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sldIdLst>
    <p:sldId id="256" r:id="rId2"/>
    <p:sldId id="355" r:id="rId3"/>
    <p:sldId id="314" r:id="rId4"/>
    <p:sldId id="315" r:id="rId5"/>
    <p:sldId id="319" r:id="rId6"/>
    <p:sldId id="316" r:id="rId7"/>
    <p:sldId id="318" r:id="rId8"/>
    <p:sldId id="310" r:id="rId9"/>
    <p:sldId id="320" r:id="rId10"/>
    <p:sldId id="309" r:id="rId11"/>
    <p:sldId id="323" r:id="rId12"/>
    <p:sldId id="324" r:id="rId13"/>
    <p:sldId id="325" r:id="rId14"/>
    <p:sldId id="307" r:id="rId15"/>
    <p:sldId id="356" r:id="rId16"/>
    <p:sldId id="357" r:id="rId17"/>
    <p:sldId id="359" r:id="rId18"/>
    <p:sldId id="360" r:id="rId19"/>
    <p:sldId id="291" r:id="rId20"/>
    <p:sldId id="361" r:id="rId21"/>
    <p:sldId id="326" r:id="rId22"/>
    <p:sldId id="342" r:id="rId23"/>
    <p:sldId id="277" r:id="rId24"/>
    <p:sldId id="327" r:id="rId25"/>
    <p:sldId id="269" r:id="rId26"/>
    <p:sldId id="373" r:id="rId27"/>
    <p:sldId id="374" r:id="rId28"/>
    <p:sldId id="375" r:id="rId29"/>
    <p:sldId id="376" r:id="rId30"/>
    <p:sldId id="377" r:id="rId31"/>
    <p:sldId id="378" r:id="rId32"/>
    <p:sldId id="379" r:id="rId33"/>
    <p:sldId id="380" r:id="rId34"/>
    <p:sldId id="381" r:id="rId35"/>
    <p:sldId id="382" r:id="rId36"/>
    <p:sldId id="383" r:id="rId37"/>
    <p:sldId id="384" r:id="rId38"/>
    <p:sldId id="385" r:id="rId39"/>
    <p:sldId id="386" r:id="rId40"/>
    <p:sldId id="387" r:id="rId41"/>
    <p:sldId id="388" r:id="rId42"/>
    <p:sldId id="389" r:id="rId43"/>
    <p:sldId id="390" r:id="rId44"/>
    <p:sldId id="391" r:id="rId45"/>
    <p:sldId id="366" r:id="rId46"/>
    <p:sldId id="348" r:id="rId47"/>
    <p:sldId id="343" r:id="rId48"/>
    <p:sldId id="287" r:id="rId49"/>
    <p:sldId id="362" r:id="rId50"/>
  </p:sldIdLst>
  <p:sldSz cx="12192000" cy="6858000"/>
  <p:notesSz cx="6858000" cy="9144000"/>
  <p:defaultTextStyle>
    <a:defPPr>
      <a:defRPr lang="en-Q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0"/>
    <p:restoredTop sz="78707"/>
  </p:normalViewPr>
  <p:slideViewPr>
    <p:cSldViewPr snapToGrid="0" snapToObjects="1">
      <p:cViewPr varScale="1">
        <p:scale>
          <a:sx n="99" d="100"/>
          <a:sy n="99" d="100"/>
        </p:scale>
        <p:origin x="160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Q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CC9782-BF36-3D44-AE7B-DEDCBDCE1B6F}" type="datetimeFigureOut">
              <a:rPr lang="en-QA" smtClean="0"/>
              <a:t>1/9/23</a:t>
            </a:fld>
            <a:endParaRPr lang="en-Q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Q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Q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Q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B86C1A-9081-E644-990B-8D1DF1BAF97F}" type="slidenum">
              <a:rPr lang="en-QA" smtClean="0"/>
              <a:t>‹#›</a:t>
            </a:fld>
            <a:endParaRPr lang="en-QA"/>
          </a:p>
        </p:txBody>
      </p:sp>
    </p:spTree>
    <p:extLst>
      <p:ext uri="{BB962C8B-B14F-4D97-AF65-F5344CB8AC3E}">
        <p14:creationId xmlns:p14="http://schemas.microsoft.com/office/powerpoint/2010/main" val="3221768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QA" dirty="0"/>
          </a:p>
        </p:txBody>
      </p:sp>
      <p:sp>
        <p:nvSpPr>
          <p:cNvPr id="4" name="Slide Number Placeholder 3"/>
          <p:cNvSpPr>
            <a:spLocks noGrp="1"/>
          </p:cNvSpPr>
          <p:nvPr>
            <p:ph type="sldNum" sz="quarter" idx="5"/>
          </p:nvPr>
        </p:nvSpPr>
        <p:spPr/>
        <p:txBody>
          <a:bodyPr/>
          <a:lstStyle/>
          <a:p>
            <a:fld id="{71B86C1A-9081-E644-990B-8D1DF1BAF97F}" type="slidenum">
              <a:rPr lang="en-QA" smtClean="0"/>
              <a:t>16</a:t>
            </a:fld>
            <a:endParaRPr lang="en-QA"/>
          </a:p>
        </p:txBody>
      </p:sp>
    </p:spTree>
    <p:extLst>
      <p:ext uri="{BB962C8B-B14F-4D97-AF65-F5344CB8AC3E}">
        <p14:creationId xmlns:p14="http://schemas.microsoft.com/office/powerpoint/2010/main" val="1517895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B5B3AD5-E22C-4E80-9616-80D9EE1FE8B4}" type="slidenum">
              <a:rPr lang="en-US" smtClean="0"/>
              <a:pPr eaLnBrk="1" hangingPunct="1"/>
              <a:t>19</a:t>
            </a:fld>
            <a:endParaRPr lang="en-US"/>
          </a:p>
        </p:txBody>
      </p:sp>
      <p:sp>
        <p:nvSpPr>
          <p:cNvPr id="41987" name="Text Box 1"/>
          <p:cNvSpPr>
            <a:spLocks noGrp="1" noRot="1" noChangeAspect="1" noChangeArrowheads="1" noTextEdit="1"/>
          </p:cNvSpPr>
          <p:nvPr>
            <p:ph type="sldImg"/>
          </p:nvPr>
        </p:nvSpPr>
        <p:spPr bwMode="auto">
          <a:xfrm>
            <a:off x="381000" y="693738"/>
            <a:ext cx="6096000" cy="3429000"/>
          </a:xfrm>
          <a:solidFill>
            <a:srgbClr val="FFFFFF"/>
          </a:solidFill>
          <a:ln>
            <a:solidFill>
              <a:srgbClr val="000000"/>
            </a:solidFill>
            <a:miter lim="800000"/>
            <a:headEnd/>
            <a:tailEnd/>
          </a:ln>
        </p:spPr>
      </p:sp>
      <p:sp>
        <p:nvSpPr>
          <p:cNvPr id="41988" name="Text Box 2"/>
          <p:cNvSpPr>
            <a:spLocks noGrp="1" noChangeArrowheads="1"/>
          </p:cNvSpPr>
          <p:nvPr>
            <p:ph type="body" idx="1"/>
          </p:nvPr>
        </p:nvSpPr>
        <p:spPr bwMode="auto">
          <a:xfrm>
            <a:off x="685800" y="4341813"/>
            <a:ext cx="5487988" cy="4032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en-US"/>
          </a:p>
        </p:txBody>
      </p:sp>
    </p:spTree>
    <p:extLst>
      <p:ext uri="{BB962C8B-B14F-4D97-AF65-F5344CB8AC3E}">
        <p14:creationId xmlns:p14="http://schemas.microsoft.com/office/powerpoint/2010/main" val="1437090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effectLst/>
                <a:latin typeface="Helvetica" pitchFamily="2" charset="0"/>
              </a:rPr>
              <a:t>With diabetes comes complications, including diabetic retinopathy (DR), a condition caused by chronically high blood sugar that damages blood vessels in the retina, the thin layer at the back of the eye responsible for sensing light and sending signals to the brain. These blood vessels can leak or hemorrhage, causing vision distortion or loss. </a:t>
            </a:r>
          </a:p>
          <a:p>
            <a:pPr marL="171450" indent="-171450">
              <a:buFontTx/>
              <a:buChar char="-"/>
            </a:pPr>
            <a:r>
              <a:rPr lang="en-US" dirty="0">
                <a:effectLst/>
                <a:latin typeface="Helvetica" pitchFamily="2" charset="0"/>
              </a:rPr>
              <a:t>DR is one of the leading causes of vision impairment in the world (5% of cases of blindness worldwide are caused by DR)</a:t>
            </a:r>
          </a:p>
          <a:p>
            <a:pPr marL="171450" indent="-171450">
              <a:buFontTx/>
              <a:buChar char="-"/>
            </a:pPr>
            <a:r>
              <a:rPr lang="en-US" dirty="0">
                <a:effectLst/>
                <a:latin typeface="Helvetica" pitchFamily="2" charset="0"/>
              </a:rPr>
              <a:t>In early stages of DR, a patient often has no symptoms, making it important for people living with diabetes to be screened regularly, as this is the stage in which damage can be reversed— progression of DR can be stopped or significantly reduced by blood sugar control. Early detection is key to initiate timely treatment and mitigate the risk of blindness. </a:t>
            </a:r>
          </a:p>
          <a:p>
            <a:pPr marL="171450" indent="-171450">
              <a:buFontTx/>
              <a:buChar char="-"/>
            </a:pPr>
            <a:r>
              <a:rPr lang="en-US" dirty="0">
                <a:effectLst/>
                <a:latin typeface="Helvetica" pitchFamily="2" charset="0"/>
              </a:rPr>
              <a:t>The shortage of doctors limits the ability to screen patients and also creates a treatment backlog for those found to have DR (e.g., ophthalmologists-to-patients ratio in Thailand is 1:3000, double of that in the USA)</a:t>
            </a:r>
          </a:p>
          <a:p>
            <a:pPr marL="171450" indent="-171450">
              <a:buFontTx/>
              <a:buChar char="-"/>
            </a:pPr>
            <a:endParaRPr lang="en-US" dirty="0">
              <a:effectLst/>
              <a:latin typeface="Helvetica" pitchFamily="2" charset="0"/>
            </a:endParaRPr>
          </a:p>
          <a:p>
            <a:pPr marL="171450" indent="-171450">
              <a:buFontTx/>
              <a:buChar char="-"/>
            </a:pPr>
            <a:r>
              <a:rPr lang="en-US" i="1" dirty="0">
                <a:effectLst/>
                <a:latin typeface="Helvetica" pitchFamily="2" charset="0"/>
              </a:rPr>
              <a:t>Among individuals with diabetes, the prevalence of diabetic</a:t>
            </a:r>
            <a:r>
              <a:rPr lang="en-US" i="0" dirty="0">
                <a:effectLst/>
                <a:latin typeface="Helvetica" pitchFamily="2" charset="0"/>
              </a:rPr>
              <a:t> </a:t>
            </a:r>
            <a:r>
              <a:rPr lang="en-US" i="1" dirty="0">
                <a:effectLst/>
                <a:latin typeface="Helvetica" pitchFamily="2" charset="0"/>
              </a:rPr>
              <a:t>retinopathy is approximately 28.5%in the United</a:t>
            </a:r>
            <a:r>
              <a:rPr lang="en-US" i="0" dirty="0">
                <a:effectLst/>
                <a:latin typeface="Helvetica" pitchFamily="2" charset="0"/>
              </a:rPr>
              <a:t> </a:t>
            </a:r>
            <a:r>
              <a:rPr lang="en-US" i="1" dirty="0">
                <a:effectLst/>
                <a:latin typeface="Helvetica" pitchFamily="2" charset="0"/>
              </a:rPr>
              <a:t>States and 18% in India.</a:t>
            </a:r>
            <a:endParaRPr lang="en-US" dirty="0">
              <a:effectLst/>
              <a:latin typeface="Helvetica" pitchFamily="2" charset="0"/>
            </a:endParaRPr>
          </a:p>
          <a:p>
            <a:pPr marL="171450" indent="-171450">
              <a:buFontTx/>
              <a:buChar char="-"/>
            </a:pPr>
            <a:endParaRPr lang="en-US" dirty="0">
              <a:effectLst/>
              <a:latin typeface="Helvetica" pitchFamily="2" charset="0"/>
            </a:endParaRPr>
          </a:p>
          <a:p>
            <a:endParaRPr lang="en-US" dirty="0">
              <a:effectLst/>
              <a:latin typeface="Helvetica" pitchFamily="2" charset="0"/>
            </a:endParaRPr>
          </a:p>
          <a:p>
            <a:pPr marL="171450" indent="-171450">
              <a:buFontTx/>
              <a:buChar char="-"/>
            </a:pPr>
            <a:endParaRPr lang="en-US" dirty="0">
              <a:effectLst/>
              <a:latin typeface="Helvetica" pitchFamily="2" charset="0"/>
            </a:endParaRPr>
          </a:p>
          <a:p>
            <a:pPr marL="171450" indent="-171450">
              <a:buFontTx/>
              <a:buChar char="-"/>
            </a:pPr>
            <a:endParaRPr lang="en-US" sz="1200" kern="1200" dirty="0">
              <a:solidFill>
                <a:schemeClr val="tx1"/>
              </a:solidFill>
              <a:effectLst/>
              <a:latin typeface="+mn-lt"/>
              <a:ea typeface="+mn-ea"/>
              <a:cs typeface="+mn-cs"/>
            </a:endParaRPr>
          </a:p>
          <a:p>
            <a:endParaRPr lang="en-QA" dirty="0"/>
          </a:p>
        </p:txBody>
      </p:sp>
      <p:sp>
        <p:nvSpPr>
          <p:cNvPr id="4" name="Slide Number Placeholder 3"/>
          <p:cNvSpPr>
            <a:spLocks noGrp="1"/>
          </p:cNvSpPr>
          <p:nvPr>
            <p:ph type="sldNum" sz="quarter" idx="5"/>
          </p:nvPr>
        </p:nvSpPr>
        <p:spPr/>
        <p:txBody>
          <a:bodyPr/>
          <a:lstStyle/>
          <a:p>
            <a:fld id="{71B86C1A-9081-E644-990B-8D1DF1BAF97F}" type="slidenum">
              <a:rPr lang="en-QA" smtClean="0"/>
              <a:t>23</a:t>
            </a:fld>
            <a:endParaRPr lang="en-QA"/>
          </a:p>
        </p:txBody>
      </p:sp>
    </p:spTree>
    <p:extLst>
      <p:ext uri="{BB962C8B-B14F-4D97-AF65-F5344CB8AC3E}">
        <p14:creationId xmlns:p14="http://schemas.microsoft.com/office/powerpoint/2010/main" val="2277607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QA" dirty="0"/>
          </a:p>
        </p:txBody>
      </p:sp>
      <p:sp>
        <p:nvSpPr>
          <p:cNvPr id="4" name="Slide Number Placeholder 3"/>
          <p:cNvSpPr>
            <a:spLocks noGrp="1"/>
          </p:cNvSpPr>
          <p:nvPr>
            <p:ph type="sldNum" sz="quarter" idx="5"/>
          </p:nvPr>
        </p:nvSpPr>
        <p:spPr/>
        <p:txBody>
          <a:bodyPr/>
          <a:lstStyle/>
          <a:p>
            <a:fld id="{71B86C1A-9081-E644-990B-8D1DF1BAF97F}" type="slidenum">
              <a:rPr lang="en-QA" smtClean="0"/>
              <a:t>24</a:t>
            </a:fld>
            <a:endParaRPr lang="en-QA"/>
          </a:p>
        </p:txBody>
      </p:sp>
    </p:spTree>
    <p:extLst>
      <p:ext uri="{BB962C8B-B14F-4D97-AF65-F5344CB8AC3E}">
        <p14:creationId xmlns:p14="http://schemas.microsoft.com/office/powerpoint/2010/main" val="2787334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ophthalmologists selected for the validation sets were the ones that showed high consistency from the original group of 54 doctors.</a:t>
            </a:r>
            <a:endParaRPr lang="en-QA" dirty="0"/>
          </a:p>
        </p:txBody>
      </p:sp>
      <p:sp>
        <p:nvSpPr>
          <p:cNvPr id="4" name="Slide Number Placeholder 3"/>
          <p:cNvSpPr>
            <a:spLocks noGrp="1"/>
          </p:cNvSpPr>
          <p:nvPr>
            <p:ph type="sldNum" sz="quarter" idx="5"/>
          </p:nvPr>
        </p:nvSpPr>
        <p:spPr/>
        <p:txBody>
          <a:bodyPr/>
          <a:lstStyle/>
          <a:p>
            <a:fld id="{71B86C1A-9081-E644-990B-8D1DF1BAF97F}" type="slidenum">
              <a:rPr lang="en-QA" smtClean="0"/>
              <a:t>25</a:t>
            </a:fld>
            <a:endParaRPr lang="en-QA"/>
          </a:p>
        </p:txBody>
      </p:sp>
    </p:spTree>
    <p:extLst>
      <p:ext uri="{BB962C8B-B14F-4D97-AF65-F5344CB8AC3E}">
        <p14:creationId xmlns:p14="http://schemas.microsoft.com/office/powerpoint/2010/main" val="1668114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3A5AC-20F8-734D-8118-5B093E4ACA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QA"/>
          </a:p>
        </p:txBody>
      </p:sp>
      <p:sp>
        <p:nvSpPr>
          <p:cNvPr id="3" name="Subtitle 2">
            <a:extLst>
              <a:ext uri="{FF2B5EF4-FFF2-40B4-BE49-F238E27FC236}">
                <a16:creationId xmlns:a16="http://schemas.microsoft.com/office/drawing/2014/main" id="{773D22F4-2325-2D4F-8DB7-F5D1F8876A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QA"/>
          </a:p>
        </p:txBody>
      </p:sp>
      <p:sp>
        <p:nvSpPr>
          <p:cNvPr id="4" name="Date Placeholder 3">
            <a:extLst>
              <a:ext uri="{FF2B5EF4-FFF2-40B4-BE49-F238E27FC236}">
                <a16:creationId xmlns:a16="http://schemas.microsoft.com/office/drawing/2014/main" id="{D9E54C07-816B-624B-9814-0EB4DBDC6D18}"/>
              </a:ext>
            </a:extLst>
          </p:cNvPr>
          <p:cNvSpPr>
            <a:spLocks noGrp="1"/>
          </p:cNvSpPr>
          <p:nvPr>
            <p:ph type="dt" sz="half" idx="10"/>
          </p:nvPr>
        </p:nvSpPr>
        <p:spPr/>
        <p:txBody>
          <a:bodyPr/>
          <a:lstStyle/>
          <a:p>
            <a:fld id="{D70658A3-7D13-6F48-B603-43E48ECC5162}" type="datetimeFigureOut">
              <a:rPr lang="en-QA" smtClean="0"/>
              <a:t>1/9/23</a:t>
            </a:fld>
            <a:endParaRPr lang="en-QA"/>
          </a:p>
        </p:txBody>
      </p:sp>
      <p:sp>
        <p:nvSpPr>
          <p:cNvPr id="5" name="Footer Placeholder 4">
            <a:extLst>
              <a:ext uri="{FF2B5EF4-FFF2-40B4-BE49-F238E27FC236}">
                <a16:creationId xmlns:a16="http://schemas.microsoft.com/office/drawing/2014/main" id="{A0E07E43-3155-1541-AD53-F6FBB600A36F}"/>
              </a:ext>
            </a:extLst>
          </p:cNvPr>
          <p:cNvSpPr>
            <a:spLocks noGrp="1"/>
          </p:cNvSpPr>
          <p:nvPr>
            <p:ph type="ftr" sz="quarter" idx="11"/>
          </p:nvPr>
        </p:nvSpPr>
        <p:spPr/>
        <p:txBody>
          <a:bodyPr/>
          <a:lstStyle/>
          <a:p>
            <a:endParaRPr lang="en-QA"/>
          </a:p>
        </p:txBody>
      </p:sp>
      <p:sp>
        <p:nvSpPr>
          <p:cNvPr id="6" name="Slide Number Placeholder 5">
            <a:extLst>
              <a:ext uri="{FF2B5EF4-FFF2-40B4-BE49-F238E27FC236}">
                <a16:creationId xmlns:a16="http://schemas.microsoft.com/office/drawing/2014/main" id="{CB3BD9C8-E25A-9540-B020-2DC5F0E9F6B2}"/>
              </a:ext>
            </a:extLst>
          </p:cNvPr>
          <p:cNvSpPr>
            <a:spLocks noGrp="1"/>
          </p:cNvSpPr>
          <p:nvPr>
            <p:ph type="sldNum" sz="quarter" idx="12"/>
          </p:nvPr>
        </p:nvSpPr>
        <p:spPr/>
        <p:txBody>
          <a:bodyPr/>
          <a:lstStyle/>
          <a:p>
            <a:fld id="{02A3C033-71B6-1146-953F-559FDDD23373}" type="slidenum">
              <a:rPr lang="en-QA" smtClean="0"/>
              <a:t>‹#›</a:t>
            </a:fld>
            <a:endParaRPr lang="en-QA"/>
          </a:p>
        </p:txBody>
      </p:sp>
    </p:spTree>
    <p:extLst>
      <p:ext uri="{BB962C8B-B14F-4D97-AF65-F5344CB8AC3E}">
        <p14:creationId xmlns:p14="http://schemas.microsoft.com/office/powerpoint/2010/main" val="409489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98BDD-3065-D545-9FAF-0F4BF6A4EACE}"/>
              </a:ext>
            </a:extLst>
          </p:cNvPr>
          <p:cNvSpPr>
            <a:spLocks noGrp="1"/>
          </p:cNvSpPr>
          <p:nvPr>
            <p:ph type="title"/>
          </p:nvPr>
        </p:nvSpPr>
        <p:spPr/>
        <p:txBody>
          <a:bodyPr/>
          <a:lstStyle/>
          <a:p>
            <a:r>
              <a:rPr lang="en-US"/>
              <a:t>Click to edit Master title style</a:t>
            </a:r>
            <a:endParaRPr lang="en-QA"/>
          </a:p>
        </p:txBody>
      </p:sp>
      <p:sp>
        <p:nvSpPr>
          <p:cNvPr id="3" name="Vertical Text Placeholder 2">
            <a:extLst>
              <a:ext uri="{FF2B5EF4-FFF2-40B4-BE49-F238E27FC236}">
                <a16:creationId xmlns:a16="http://schemas.microsoft.com/office/drawing/2014/main" id="{1AE87339-1FB6-7E41-8308-398346E682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QA"/>
          </a:p>
        </p:txBody>
      </p:sp>
      <p:sp>
        <p:nvSpPr>
          <p:cNvPr id="4" name="Date Placeholder 3">
            <a:extLst>
              <a:ext uri="{FF2B5EF4-FFF2-40B4-BE49-F238E27FC236}">
                <a16:creationId xmlns:a16="http://schemas.microsoft.com/office/drawing/2014/main" id="{0E2D72B3-BDDF-B542-B214-3F48DF1C3280}"/>
              </a:ext>
            </a:extLst>
          </p:cNvPr>
          <p:cNvSpPr>
            <a:spLocks noGrp="1"/>
          </p:cNvSpPr>
          <p:nvPr>
            <p:ph type="dt" sz="half" idx="10"/>
          </p:nvPr>
        </p:nvSpPr>
        <p:spPr/>
        <p:txBody>
          <a:bodyPr/>
          <a:lstStyle/>
          <a:p>
            <a:fld id="{D70658A3-7D13-6F48-B603-43E48ECC5162}" type="datetimeFigureOut">
              <a:rPr lang="en-QA" smtClean="0"/>
              <a:t>1/9/23</a:t>
            </a:fld>
            <a:endParaRPr lang="en-QA"/>
          </a:p>
        </p:txBody>
      </p:sp>
      <p:sp>
        <p:nvSpPr>
          <p:cNvPr id="5" name="Footer Placeholder 4">
            <a:extLst>
              <a:ext uri="{FF2B5EF4-FFF2-40B4-BE49-F238E27FC236}">
                <a16:creationId xmlns:a16="http://schemas.microsoft.com/office/drawing/2014/main" id="{CACD94B3-7A9B-0D47-995E-3EC1780DBAAE}"/>
              </a:ext>
            </a:extLst>
          </p:cNvPr>
          <p:cNvSpPr>
            <a:spLocks noGrp="1"/>
          </p:cNvSpPr>
          <p:nvPr>
            <p:ph type="ftr" sz="quarter" idx="11"/>
          </p:nvPr>
        </p:nvSpPr>
        <p:spPr/>
        <p:txBody>
          <a:bodyPr/>
          <a:lstStyle/>
          <a:p>
            <a:endParaRPr lang="en-QA"/>
          </a:p>
        </p:txBody>
      </p:sp>
      <p:sp>
        <p:nvSpPr>
          <p:cNvPr id="6" name="Slide Number Placeholder 5">
            <a:extLst>
              <a:ext uri="{FF2B5EF4-FFF2-40B4-BE49-F238E27FC236}">
                <a16:creationId xmlns:a16="http://schemas.microsoft.com/office/drawing/2014/main" id="{9DD4738F-5068-AB43-A029-3B6B01C930FD}"/>
              </a:ext>
            </a:extLst>
          </p:cNvPr>
          <p:cNvSpPr>
            <a:spLocks noGrp="1"/>
          </p:cNvSpPr>
          <p:nvPr>
            <p:ph type="sldNum" sz="quarter" idx="12"/>
          </p:nvPr>
        </p:nvSpPr>
        <p:spPr/>
        <p:txBody>
          <a:bodyPr/>
          <a:lstStyle/>
          <a:p>
            <a:fld id="{02A3C033-71B6-1146-953F-559FDDD23373}" type="slidenum">
              <a:rPr lang="en-QA" smtClean="0"/>
              <a:t>‹#›</a:t>
            </a:fld>
            <a:endParaRPr lang="en-QA"/>
          </a:p>
        </p:txBody>
      </p:sp>
    </p:spTree>
    <p:extLst>
      <p:ext uri="{BB962C8B-B14F-4D97-AF65-F5344CB8AC3E}">
        <p14:creationId xmlns:p14="http://schemas.microsoft.com/office/powerpoint/2010/main" val="1228640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6A3D53-B06B-074A-9C38-F5017B1A6CF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QA"/>
          </a:p>
        </p:txBody>
      </p:sp>
      <p:sp>
        <p:nvSpPr>
          <p:cNvPr id="3" name="Vertical Text Placeholder 2">
            <a:extLst>
              <a:ext uri="{FF2B5EF4-FFF2-40B4-BE49-F238E27FC236}">
                <a16:creationId xmlns:a16="http://schemas.microsoft.com/office/drawing/2014/main" id="{F5901955-3265-EF40-88AA-510EF37CF5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QA"/>
          </a:p>
        </p:txBody>
      </p:sp>
      <p:sp>
        <p:nvSpPr>
          <p:cNvPr id="4" name="Date Placeholder 3">
            <a:extLst>
              <a:ext uri="{FF2B5EF4-FFF2-40B4-BE49-F238E27FC236}">
                <a16:creationId xmlns:a16="http://schemas.microsoft.com/office/drawing/2014/main" id="{D5A5477F-330E-014D-961B-8BA0E167EDCD}"/>
              </a:ext>
            </a:extLst>
          </p:cNvPr>
          <p:cNvSpPr>
            <a:spLocks noGrp="1"/>
          </p:cNvSpPr>
          <p:nvPr>
            <p:ph type="dt" sz="half" idx="10"/>
          </p:nvPr>
        </p:nvSpPr>
        <p:spPr/>
        <p:txBody>
          <a:bodyPr/>
          <a:lstStyle/>
          <a:p>
            <a:fld id="{D70658A3-7D13-6F48-B603-43E48ECC5162}" type="datetimeFigureOut">
              <a:rPr lang="en-QA" smtClean="0"/>
              <a:t>1/9/23</a:t>
            </a:fld>
            <a:endParaRPr lang="en-QA"/>
          </a:p>
        </p:txBody>
      </p:sp>
      <p:sp>
        <p:nvSpPr>
          <p:cNvPr id="5" name="Footer Placeholder 4">
            <a:extLst>
              <a:ext uri="{FF2B5EF4-FFF2-40B4-BE49-F238E27FC236}">
                <a16:creationId xmlns:a16="http://schemas.microsoft.com/office/drawing/2014/main" id="{380B780E-2A4C-6046-AACC-8C9523753980}"/>
              </a:ext>
            </a:extLst>
          </p:cNvPr>
          <p:cNvSpPr>
            <a:spLocks noGrp="1"/>
          </p:cNvSpPr>
          <p:nvPr>
            <p:ph type="ftr" sz="quarter" idx="11"/>
          </p:nvPr>
        </p:nvSpPr>
        <p:spPr/>
        <p:txBody>
          <a:bodyPr/>
          <a:lstStyle/>
          <a:p>
            <a:endParaRPr lang="en-QA"/>
          </a:p>
        </p:txBody>
      </p:sp>
      <p:sp>
        <p:nvSpPr>
          <p:cNvPr id="6" name="Slide Number Placeholder 5">
            <a:extLst>
              <a:ext uri="{FF2B5EF4-FFF2-40B4-BE49-F238E27FC236}">
                <a16:creationId xmlns:a16="http://schemas.microsoft.com/office/drawing/2014/main" id="{3B77B5D0-2F7E-274E-AED2-E4A42AE11A67}"/>
              </a:ext>
            </a:extLst>
          </p:cNvPr>
          <p:cNvSpPr>
            <a:spLocks noGrp="1"/>
          </p:cNvSpPr>
          <p:nvPr>
            <p:ph type="sldNum" sz="quarter" idx="12"/>
          </p:nvPr>
        </p:nvSpPr>
        <p:spPr/>
        <p:txBody>
          <a:bodyPr/>
          <a:lstStyle/>
          <a:p>
            <a:fld id="{02A3C033-71B6-1146-953F-559FDDD23373}" type="slidenum">
              <a:rPr lang="en-QA" smtClean="0"/>
              <a:t>‹#›</a:t>
            </a:fld>
            <a:endParaRPr lang="en-QA"/>
          </a:p>
        </p:txBody>
      </p:sp>
    </p:spTree>
    <p:extLst>
      <p:ext uri="{BB962C8B-B14F-4D97-AF65-F5344CB8AC3E}">
        <p14:creationId xmlns:p14="http://schemas.microsoft.com/office/powerpoint/2010/main" val="3758952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FE9FA-816B-E740-A372-D5FB71ADB093}"/>
              </a:ext>
            </a:extLst>
          </p:cNvPr>
          <p:cNvSpPr>
            <a:spLocks noGrp="1"/>
          </p:cNvSpPr>
          <p:nvPr>
            <p:ph type="title"/>
          </p:nvPr>
        </p:nvSpPr>
        <p:spPr/>
        <p:txBody>
          <a:bodyPr/>
          <a:lstStyle/>
          <a:p>
            <a:r>
              <a:rPr lang="en-US"/>
              <a:t>Click to edit Master title style</a:t>
            </a:r>
            <a:endParaRPr lang="en-QA"/>
          </a:p>
        </p:txBody>
      </p:sp>
      <p:sp>
        <p:nvSpPr>
          <p:cNvPr id="3" name="Content Placeholder 2">
            <a:extLst>
              <a:ext uri="{FF2B5EF4-FFF2-40B4-BE49-F238E27FC236}">
                <a16:creationId xmlns:a16="http://schemas.microsoft.com/office/drawing/2014/main" id="{0DBEEE56-1528-6347-95C8-BD02A67839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QA"/>
          </a:p>
        </p:txBody>
      </p:sp>
      <p:sp>
        <p:nvSpPr>
          <p:cNvPr id="4" name="Date Placeholder 3">
            <a:extLst>
              <a:ext uri="{FF2B5EF4-FFF2-40B4-BE49-F238E27FC236}">
                <a16:creationId xmlns:a16="http://schemas.microsoft.com/office/drawing/2014/main" id="{FEAFB1A0-591E-F048-A354-74EC8BE1A832}"/>
              </a:ext>
            </a:extLst>
          </p:cNvPr>
          <p:cNvSpPr>
            <a:spLocks noGrp="1"/>
          </p:cNvSpPr>
          <p:nvPr>
            <p:ph type="dt" sz="half" idx="10"/>
          </p:nvPr>
        </p:nvSpPr>
        <p:spPr/>
        <p:txBody>
          <a:bodyPr/>
          <a:lstStyle/>
          <a:p>
            <a:fld id="{D70658A3-7D13-6F48-B603-43E48ECC5162}" type="datetimeFigureOut">
              <a:rPr lang="en-QA" smtClean="0"/>
              <a:t>1/9/23</a:t>
            </a:fld>
            <a:endParaRPr lang="en-QA"/>
          </a:p>
        </p:txBody>
      </p:sp>
      <p:sp>
        <p:nvSpPr>
          <p:cNvPr id="5" name="Footer Placeholder 4">
            <a:extLst>
              <a:ext uri="{FF2B5EF4-FFF2-40B4-BE49-F238E27FC236}">
                <a16:creationId xmlns:a16="http://schemas.microsoft.com/office/drawing/2014/main" id="{D842F75F-C219-7449-AEA7-DDEC859C1D40}"/>
              </a:ext>
            </a:extLst>
          </p:cNvPr>
          <p:cNvSpPr>
            <a:spLocks noGrp="1"/>
          </p:cNvSpPr>
          <p:nvPr>
            <p:ph type="ftr" sz="quarter" idx="11"/>
          </p:nvPr>
        </p:nvSpPr>
        <p:spPr/>
        <p:txBody>
          <a:bodyPr/>
          <a:lstStyle/>
          <a:p>
            <a:endParaRPr lang="en-QA"/>
          </a:p>
        </p:txBody>
      </p:sp>
      <p:sp>
        <p:nvSpPr>
          <p:cNvPr id="6" name="Slide Number Placeholder 5">
            <a:extLst>
              <a:ext uri="{FF2B5EF4-FFF2-40B4-BE49-F238E27FC236}">
                <a16:creationId xmlns:a16="http://schemas.microsoft.com/office/drawing/2014/main" id="{26236C10-0227-A84B-A781-DDD4BA4B84C5}"/>
              </a:ext>
            </a:extLst>
          </p:cNvPr>
          <p:cNvSpPr>
            <a:spLocks noGrp="1"/>
          </p:cNvSpPr>
          <p:nvPr>
            <p:ph type="sldNum" sz="quarter" idx="12"/>
          </p:nvPr>
        </p:nvSpPr>
        <p:spPr/>
        <p:txBody>
          <a:bodyPr/>
          <a:lstStyle/>
          <a:p>
            <a:fld id="{02A3C033-71B6-1146-953F-559FDDD23373}" type="slidenum">
              <a:rPr lang="en-QA" smtClean="0"/>
              <a:t>‹#›</a:t>
            </a:fld>
            <a:endParaRPr lang="en-QA"/>
          </a:p>
        </p:txBody>
      </p:sp>
    </p:spTree>
    <p:extLst>
      <p:ext uri="{BB962C8B-B14F-4D97-AF65-F5344CB8AC3E}">
        <p14:creationId xmlns:p14="http://schemas.microsoft.com/office/powerpoint/2010/main" val="3852110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70A3D-DA39-C943-8EC8-58C0FFA8ED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QA"/>
          </a:p>
        </p:txBody>
      </p:sp>
      <p:sp>
        <p:nvSpPr>
          <p:cNvPr id="3" name="Text Placeholder 2">
            <a:extLst>
              <a:ext uri="{FF2B5EF4-FFF2-40B4-BE49-F238E27FC236}">
                <a16:creationId xmlns:a16="http://schemas.microsoft.com/office/drawing/2014/main" id="{E588AFD2-A390-6741-98BE-82B3248BFF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B9E265-CC41-2047-A015-920AB0D69A71}"/>
              </a:ext>
            </a:extLst>
          </p:cNvPr>
          <p:cNvSpPr>
            <a:spLocks noGrp="1"/>
          </p:cNvSpPr>
          <p:nvPr>
            <p:ph type="dt" sz="half" idx="10"/>
          </p:nvPr>
        </p:nvSpPr>
        <p:spPr/>
        <p:txBody>
          <a:bodyPr/>
          <a:lstStyle/>
          <a:p>
            <a:fld id="{D70658A3-7D13-6F48-B603-43E48ECC5162}" type="datetimeFigureOut">
              <a:rPr lang="en-QA" smtClean="0"/>
              <a:t>1/9/23</a:t>
            </a:fld>
            <a:endParaRPr lang="en-QA"/>
          </a:p>
        </p:txBody>
      </p:sp>
      <p:sp>
        <p:nvSpPr>
          <p:cNvPr id="5" name="Footer Placeholder 4">
            <a:extLst>
              <a:ext uri="{FF2B5EF4-FFF2-40B4-BE49-F238E27FC236}">
                <a16:creationId xmlns:a16="http://schemas.microsoft.com/office/drawing/2014/main" id="{D31730EE-3E5D-8149-B845-682FF48F2324}"/>
              </a:ext>
            </a:extLst>
          </p:cNvPr>
          <p:cNvSpPr>
            <a:spLocks noGrp="1"/>
          </p:cNvSpPr>
          <p:nvPr>
            <p:ph type="ftr" sz="quarter" idx="11"/>
          </p:nvPr>
        </p:nvSpPr>
        <p:spPr/>
        <p:txBody>
          <a:bodyPr/>
          <a:lstStyle/>
          <a:p>
            <a:endParaRPr lang="en-QA"/>
          </a:p>
        </p:txBody>
      </p:sp>
      <p:sp>
        <p:nvSpPr>
          <p:cNvPr id="6" name="Slide Number Placeholder 5">
            <a:extLst>
              <a:ext uri="{FF2B5EF4-FFF2-40B4-BE49-F238E27FC236}">
                <a16:creationId xmlns:a16="http://schemas.microsoft.com/office/drawing/2014/main" id="{0AC79B71-C1EE-0446-B961-9082BC55D161}"/>
              </a:ext>
            </a:extLst>
          </p:cNvPr>
          <p:cNvSpPr>
            <a:spLocks noGrp="1"/>
          </p:cNvSpPr>
          <p:nvPr>
            <p:ph type="sldNum" sz="quarter" idx="12"/>
          </p:nvPr>
        </p:nvSpPr>
        <p:spPr/>
        <p:txBody>
          <a:bodyPr/>
          <a:lstStyle/>
          <a:p>
            <a:fld id="{02A3C033-71B6-1146-953F-559FDDD23373}" type="slidenum">
              <a:rPr lang="en-QA" smtClean="0"/>
              <a:t>‹#›</a:t>
            </a:fld>
            <a:endParaRPr lang="en-QA"/>
          </a:p>
        </p:txBody>
      </p:sp>
    </p:spTree>
    <p:extLst>
      <p:ext uri="{BB962C8B-B14F-4D97-AF65-F5344CB8AC3E}">
        <p14:creationId xmlns:p14="http://schemas.microsoft.com/office/powerpoint/2010/main" val="2077517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FFFE2-209F-554C-9732-4940F76AAF80}"/>
              </a:ext>
            </a:extLst>
          </p:cNvPr>
          <p:cNvSpPr>
            <a:spLocks noGrp="1"/>
          </p:cNvSpPr>
          <p:nvPr>
            <p:ph type="title"/>
          </p:nvPr>
        </p:nvSpPr>
        <p:spPr/>
        <p:txBody>
          <a:bodyPr/>
          <a:lstStyle/>
          <a:p>
            <a:r>
              <a:rPr lang="en-US"/>
              <a:t>Click to edit Master title style</a:t>
            </a:r>
            <a:endParaRPr lang="en-QA"/>
          </a:p>
        </p:txBody>
      </p:sp>
      <p:sp>
        <p:nvSpPr>
          <p:cNvPr id="3" name="Content Placeholder 2">
            <a:extLst>
              <a:ext uri="{FF2B5EF4-FFF2-40B4-BE49-F238E27FC236}">
                <a16:creationId xmlns:a16="http://schemas.microsoft.com/office/drawing/2014/main" id="{0A71CCC7-6A4E-1248-9997-45A4465667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QA"/>
          </a:p>
        </p:txBody>
      </p:sp>
      <p:sp>
        <p:nvSpPr>
          <p:cNvPr id="4" name="Content Placeholder 3">
            <a:extLst>
              <a:ext uri="{FF2B5EF4-FFF2-40B4-BE49-F238E27FC236}">
                <a16:creationId xmlns:a16="http://schemas.microsoft.com/office/drawing/2014/main" id="{A0B503EE-0CB8-594A-95D9-704C34BD14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QA"/>
          </a:p>
        </p:txBody>
      </p:sp>
      <p:sp>
        <p:nvSpPr>
          <p:cNvPr id="5" name="Date Placeholder 4">
            <a:extLst>
              <a:ext uri="{FF2B5EF4-FFF2-40B4-BE49-F238E27FC236}">
                <a16:creationId xmlns:a16="http://schemas.microsoft.com/office/drawing/2014/main" id="{BB30052E-4012-A243-B48E-915B60EB7128}"/>
              </a:ext>
            </a:extLst>
          </p:cNvPr>
          <p:cNvSpPr>
            <a:spLocks noGrp="1"/>
          </p:cNvSpPr>
          <p:nvPr>
            <p:ph type="dt" sz="half" idx="10"/>
          </p:nvPr>
        </p:nvSpPr>
        <p:spPr/>
        <p:txBody>
          <a:bodyPr/>
          <a:lstStyle/>
          <a:p>
            <a:fld id="{D70658A3-7D13-6F48-B603-43E48ECC5162}" type="datetimeFigureOut">
              <a:rPr lang="en-QA" smtClean="0"/>
              <a:t>1/9/23</a:t>
            </a:fld>
            <a:endParaRPr lang="en-QA"/>
          </a:p>
        </p:txBody>
      </p:sp>
      <p:sp>
        <p:nvSpPr>
          <p:cNvPr id="6" name="Footer Placeholder 5">
            <a:extLst>
              <a:ext uri="{FF2B5EF4-FFF2-40B4-BE49-F238E27FC236}">
                <a16:creationId xmlns:a16="http://schemas.microsoft.com/office/drawing/2014/main" id="{B9818F33-96AB-8948-820E-2F17ECAD31DC}"/>
              </a:ext>
            </a:extLst>
          </p:cNvPr>
          <p:cNvSpPr>
            <a:spLocks noGrp="1"/>
          </p:cNvSpPr>
          <p:nvPr>
            <p:ph type="ftr" sz="quarter" idx="11"/>
          </p:nvPr>
        </p:nvSpPr>
        <p:spPr/>
        <p:txBody>
          <a:bodyPr/>
          <a:lstStyle/>
          <a:p>
            <a:endParaRPr lang="en-QA"/>
          </a:p>
        </p:txBody>
      </p:sp>
      <p:sp>
        <p:nvSpPr>
          <p:cNvPr id="7" name="Slide Number Placeholder 6">
            <a:extLst>
              <a:ext uri="{FF2B5EF4-FFF2-40B4-BE49-F238E27FC236}">
                <a16:creationId xmlns:a16="http://schemas.microsoft.com/office/drawing/2014/main" id="{68F256BF-11F2-EC44-A706-C186090D6ACA}"/>
              </a:ext>
            </a:extLst>
          </p:cNvPr>
          <p:cNvSpPr>
            <a:spLocks noGrp="1"/>
          </p:cNvSpPr>
          <p:nvPr>
            <p:ph type="sldNum" sz="quarter" idx="12"/>
          </p:nvPr>
        </p:nvSpPr>
        <p:spPr/>
        <p:txBody>
          <a:bodyPr/>
          <a:lstStyle/>
          <a:p>
            <a:fld id="{02A3C033-71B6-1146-953F-559FDDD23373}" type="slidenum">
              <a:rPr lang="en-QA" smtClean="0"/>
              <a:t>‹#›</a:t>
            </a:fld>
            <a:endParaRPr lang="en-QA"/>
          </a:p>
        </p:txBody>
      </p:sp>
    </p:spTree>
    <p:extLst>
      <p:ext uri="{BB962C8B-B14F-4D97-AF65-F5344CB8AC3E}">
        <p14:creationId xmlns:p14="http://schemas.microsoft.com/office/powerpoint/2010/main" val="3060649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B22DC-82B7-E348-9B3A-AC6E83B0CBB9}"/>
              </a:ext>
            </a:extLst>
          </p:cNvPr>
          <p:cNvSpPr>
            <a:spLocks noGrp="1"/>
          </p:cNvSpPr>
          <p:nvPr>
            <p:ph type="title"/>
          </p:nvPr>
        </p:nvSpPr>
        <p:spPr>
          <a:xfrm>
            <a:off x="839788" y="365125"/>
            <a:ext cx="10515600" cy="1325563"/>
          </a:xfrm>
        </p:spPr>
        <p:txBody>
          <a:bodyPr/>
          <a:lstStyle/>
          <a:p>
            <a:r>
              <a:rPr lang="en-US"/>
              <a:t>Click to edit Master title style</a:t>
            </a:r>
            <a:endParaRPr lang="en-QA"/>
          </a:p>
        </p:txBody>
      </p:sp>
      <p:sp>
        <p:nvSpPr>
          <p:cNvPr id="3" name="Text Placeholder 2">
            <a:extLst>
              <a:ext uri="{FF2B5EF4-FFF2-40B4-BE49-F238E27FC236}">
                <a16:creationId xmlns:a16="http://schemas.microsoft.com/office/drawing/2014/main" id="{D1AF114E-47EF-6F4D-B2F9-EC6D40ABCD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4310C4-E716-5049-AFAF-E8664F364B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QA"/>
          </a:p>
        </p:txBody>
      </p:sp>
      <p:sp>
        <p:nvSpPr>
          <p:cNvPr id="5" name="Text Placeholder 4">
            <a:extLst>
              <a:ext uri="{FF2B5EF4-FFF2-40B4-BE49-F238E27FC236}">
                <a16:creationId xmlns:a16="http://schemas.microsoft.com/office/drawing/2014/main" id="{7070BFD6-D6DC-AE42-9617-2A2D339B08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74B9B5-0B91-054C-865E-A81DBFCCD6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QA"/>
          </a:p>
        </p:txBody>
      </p:sp>
      <p:sp>
        <p:nvSpPr>
          <p:cNvPr id="7" name="Date Placeholder 6">
            <a:extLst>
              <a:ext uri="{FF2B5EF4-FFF2-40B4-BE49-F238E27FC236}">
                <a16:creationId xmlns:a16="http://schemas.microsoft.com/office/drawing/2014/main" id="{8606CB74-54B4-764C-BB09-F48D6A200F9E}"/>
              </a:ext>
            </a:extLst>
          </p:cNvPr>
          <p:cNvSpPr>
            <a:spLocks noGrp="1"/>
          </p:cNvSpPr>
          <p:nvPr>
            <p:ph type="dt" sz="half" idx="10"/>
          </p:nvPr>
        </p:nvSpPr>
        <p:spPr/>
        <p:txBody>
          <a:bodyPr/>
          <a:lstStyle/>
          <a:p>
            <a:fld id="{D70658A3-7D13-6F48-B603-43E48ECC5162}" type="datetimeFigureOut">
              <a:rPr lang="en-QA" smtClean="0"/>
              <a:t>1/9/23</a:t>
            </a:fld>
            <a:endParaRPr lang="en-QA"/>
          </a:p>
        </p:txBody>
      </p:sp>
      <p:sp>
        <p:nvSpPr>
          <p:cNvPr id="8" name="Footer Placeholder 7">
            <a:extLst>
              <a:ext uri="{FF2B5EF4-FFF2-40B4-BE49-F238E27FC236}">
                <a16:creationId xmlns:a16="http://schemas.microsoft.com/office/drawing/2014/main" id="{12E2E02C-F60C-E744-83E1-D9876AC9FD71}"/>
              </a:ext>
            </a:extLst>
          </p:cNvPr>
          <p:cNvSpPr>
            <a:spLocks noGrp="1"/>
          </p:cNvSpPr>
          <p:nvPr>
            <p:ph type="ftr" sz="quarter" idx="11"/>
          </p:nvPr>
        </p:nvSpPr>
        <p:spPr/>
        <p:txBody>
          <a:bodyPr/>
          <a:lstStyle/>
          <a:p>
            <a:endParaRPr lang="en-QA"/>
          </a:p>
        </p:txBody>
      </p:sp>
      <p:sp>
        <p:nvSpPr>
          <p:cNvPr id="9" name="Slide Number Placeholder 8">
            <a:extLst>
              <a:ext uri="{FF2B5EF4-FFF2-40B4-BE49-F238E27FC236}">
                <a16:creationId xmlns:a16="http://schemas.microsoft.com/office/drawing/2014/main" id="{8D466F30-6608-2341-92B8-CAFFAC71E61E}"/>
              </a:ext>
            </a:extLst>
          </p:cNvPr>
          <p:cNvSpPr>
            <a:spLocks noGrp="1"/>
          </p:cNvSpPr>
          <p:nvPr>
            <p:ph type="sldNum" sz="quarter" idx="12"/>
          </p:nvPr>
        </p:nvSpPr>
        <p:spPr/>
        <p:txBody>
          <a:bodyPr/>
          <a:lstStyle/>
          <a:p>
            <a:fld id="{02A3C033-71B6-1146-953F-559FDDD23373}" type="slidenum">
              <a:rPr lang="en-QA" smtClean="0"/>
              <a:t>‹#›</a:t>
            </a:fld>
            <a:endParaRPr lang="en-QA"/>
          </a:p>
        </p:txBody>
      </p:sp>
    </p:spTree>
    <p:extLst>
      <p:ext uri="{BB962C8B-B14F-4D97-AF65-F5344CB8AC3E}">
        <p14:creationId xmlns:p14="http://schemas.microsoft.com/office/powerpoint/2010/main" val="133838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4C69-EE68-C643-B4FF-7DFC3DC226E0}"/>
              </a:ext>
            </a:extLst>
          </p:cNvPr>
          <p:cNvSpPr>
            <a:spLocks noGrp="1"/>
          </p:cNvSpPr>
          <p:nvPr>
            <p:ph type="title"/>
          </p:nvPr>
        </p:nvSpPr>
        <p:spPr/>
        <p:txBody>
          <a:bodyPr/>
          <a:lstStyle/>
          <a:p>
            <a:r>
              <a:rPr lang="en-US"/>
              <a:t>Click to edit Master title style</a:t>
            </a:r>
            <a:endParaRPr lang="en-QA"/>
          </a:p>
        </p:txBody>
      </p:sp>
      <p:sp>
        <p:nvSpPr>
          <p:cNvPr id="3" name="Date Placeholder 2">
            <a:extLst>
              <a:ext uri="{FF2B5EF4-FFF2-40B4-BE49-F238E27FC236}">
                <a16:creationId xmlns:a16="http://schemas.microsoft.com/office/drawing/2014/main" id="{2AA18E2A-2EEC-AE41-85B0-3F9558245D23}"/>
              </a:ext>
            </a:extLst>
          </p:cNvPr>
          <p:cNvSpPr>
            <a:spLocks noGrp="1"/>
          </p:cNvSpPr>
          <p:nvPr>
            <p:ph type="dt" sz="half" idx="10"/>
          </p:nvPr>
        </p:nvSpPr>
        <p:spPr/>
        <p:txBody>
          <a:bodyPr/>
          <a:lstStyle/>
          <a:p>
            <a:fld id="{D70658A3-7D13-6F48-B603-43E48ECC5162}" type="datetimeFigureOut">
              <a:rPr lang="en-QA" smtClean="0"/>
              <a:t>1/9/23</a:t>
            </a:fld>
            <a:endParaRPr lang="en-QA"/>
          </a:p>
        </p:txBody>
      </p:sp>
      <p:sp>
        <p:nvSpPr>
          <p:cNvPr id="4" name="Footer Placeholder 3">
            <a:extLst>
              <a:ext uri="{FF2B5EF4-FFF2-40B4-BE49-F238E27FC236}">
                <a16:creationId xmlns:a16="http://schemas.microsoft.com/office/drawing/2014/main" id="{95ACDB76-0903-584E-B3AB-BE20CE427331}"/>
              </a:ext>
            </a:extLst>
          </p:cNvPr>
          <p:cNvSpPr>
            <a:spLocks noGrp="1"/>
          </p:cNvSpPr>
          <p:nvPr>
            <p:ph type="ftr" sz="quarter" idx="11"/>
          </p:nvPr>
        </p:nvSpPr>
        <p:spPr/>
        <p:txBody>
          <a:bodyPr/>
          <a:lstStyle/>
          <a:p>
            <a:endParaRPr lang="en-QA"/>
          </a:p>
        </p:txBody>
      </p:sp>
      <p:sp>
        <p:nvSpPr>
          <p:cNvPr id="5" name="Slide Number Placeholder 4">
            <a:extLst>
              <a:ext uri="{FF2B5EF4-FFF2-40B4-BE49-F238E27FC236}">
                <a16:creationId xmlns:a16="http://schemas.microsoft.com/office/drawing/2014/main" id="{3F883973-661E-9547-B053-5B5293838DA8}"/>
              </a:ext>
            </a:extLst>
          </p:cNvPr>
          <p:cNvSpPr>
            <a:spLocks noGrp="1"/>
          </p:cNvSpPr>
          <p:nvPr>
            <p:ph type="sldNum" sz="quarter" idx="12"/>
          </p:nvPr>
        </p:nvSpPr>
        <p:spPr/>
        <p:txBody>
          <a:bodyPr/>
          <a:lstStyle/>
          <a:p>
            <a:fld id="{02A3C033-71B6-1146-953F-559FDDD23373}" type="slidenum">
              <a:rPr lang="en-QA" smtClean="0"/>
              <a:t>‹#›</a:t>
            </a:fld>
            <a:endParaRPr lang="en-QA"/>
          </a:p>
        </p:txBody>
      </p:sp>
    </p:spTree>
    <p:extLst>
      <p:ext uri="{BB962C8B-B14F-4D97-AF65-F5344CB8AC3E}">
        <p14:creationId xmlns:p14="http://schemas.microsoft.com/office/powerpoint/2010/main" val="3096727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D0D0FB-8E51-504F-BD14-541B893888A2}"/>
              </a:ext>
            </a:extLst>
          </p:cNvPr>
          <p:cNvSpPr>
            <a:spLocks noGrp="1"/>
          </p:cNvSpPr>
          <p:nvPr>
            <p:ph type="dt" sz="half" idx="10"/>
          </p:nvPr>
        </p:nvSpPr>
        <p:spPr/>
        <p:txBody>
          <a:bodyPr/>
          <a:lstStyle/>
          <a:p>
            <a:fld id="{D70658A3-7D13-6F48-B603-43E48ECC5162}" type="datetimeFigureOut">
              <a:rPr lang="en-QA" smtClean="0"/>
              <a:t>1/9/23</a:t>
            </a:fld>
            <a:endParaRPr lang="en-QA"/>
          </a:p>
        </p:txBody>
      </p:sp>
      <p:sp>
        <p:nvSpPr>
          <p:cNvPr id="3" name="Footer Placeholder 2">
            <a:extLst>
              <a:ext uri="{FF2B5EF4-FFF2-40B4-BE49-F238E27FC236}">
                <a16:creationId xmlns:a16="http://schemas.microsoft.com/office/drawing/2014/main" id="{EBB780DC-2BC0-4944-99E1-8F135E2F9A21}"/>
              </a:ext>
            </a:extLst>
          </p:cNvPr>
          <p:cNvSpPr>
            <a:spLocks noGrp="1"/>
          </p:cNvSpPr>
          <p:nvPr>
            <p:ph type="ftr" sz="quarter" idx="11"/>
          </p:nvPr>
        </p:nvSpPr>
        <p:spPr/>
        <p:txBody>
          <a:bodyPr/>
          <a:lstStyle/>
          <a:p>
            <a:endParaRPr lang="en-QA"/>
          </a:p>
        </p:txBody>
      </p:sp>
      <p:sp>
        <p:nvSpPr>
          <p:cNvPr id="4" name="Slide Number Placeholder 3">
            <a:extLst>
              <a:ext uri="{FF2B5EF4-FFF2-40B4-BE49-F238E27FC236}">
                <a16:creationId xmlns:a16="http://schemas.microsoft.com/office/drawing/2014/main" id="{4F0019CC-C839-5B4E-A21E-1B5D042BC2BE}"/>
              </a:ext>
            </a:extLst>
          </p:cNvPr>
          <p:cNvSpPr>
            <a:spLocks noGrp="1"/>
          </p:cNvSpPr>
          <p:nvPr>
            <p:ph type="sldNum" sz="quarter" idx="12"/>
          </p:nvPr>
        </p:nvSpPr>
        <p:spPr/>
        <p:txBody>
          <a:bodyPr/>
          <a:lstStyle/>
          <a:p>
            <a:fld id="{02A3C033-71B6-1146-953F-559FDDD23373}" type="slidenum">
              <a:rPr lang="en-QA" smtClean="0"/>
              <a:t>‹#›</a:t>
            </a:fld>
            <a:endParaRPr lang="en-QA"/>
          </a:p>
        </p:txBody>
      </p:sp>
    </p:spTree>
    <p:extLst>
      <p:ext uri="{BB962C8B-B14F-4D97-AF65-F5344CB8AC3E}">
        <p14:creationId xmlns:p14="http://schemas.microsoft.com/office/powerpoint/2010/main" val="1269428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9E43C-897F-C546-B0A4-4A990FFC98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QA"/>
          </a:p>
        </p:txBody>
      </p:sp>
      <p:sp>
        <p:nvSpPr>
          <p:cNvPr id="3" name="Content Placeholder 2">
            <a:extLst>
              <a:ext uri="{FF2B5EF4-FFF2-40B4-BE49-F238E27FC236}">
                <a16:creationId xmlns:a16="http://schemas.microsoft.com/office/drawing/2014/main" id="{6E4A3607-1372-7246-B7DB-6A37F7A9AF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QA"/>
          </a:p>
        </p:txBody>
      </p:sp>
      <p:sp>
        <p:nvSpPr>
          <p:cNvPr id="4" name="Text Placeholder 3">
            <a:extLst>
              <a:ext uri="{FF2B5EF4-FFF2-40B4-BE49-F238E27FC236}">
                <a16:creationId xmlns:a16="http://schemas.microsoft.com/office/drawing/2014/main" id="{F872366D-C88A-EE4C-980A-6E65F5A997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8D21C3-902B-AC47-87CE-42EC7C611D45}"/>
              </a:ext>
            </a:extLst>
          </p:cNvPr>
          <p:cNvSpPr>
            <a:spLocks noGrp="1"/>
          </p:cNvSpPr>
          <p:nvPr>
            <p:ph type="dt" sz="half" idx="10"/>
          </p:nvPr>
        </p:nvSpPr>
        <p:spPr/>
        <p:txBody>
          <a:bodyPr/>
          <a:lstStyle/>
          <a:p>
            <a:fld id="{D70658A3-7D13-6F48-B603-43E48ECC5162}" type="datetimeFigureOut">
              <a:rPr lang="en-QA" smtClean="0"/>
              <a:t>1/9/23</a:t>
            </a:fld>
            <a:endParaRPr lang="en-QA"/>
          </a:p>
        </p:txBody>
      </p:sp>
      <p:sp>
        <p:nvSpPr>
          <p:cNvPr id="6" name="Footer Placeholder 5">
            <a:extLst>
              <a:ext uri="{FF2B5EF4-FFF2-40B4-BE49-F238E27FC236}">
                <a16:creationId xmlns:a16="http://schemas.microsoft.com/office/drawing/2014/main" id="{3FD97FE7-43E3-5C49-AC52-B8BF1C10F917}"/>
              </a:ext>
            </a:extLst>
          </p:cNvPr>
          <p:cNvSpPr>
            <a:spLocks noGrp="1"/>
          </p:cNvSpPr>
          <p:nvPr>
            <p:ph type="ftr" sz="quarter" idx="11"/>
          </p:nvPr>
        </p:nvSpPr>
        <p:spPr/>
        <p:txBody>
          <a:bodyPr/>
          <a:lstStyle/>
          <a:p>
            <a:endParaRPr lang="en-QA"/>
          </a:p>
        </p:txBody>
      </p:sp>
      <p:sp>
        <p:nvSpPr>
          <p:cNvPr id="7" name="Slide Number Placeholder 6">
            <a:extLst>
              <a:ext uri="{FF2B5EF4-FFF2-40B4-BE49-F238E27FC236}">
                <a16:creationId xmlns:a16="http://schemas.microsoft.com/office/drawing/2014/main" id="{D4E49613-4F3E-D348-BB0C-AFB96BB68AE7}"/>
              </a:ext>
            </a:extLst>
          </p:cNvPr>
          <p:cNvSpPr>
            <a:spLocks noGrp="1"/>
          </p:cNvSpPr>
          <p:nvPr>
            <p:ph type="sldNum" sz="quarter" idx="12"/>
          </p:nvPr>
        </p:nvSpPr>
        <p:spPr/>
        <p:txBody>
          <a:bodyPr/>
          <a:lstStyle/>
          <a:p>
            <a:fld id="{02A3C033-71B6-1146-953F-559FDDD23373}" type="slidenum">
              <a:rPr lang="en-QA" smtClean="0"/>
              <a:t>‹#›</a:t>
            </a:fld>
            <a:endParaRPr lang="en-QA"/>
          </a:p>
        </p:txBody>
      </p:sp>
    </p:spTree>
    <p:extLst>
      <p:ext uri="{BB962C8B-B14F-4D97-AF65-F5344CB8AC3E}">
        <p14:creationId xmlns:p14="http://schemas.microsoft.com/office/powerpoint/2010/main" val="1858875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89022-D421-604B-A6C7-8EBF29913D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QA"/>
          </a:p>
        </p:txBody>
      </p:sp>
      <p:sp>
        <p:nvSpPr>
          <p:cNvPr id="3" name="Picture Placeholder 2">
            <a:extLst>
              <a:ext uri="{FF2B5EF4-FFF2-40B4-BE49-F238E27FC236}">
                <a16:creationId xmlns:a16="http://schemas.microsoft.com/office/drawing/2014/main" id="{97E66277-141A-CC48-B65D-88FC040EFC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QA"/>
          </a:p>
        </p:txBody>
      </p:sp>
      <p:sp>
        <p:nvSpPr>
          <p:cNvPr id="4" name="Text Placeholder 3">
            <a:extLst>
              <a:ext uri="{FF2B5EF4-FFF2-40B4-BE49-F238E27FC236}">
                <a16:creationId xmlns:a16="http://schemas.microsoft.com/office/drawing/2014/main" id="{097A6838-B3B3-CE43-9CB2-5FCD972844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2F4882-74CC-974B-A81E-48BC358B06EC}"/>
              </a:ext>
            </a:extLst>
          </p:cNvPr>
          <p:cNvSpPr>
            <a:spLocks noGrp="1"/>
          </p:cNvSpPr>
          <p:nvPr>
            <p:ph type="dt" sz="half" idx="10"/>
          </p:nvPr>
        </p:nvSpPr>
        <p:spPr/>
        <p:txBody>
          <a:bodyPr/>
          <a:lstStyle/>
          <a:p>
            <a:fld id="{D70658A3-7D13-6F48-B603-43E48ECC5162}" type="datetimeFigureOut">
              <a:rPr lang="en-QA" smtClean="0"/>
              <a:t>1/9/23</a:t>
            </a:fld>
            <a:endParaRPr lang="en-QA"/>
          </a:p>
        </p:txBody>
      </p:sp>
      <p:sp>
        <p:nvSpPr>
          <p:cNvPr id="6" name="Footer Placeholder 5">
            <a:extLst>
              <a:ext uri="{FF2B5EF4-FFF2-40B4-BE49-F238E27FC236}">
                <a16:creationId xmlns:a16="http://schemas.microsoft.com/office/drawing/2014/main" id="{EBA58782-489B-794F-AABA-5B1C870FE3F0}"/>
              </a:ext>
            </a:extLst>
          </p:cNvPr>
          <p:cNvSpPr>
            <a:spLocks noGrp="1"/>
          </p:cNvSpPr>
          <p:nvPr>
            <p:ph type="ftr" sz="quarter" idx="11"/>
          </p:nvPr>
        </p:nvSpPr>
        <p:spPr/>
        <p:txBody>
          <a:bodyPr/>
          <a:lstStyle/>
          <a:p>
            <a:endParaRPr lang="en-QA"/>
          </a:p>
        </p:txBody>
      </p:sp>
      <p:sp>
        <p:nvSpPr>
          <p:cNvPr id="7" name="Slide Number Placeholder 6">
            <a:extLst>
              <a:ext uri="{FF2B5EF4-FFF2-40B4-BE49-F238E27FC236}">
                <a16:creationId xmlns:a16="http://schemas.microsoft.com/office/drawing/2014/main" id="{29376D49-0297-9D46-8DFB-CC2B1E1683EF}"/>
              </a:ext>
            </a:extLst>
          </p:cNvPr>
          <p:cNvSpPr>
            <a:spLocks noGrp="1"/>
          </p:cNvSpPr>
          <p:nvPr>
            <p:ph type="sldNum" sz="quarter" idx="12"/>
          </p:nvPr>
        </p:nvSpPr>
        <p:spPr/>
        <p:txBody>
          <a:bodyPr/>
          <a:lstStyle/>
          <a:p>
            <a:fld id="{02A3C033-71B6-1146-953F-559FDDD23373}" type="slidenum">
              <a:rPr lang="en-QA" smtClean="0"/>
              <a:t>‹#›</a:t>
            </a:fld>
            <a:endParaRPr lang="en-QA"/>
          </a:p>
        </p:txBody>
      </p:sp>
    </p:spTree>
    <p:extLst>
      <p:ext uri="{BB962C8B-B14F-4D97-AF65-F5344CB8AC3E}">
        <p14:creationId xmlns:p14="http://schemas.microsoft.com/office/powerpoint/2010/main" val="3927763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BDA1A2-977B-F045-BF53-8DABF452C7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QA"/>
          </a:p>
        </p:txBody>
      </p:sp>
      <p:sp>
        <p:nvSpPr>
          <p:cNvPr id="3" name="Text Placeholder 2">
            <a:extLst>
              <a:ext uri="{FF2B5EF4-FFF2-40B4-BE49-F238E27FC236}">
                <a16:creationId xmlns:a16="http://schemas.microsoft.com/office/drawing/2014/main" id="{E15A86B6-EC7A-DD49-98B3-15FFAB33E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QA"/>
          </a:p>
        </p:txBody>
      </p:sp>
      <p:sp>
        <p:nvSpPr>
          <p:cNvPr id="4" name="Date Placeholder 3">
            <a:extLst>
              <a:ext uri="{FF2B5EF4-FFF2-40B4-BE49-F238E27FC236}">
                <a16:creationId xmlns:a16="http://schemas.microsoft.com/office/drawing/2014/main" id="{8B08B1F9-6EC3-4D4A-A0BF-36C9B125D8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0658A3-7D13-6F48-B603-43E48ECC5162}" type="datetimeFigureOut">
              <a:rPr lang="en-QA" smtClean="0"/>
              <a:t>1/9/23</a:t>
            </a:fld>
            <a:endParaRPr lang="en-QA"/>
          </a:p>
        </p:txBody>
      </p:sp>
      <p:sp>
        <p:nvSpPr>
          <p:cNvPr id="5" name="Footer Placeholder 4">
            <a:extLst>
              <a:ext uri="{FF2B5EF4-FFF2-40B4-BE49-F238E27FC236}">
                <a16:creationId xmlns:a16="http://schemas.microsoft.com/office/drawing/2014/main" id="{64A9E262-BC31-8A4A-8194-607808DB2D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QA"/>
          </a:p>
        </p:txBody>
      </p:sp>
      <p:sp>
        <p:nvSpPr>
          <p:cNvPr id="6" name="Slide Number Placeholder 5">
            <a:extLst>
              <a:ext uri="{FF2B5EF4-FFF2-40B4-BE49-F238E27FC236}">
                <a16:creationId xmlns:a16="http://schemas.microsoft.com/office/drawing/2014/main" id="{EAEC465A-247B-A34E-8AB5-20D3FF94D9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A3C033-71B6-1146-953F-559FDDD23373}" type="slidenum">
              <a:rPr lang="en-QA" smtClean="0"/>
              <a:t>‹#›</a:t>
            </a:fld>
            <a:endParaRPr lang="en-QA"/>
          </a:p>
        </p:txBody>
      </p:sp>
    </p:spTree>
    <p:extLst>
      <p:ext uri="{BB962C8B-B14F-4D97-AF65-F5344CB8AC3E}">
        <p14:creationId xmlns:p14="http://schemas.microsoft.com/office/powerpoint/2010/main" val="3992268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Q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18A2D-1C5E-9B4A-85D1-5774D276A80B}"/>
              </a:ext>
            </a:extLst>
          </p:cNvPr>
          <p:cNvSpPr>
            <a:spLocks noGrp="1"/>
          </p:cNvSpPr>
          <p:nvPr>
            <p:ph type="ctrTitle"/>
          </p:nvPr>
        </p:nvSpPr>
        <p:spPr>
          <a:xfrm>
            <a:off x="1524000" y="390843"/>
            <a:ext cx="9144000" cy="2387600"/>
          </a:xfrm>
        </p:spPr>
        <p:txBody>
          <a:bodyPr/>
          <a:lstStyle/>
          <a:p>
            <a:r>
              <a:rPr lang="en-QA" dirty="0"/>
              <a:t>AI for Medicine </a:t>
            </a:r>
          </a:p>
        </p:txBody>
      </p:sp>
      <p:sp>
        <p:nvSpPr>
          <p:cNvPr id="3" name="Subtitle 2">
            <a:extLst>
              <a:ext uri="{FF2B5EF4-FFF2-40B4-BE49-F238E27FC236}">
                <a16:creationId xmlns:a16="http://schemas.microsoft.com/office/drawing/2014/main" id="{7F3DAD48-F178-924A-855C-C37710EF0ADE}"/>
              </a:ext>
            </a:extLst>
          </p:cNvPr>
          <p:cNvSpPr>
            <a:spLocks noGrp="1"/>
          </p:cNvSpPr>
          <p:nvPr>
            <p:ph type="subTitle" idx="1"/>
          </p:nvPr>
        </p:nvSpPr>
        <p:spPr>
          <a:xfrm>
            <a:off x="1524000" y="2968054"/>
            <a:ext cx="9144000" cy="2250122"/>
          </a:xfrm>
        </p:spPr>
        <p:txBody>
          <a:bodyPr>
            <a:noAutofit/>
          </a:bodyPr>
          <a:lstStyle/>
          <a:p>
            <a:r>
              <a:rPr lang="en-QA" sz="2800" b="1" dirty="0">
                <a:solidFill>
                  <a:srgbClr val="00B0F0"/>
                </a:solidFill>
              </a:rPr>
              <a:t>Lecture 1: Introduction </a:t>
            </a:r>
          </a:p>
          <a:p>
            <a:endParaRPr lang="en-QA" sz="2800" dirty="0"/>
          </a:p>
          <a:p>
            <a:r>
              <a:rPr lang="en-QA" sz="2800"/>
              <a:t>January </a:t>
            </a:r>
            <a:r>
              <a:rPr lang="en-US" sz="2800" dirty="0"/>
              <a:t>09</a:t>
            </a:r>
            <a:r>
              <a:rPr lang="en-QA" sz="2800"/>
              <a:t>, 202</a:t>
            </a:r>
            <a:r>
              <a:rPr lang="en-US" sz="2800" dirty="0"/>
              <a:t>3</a:t>
            </a:r>
            <a:endParaRPr lang="en-QA" sz="2800" dirty="0"/>
          </a:p>
          <a:p>
            <a:r>
              <a:rPr lang="en-QA" sz="2800" dirty="0"/>
              <a:t>Mohammad Hammoud</a:t>
            </a:r>
          </a:p>
          <a:p>
            <a:r>
              <a:rPr lang="en-QA" sz="2800" b="1" dirty="0">
                <a:solidFill>
                  <a:srgbClr val="FF0000"/>
                </a:solidFill>
              </a:rPr>
              <a:t>Carnegie Mellon University in Qatar</a:t>
            </a:r>
          </a:p>
        </p:txBody>
      </p:sp>
    </p:spTree>
    <p:extLst>
      <p:ext uri="{BB962C8B-B14F-4D97-AF65-F5344CB8AC3E}">
        <p14:creationId xmlns:p14="http://schemas.microsoft.com/office/powerpoint/2010/main" val="784468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DD433-ACB2-A749-AC33-B27DF9D4EEB8}"/>
              </a:ext>
            </a:extLst>
          </p:cNvPr>
          <p:cNvSpPr>
            <a:spLocks noGrp="1"/>
          </p:cNvSpPr>
          <p:nvPr>
            <p:ph type="title"/>
          </p:nvPr>
        </p:nvSpPr>
        <p:spPr/>
        <p:txBody>
          <a:bodyPr/>
          <a:lstStyle/>
          <a:p>
            <a:pPr algn="ctr"/>
            <a:r>
              <a:rPr lang="en-QA" dirty="0"/>
              <a:t>But, What is AI?</a:t>
            </a:r>
          </a:p>
        </p:txBody>
      </p:sp>
      <p:grpSp>
        <p:nvGrpSpPr>
          <p:cNvPr id="22" name="Group 21">
            <a:extLst>
              <a:ext uri="{FF2B5EF4-FFF2-40B4-BE49-F238E27FC236}">
                <a16:creationId xmlns:a16="http://schemas.microsoft.com/office/drawing/2014/main" id="{E8876002-9BF0-094F-AE62-2AFFE5C71B7D}"/>
              </a:ext>
            </a:extLst>
          </p:cNvPr>
          <p:cNvGrpSpPr/>
          <p:nvPr/>
        </p:nvGrpSpPr>
        <p:grpSpPr>
          <a:xfrm>
            <a:off x="4454153" y="4455729"/>
            <a:ext cx="1223010" cy="331470"/>
            <a:chOff x="3303270" y="3257550"/>
            <a:chExt cx="1223010" cy="331470"/>
          </a:xfrm>
        </p:grpSpPr>
        <p:sp>
          <p:nvSpPr>
            <p:cNvPr id="6" name="Oval 5">
              <a:extLst>
                <a:ext uri="{FF2B5EF4-FFF2-40B4-BE49-F238E27FC236}">
                  <a16:creationId xmlns:a16="http://schemas.microsoft.com/office/drawing/2014/main" id="{F9AB9800-EE90-8F42-946F-3CB4B7ABC0BC}"/>
                </a:ext>
              </a:extLst>
            </p:cNvPr>
            <p:cNvSpPr/>
            <p:nvPr/>
          </p:nvSpPr>
          <p:spPr>
            <a:xfrm>
              <a:off x="3303270" y="3257550"/>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cxnSp>
          <p:nvCxnSpPr>
            <p:cNvPr id="21" name="Straight Connector 20">
              <a:extLst>
                <a:ext uri="{FF2B5EF4-FFF2-40B4-BE49-F238E27FC236}">
                  <a16:creationId xmlns:a16="http://schemas.microsoft.com/office/drawing/2014/main" id="{0461B2B3-83FC-0946-A691-BE82FE0B6740}"/>
                </a:ext>
              </a:extLst>
            </p:cNvPr>
            <p:cNvCxnSpPr>
              <a:cxnSpLocks/>
            </p:cNvCxnSpPr>
            <p:nvPr/>
          </p:nvCxnSpPr>
          <p:spPr>
            <a:xfrm>
              <a:off x="363474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B55FB94F-3A0E-9348-AFA3-AA3C02631A00}"/>
              </a:ext>
            </a:extLst>
          </p:cNvPr>
          <p:cNvGrpSpPr/>
          <p:nvPr/>
        </p:nvGrpSpPr>
        <p:grpSpPr>
          <a:xfrm>
            <a:off x="4785623" y="3169854"/>
            <a:ext cx="2114550" cy="1451610"/>
            <a:chOff x="2411730" y="2697480"/>
            <a:chExt cx="2114550" cy="1451610"/>
          </a:xfrm>
        </p:grpSpPr>
        <p:sp>
          <p:nvSpPr>
            <p:cNvPr id="24" name="Oval 23">
              <a:extLst>
                <a:ext uri="{FF2B5EF4-FFF2-40B4-BE49-F238E27FC236}">
                  <a16:creationId xmlns:a16="http://schemas.microsoft.com/office/drawing/2014/main" id="{B8E8F522-0C64-E846-8124-19720AA57D73}"/>
                </a:ext>
              </a:extLst>
            </p:cNvPr>
            <p:cNvSpPr/>
            <p:nvPr/>
          </p:nvSpPr>
          <p:spPr>
            <a:xfrm>
              <a:off x="3303270" y="3257550"/>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cxnSp>
          <p:nvCxnSpPr>
            <p:cNvPr id="25" name="Straight Connector 24">
              <a:extLst>
                <a:ext uri="{FF2B5EF4-FFF2-40B4-BE49-F238E27FC236}">
                  <a16:creationId xmlns:a16="http://schemas.microsoft.com/office/drawing/2014/main" id="{697960F8-AA2D-E945-96C7-7BFEF1F8A0B6}"/>
                </a:ext>
              </a:extLst>
            </p:cNvPr>
            <p:cNvCxnSpPr>
              <a:cxnSpLocks/>
              <a:endCxn id="24" idx="2"/>
            </p:cNvCxnSpPr>
            <p:nvPr/>
          </p:nvCxnSpPr>
          <p:spPr>
            <a:xfrm>
              <a:off x="2411730" y="2697480"/>
              <a:ext cx="891540" cy="72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A69BEE1-25EA-CC47-B502-FCCF1F53C3EE}"/>
                </a:ext>
              </a:extLst>
            </p:cNvPr>
            <p:cNvCxnSpPr>
              <a:cxnSpLocks/>
              <a:endCxn id="24" idx="2"/>
            </p:cNvCxnSpPr>
            <p:nvPr/>
          </p:nvCxnSpPr>
          <p:spPr>
            <a:xfrm>
              <a:off x="241173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78E5AD6-CF40-0843-BF02-4533157DA9B8}"/>
                </a:ext>
              </a:extLst>
            </p:cNvPr>
            <p:cNvCxnSpPr>
              <a:cxnSpLocks/>
              <a:stCxn id="24" idx="2"/>
            </p:cNvCxnSpPr>
            <p:nvPr/>
          </p:nvCxnSpPr>
          <p:spPr>
            <a:xfrm flipH="1">
              <a:off x="2411730" y="3423285"/>
              <a:ext cx="891540" cy="72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2519728-EAB4-DD48-824A-CDD16FBBE11B}"/>
                </a:ext>
              </a:extLst>
            </p:cNvPr>
            <p:cNvCxnSpPr>
              <a:cxnSpLocks/>
            </p:cNvCxnSpPr>
            <p:nvPr/>
          </p:nvCxnSpPr>
          <p:spPr>
            <a:xfrm>
              <a:off x="363474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24E150EA-C425-AA42-ABC8-C5CD0A974F1F}"/>
              </a:ext>
            </a:extLst>
          </p:cNvPr>
          <p:cNvGrpSpPr/>
          <p:nvPr/>
        </p:nvGrpSpPr>
        <p:grpSpPr>
          <a:xfrm>
            <a:off x="4771813" y="4621464"/>
            <a:ext cx="2114550" cy="903206"/>
            <a:chOff x="2411730" y="2685814"/>
            <a:chExt cx="2114550" cy="903206"/>
          </a:xfrm>
        </p:grpSpPr>
        <p:sp>
          <p:nvSpPr>
            <p:cNvPr id="30" name="Oval 29">
              <a:extLst>
                <a:ext uri="{FF2B5EF4-FFF2-40B4-BE49-F238E27FC236}">
                  <a16:creationId xmlns:a16="http://schemas.microsoft.com/office/drawing/2014/main" id="{60557DC8-F944-B947-B4E7-6F1D432874ED}"/>
                </a:ext>
              </a:extLst>
            </p:cNvPr>
            <p:cNvSpPr/>
            <p:nvPr/>
          </p:nvSpPr>
          <p:spPr>
            <a:xfrm>
              <a:off x="3303270" y="3257550"/>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cxnSp>
          <p:nvCxnSpPr>
            <p:cNvPr id="31" name="Straight Connector 30">
              <a:extLst>
                <a:ext uri="{FF2B5EF4-FFF2-40B4-BE49-F238E27FC236}">
                  <a16:creationId xmlns:a16="http://schemas.microsoft.com/office/drawing/2014/main" id="{3007E776-D4B2-B34E-9390-31654435B663}"/>
                </a:ext>
              </a:extLst>
            </p:cNvPr>
            <p:cNvCxnSpPr>
              <a:cxnSpLocks/>
              <a:stCxn id="6" idx="6"/>
              <a:endCxn id="30" idx="2"/>
            </p:cNvCxnSpPr>
            <p:nvPr/>
          </p:nvCxnSpPr>
          <p:spPr>
            <a:xfrm>
              <a:off x="2425540" y="2685814"/>
              <a:ext cx="877730" cy="7374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A153A3B-F19A-0248-9D27-7EC659B5D57B}"/>
                </a:ext>
              </a:extLst>
            </p:cNvPr>
            <p:cNvCxnSpPr>
              <a:cxnSpLocks/>
              <a:endCxn id="30" idx="2"/>
            </p:cNvCxnSpPr>
            <p:nvPr/>
          </p:nvCxnSpPr>
          <p:spPr>
            <a:xfrm>
              <a:off x="241173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770430E-F17C-F646-B077-AE9CC9ABC19F}"/>
                </a:ext>
              </a:extLst>
            </p:cNvPr>
            <p:cNvCxnSpPr>
              <a:cxnSpLocks/>
            </p:cNvCxnSpPr>
            <p:nvPr/>
          </p:nvCxnSpPr>
          <p:spPr>
            <a:xfrm>
              <a:off x="363474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E4580D61-64B9-7F49-B8F3-0560BED9BD38}"/>
              </a:ext>
            </a:extLst>
          </p:cNvPr>
          <p:cNvGrpSpPr/>
          <p:nvPr/>
        </p:nvGrpSpPr>
        <p:grpSpPr>
          <a:xfrm>
            <a:off x="6008633" y="3895659"/>
            <a:ext cx="2114550" cy="1451610"/>
            <a:chOff x="2411730" y="2697480"/>
            <a:chExt cx="2114550" cy="1451610"/>
          </a:xfrm>
        </p:grpSpPr>
        <p:sp>
          <p:nvSpPr>
            <p:cNvPr id="42" name="Oval 41">
              <a:extLst>
                <a:ext uri="{FF2B5EF4-FFF2-40B4-BE49-F238E27FC236}">
                  <a16:creationId xmlns:a16="http://schemas.microsoft.com/office/drawing/2014/main" id="{37F3F130-7A06-1447-B159-C433F8D03168}"/>
                </a:ext>
              </a:extLst>
            </p:cNvPr>
            <p:cNvSpPr/>
            <p:nvPr/>
          </p:nvSpPr>
          <p:spPr>
            <a:xfrm>
              <a:off x="3303270" y="3257550"/>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cxnSp>
          <p:nvCxnSpPr>
            <p:cNvPr id="43" name="Straight Connector 42">
              <a:extLst>
                <a:ext uri="{FF2B5EF4-FFF2-40B4-BE49-F238E27FC236}">
                  <a16:creationId xmlns:a16="http://schemas.microsoft.com/office/drawing/2014/main" id="{4F37B60B-AB0E-624F-84C8-CEF0273785B9}"/>
                </a:ext>
              </a:extLst>
            </p:cNvPr>
            <p:cNvCxnSpPr>
              <a:cxnSpLocks/>
              <a:endCxn id="42" idx="2"/>
            </p:cNvCxnSpPr>
            <p:nvPr/>
          </p:nvCxnSpPr>
          <p:spPr>
            <a:xfrm>
              <a:off x="2411730" y="2697480"/>
              <a:ext cx="891540" cy="72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AF39AFA-4D33-8047-A2E4-812549E2B9DB}"/>
                </a:ext>
              </a:extLst>
            </p:cNvPr>
            <p:cNvCxnSpPr>
              <a:cxnSpLocks/>
              <a:endCxn id="42" idx="2"/>
            </p:cNvCxnSpPr>
            <p:nvPr/>
          </p:nvCxnSpPr>
          <p:spPr>
            <a:xfrm>
              <a:off x="241173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ACEA937-A960-1C4E-944D-A68C551C95BD}"/>
                </a:ext>
              </a:extLst>
            </p:cNvPr>
            <p:cNvCxnSpPr>
              <a:cxnSpLocks/>
              <a:stCxn id="42" idx="2"/>
            </p:cNvCxnSpPr>
            <p:nvPr/>
          </p:nvCxnSpPr>
          <p:spPr>
            <a:xfrm flipH="1">
              <a:off x="2411730" y="3423285"/>
              <a:ext cx="891540" cy="72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34C538B-7C63-A647-91D3-47A280C0BFC9}"/>
                </a:ext>
              </a:extLst>
            </p:cNvPr>
            <p:cNvCxnSpPr>
              <a:cxnSpLocks/>
            </p:cNvCxnSpPr>
            <p:nvPr/>
          </p:nvCxnSpPr>
          <p:spPr>
            <a:xfrm>
              <a:off x="363474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DFEB8DE9-9FBD-CA40-BF2E-70344E82738D}"/>
              </a:ext>
            </a:extLst>
          </p:cNvPr>
          <p:cNvGrpSpPr/>
          <p:nvPr/>
        </p:nvGrpSpPr>
        <p:grpSpPr>
          <a:xfrm>
            <a:off x="4454153" y="3729923"/>
            <a:ext cx="1223010" cy="331470"/>
            <a:chOff x="3303270" y="3257550"/>
            <a:chExt cx="1223010" cy="331470"/>
          </a:xfrm>
        </p:grpSpPr>
        <p:sp>
          <p:nvSpPr>
            <p:cNvPr id="54" name="Oval 53">
              <a:extLst>
                <a:ext uri="{FF2B5EF4-FFF2-40B4-BE49-F238E27FC236}">
                  <a16:creationId xmlns:a16="http://schemas.microsoft.com/office/drawing/2014/main" id="{AFEA2E6D-01C3-A64B-B377-A96F49173CEA}"/>
                </a:ext>
              </a:extLst>
            </p:cNvPr>
            <p:cNvSpPr/>
            <p:nvPr/>
          </p:nvSpPr>
          <p:spPr>
            <a:xfrm>
              <a:off x="3303270" y="3257550"/>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cxnSp>
          <p:nvCxnSpPr>
            <p:cNvPr id="58" name="Straight Connector 57">
              <a:extLst>
                <a:ext uri="{FF2B5EF4-FFF2-40B4-BE49-F238E27FC236}">
                  <a16:creationId xmlns:a16="http://schemas.microsoft.com/office/drawing/2014/main" id="{6EDEF495-A237-AF45-A288-835184111632}"/>
                </a:ext>
              </a:extLst>
            </p:cNvPr>
            <p:cNvCxnSpPr>
              <a:cxnSpLocks/>
            </p:cNvCxnSpPr>
            <p:nvPr/>
          </p:nvCxnSpPr>
          <p:spPr>
            <a:xfrm>
              <a:off x="363474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844AA84B-89CC-5F48-BFD2-D2C4A8B3D1BD}"/>
              </a:ext>
            </a:extLst>
          </p:cNvPr>
          <p:cNvGrpSpPr/>
          <p:nvPr/>
        </p:nvGrpSpPr>
        <p:grpSpPr>
          <a:xfrm>
            <a:off x="4454153" y="3004118"/>
            <a:ext cx="1223010" cy="331470"/>
            <a:chOff x="3303270" y="3257550"/>
            <a:chExt cx="1223010" cy="331470"/>
          </a:xfrm>
        </p:grpSpPr>
        <p:sp>
          <p:nvSpPr>
            <p:cNvPr id="60" name="Oval 59">
              <a:extLst>
                <a:ext uri="{FF2B5EF4-FFF2-40B4-BE49-F238E27FC236}">
                  <a16:creationId xmlns:a16="http://schemas.microsoft.com/office/drawing/2014/main" id="{93D4CB40-1253-A74D-92FA-B2ACB1E37528}"/>
                </a:ext>
              </a:extLst>
            </p:cNvPr>
            <p:cNvSpPr/>
            <p:nvPr/>
          </p:nvSpPr>
          <p:spPr>
            <a:xfrm>
              <a:off x="3303270" y="3257550"/>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cxnSp>
          <p:nvCxnSpPr>
            <p:cNvPr id="64" name="Straight Connector 63">
              <a:extLst>
                <a:ext uri="{FF2B5EF4-FFF2-40B4-BE49-F238E27FC236}">
                  <a16:creationId xmlns:a16="http://schemas.microsoft.com/office/drawing/2014/main" id="{90916A30-F076-9149-A1B7-AB4746A5D186}"/>
                </a:ext>
              </a:extLst>
            </p:cNvPr>
            <p:cNvCxnSpPr>
              <a:cxnSpLocks/>
            </p:cNvCxnSpPr>
            <p:nvPr/>
          </p:nvCxnSpPr>
          <p:spPr>
            <a:xfrm>
              <a:off x="363474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482F0613-69B2-DA40-9957-F31F91BEED38}"/>
              </a:ext>
            </a:extLst>
          </p:cNvPr>
          <p:cNvGrpSpPr/>
          <p:nvPr/>
        </p:nvGrpSpPr>
        <p:grpSpPr>
          <a:xfrm>
            <a:off x="4454153" y="5195820"/>
            <a:ext cx="1223010" cy="331470"/>
            <a:chOff x="3303270" y="3257550"/>
            <a:chExt cx="1223010" cy="331470"/>
          </a:xfrm>
        </p:grpSpPr>
        <p:sp>
          <p:nvSpPr>
            <p:cNvPr id="66" name="Oval 65">
              <a:extLst>
                <a:ext uri="{FF2B5EF4-FFF2-40B4-BE49-F238E27FC236}">
                  <a16:creationId xmlns:a16="http://schemas.microsoft.com/office/drawing/2014/main" id="{FF2F4A21-CD73-4D4E-B9B4-60E28B2D6F34}"/>
                </a:ext>
              </a:extLst>
            </p:cNvPr>
            <p:cNvSpPr/>
            <p:nvPr/>
          </p:nvSpPr>
          <p:spPr>
            <a:xfrm>
              <a:off x="3303270" y="3257550"/>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cxnSp>
          <p:nvCxnSpPr>
            <p:cNvPr id="70" name="Straight Connector 69">
              <a:extLst>
                <a:ext uri="{FF2B5EF4-FFF2-40B4-BE49-F238E27FC236}">
                  <a16:creationId xmlns:a16="http://schemas.microsoft.com/office/drawing/2014/main" id="{A9F40680-BBCF-E94F-9EAD-4643F1FA3367}"/>
                </a:ext>
              </a:extLst>
            </p:cNvPr>
            <p:cNvCxnSpPr>
              <a:cxnSpLocks/>
            </p:cNvCxnSpPr>
            <p:nvPr/>
          </p:nvCxnSpPr>
          <p:spPr>
            <a:xfrm>
              <a:off x="363474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CF205858-27E6-E045-B707-303FC498DF31}"/>
              </a:ext>
            </a:extLst>
          </p:cNvPr>
          <p:cNvGrpSpPr/>
          <p:nvPr/>
        </p:nvGrpSpPr>
        <p:grpSpPr>
          <a:xfrm>
            <a:off x="4779908" y="3895658"/>
            <a:ext cx="2114550" cy="1451611"/>
            <a:chOff x="2411730" y="2697479"/>
            <a:chExt cx="2114550" cy="1451611"/>
          </a:xfrm>
        </p:grpSpPr>
        <p:sp>
          <p:nvSpPr>
            <p:cNvPr id="72" name="Oval 71">
              <a:extLst>
                <a:ext uri="{FF2B5EF4-FFF2-40B4-BE49-F238E27FC236}">
                  <a16:creationId xmlns:a16="http://schemas.microsoft.com/office/drawing/2014/main" id="{FD58D37B-0ADC-124B-8429-38B34CED570B}"/>
                </a:ext>
              </a:extLst>
            </p:cNvPr>
            <p:cNvSpPr/>
            <p:nvPr/>
          </p:nvSpPr>
          <p:spPr>
            <a:xfrm>
              <a:off x="3303270" y="3257550"/>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cxnSp>
          <p:nvCxnSpPr>
            <p:cNvPr id="73" name="Straight Connector 72">
              <a:extLst>
                <a:ext uri="{FF2B5EF4-FFF2-40B4-BE49-F238E27FC236}">
                  <a16:creationId xmlns:a16="http://schemas.microsoft.com/office/drawing/2014/main" id="{D85D781C-ACD1-B34B-8B4C-0135F0B63291}"/>
                </a:ext>
              </a:extLst>
            </p:cNvPr>
            <p:cNvCxnSpPr>
              <a:cxnSpLocks/>
              <a:stCxn id="54" idx="6"/>
              <a:endCxn id="72" idx="2"/>
            </p:cNvCxnSpPr>
            <p:nvPr/>
          </p:nvCxnSpPr>
          <p:spPr>
            <a:xfrm>
              <a:off x="2417445" y="2697479"/>
              <a:ext cx="885825" cy="7258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DC9DC62-5496-C64B-B826-04A938F8B933}"/>
                </a:ext>
              </a:extLst>
            </p:cNvPr>
            <p:cNvCxnSpPr>
              <a:cxnSpLocks/>
              <a:endCxn id="72" idx="2"/>
            </p:cNvCxnSpPr>
            <p:nvPr/>
          </p:nvCxnSpPr>
          <p:spPr>
            <a:xfrm>
              <a:off x="241173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B196B91-7BFA-C74B-98E1-F1D978B89B25}"/>
                </a:ext>
              </a:extLst>
            </p:cNvPr>
            <p:cNvCxnSpPr>
              <a:cxnSpLocks/>
              <a:stCxn id="72" idx="2"/>
            </p:cNvCxnSpPr>
            <p:nvPr/>
          </p:nvCxnSpPr>
          <p:spPr>
            <a:xfrm flipH="1">
              <a:off x="2411730" y="3423285"/>
              <a:ext cx="891540" cy="72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BCC5146D-1E6A-6147-82DD-4203C0A70F3D}"/>
                </a:ext>
              </a:extLst>
            </p:cNvPr>
            <p:cNvCxnSpPr>
              <a:cxnSpLocks/>
            </p:cNvCxnSpPr>
            <p:nvPr/>
          </p:nvCxnSpPr>
          <p:spPr>
            <a:xfrm>
              <a:off x="363474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12EFE0F3-3568-EF4E-82B8-8E51F1114EBF}"/>
              </a:ext>
            </a:extLst>
          </p:cNvPr>
          <p:cNvGrpSpPr/>
          <p:nvPr/>
        </p:nvGrpSpPr>
        <p:grpSpPr>
          <a:xfrm>
            <a:off x="4791338" y="3005547"/>
            <a:ext cx="2114550" cy="891540"/>
            <a:chOff x="2411730" y="3257550"/>
            <a:chExt cx="2114550" cy="891540"/>
          </a:xfrm>
        </p:grpSpPr>
        <p:sp>
          <p:nvSpPr>
            <p:cNvPr id="78" name="Oval 77">
              <a:extLst>
                <a:ext uri="{FF2B5EF4-FFF2-40B4-BE49-F238E27FC236}">
                  <a16:creationId xmlns:a16="http://schemas.microsoft.com/office/drawing/2014/main" id="{D9F02C93-3AA6-3745-9C9A-6A75860E04FF}"/>
                </a:ext>
              </a:extLst>
            </p:cNvPr>
            <p:cNvSpPr/>
            <p:nvPr/>
          </p:nvSpPr>
          <p:spPr>
            <a:xfrm>
              <a:off x="3303270" y="3257550"/>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cxnSp>
          <p:nvCxnSpPr>
            <p:cNvPr id="80" name="Straight Connector 79">
              <a:extLst>
                <a:ext uri="{FF2B5EF4-FFF2-40B4-BE49-F238E27FC236}">
                  <a16:creationId xmlns:a16="http://schemas.microsoft.com/office/drawing/2014/main" id="{A7296994-88F6-E644-AF6B-E91CD86763F0}"/>
                </a:ext>
              </a:extLst>
            </p:cNvPr>
            <p:cNvCxnSpPr>
              <a:cxnSpLocks/>
              <a:endCxn id="78" idx="2"/>
            </p:cNvCxnSpPr>
            <p:nvPr/>
          </p:nvCxnSpPr>
          <p:spPr>
            <a:xfrm>
              <a:off x="241173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D79BE58F-7AA1-2E42-AC7C-6ABCF7AC08FF}"/>
                </a:ext>
              </a:extLst>
            </p:cNvPr>
            <p:cNvCxnSpPr>
              <a:cxnSpLocks/>
              <a:stCxn id="78" idx="2"/>
            </p:cNvCxnSpPr>
            <p:nvPr/>
          </p:nvCxnSpPr>
          <p:spPr>
            <a:xfrm flipH="1">
              <a:off x="2411730" y="3423285"/>
              <a:ext cx="891540" cy="72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F5C42755-5016-AE4C-A524-D7307F64E4AD}"/>
                </a:ext>
              </a:extLst>
            </p:cNvPr>
            <p:cNvCxnSpPr>
              <a:cxnSpLocks/>
            </p:cNvCxnSpPr>
            <p:nvPr/>
          </p:nvCxnSpPr>
          <p:spPr>
            <a:xfrm>
              <a:off x="363474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4" name="Group 83">
            <a:extLst>
              <a:ext uri="{FF2B5EF4-FFF2-40B4-BE49-F238E27FC236}">
                <a16:creationId xmlns:a16="http://schemas.microsoft.com/office/drawing/2014/main" id="{A111B8EF-C3F5-014B-9F66-2D2DD008AA91}"/>
              </a:ext>
            </a:extLst>
          </p:cNvPr>
          <p:cNvGrpSpPr/>
          <p:nvPr/>
        </p:nvGrpSpPr>
        <p:grpSpPr>
          <a:xfrm>
            <a:off x="5997203" y="3175570"/>
            <a:ext cx="2114550" cy="1445894"/>
            <a:chOff x="2411730" y="2697480"/>
            <a:chExt cx="2114550" cy="1445894"/>
          </a:xfrm>
        </p:grpSpPr>
        <p:sp>
          <p:nvSpPr>
            <p:cNvPr id="85" name="Oval 84">
              <a:extLst>
                <a:ext uri="{FF2B5EF4-FFF2-40B4-BE49-F238E27FC236}">
                  <a16:creationId xmlns:a16="http://schemas.microsoft.com/office/drawing/2014/main" id="{19807721-0ACA-774F-A028-97BC8197C99F}"/>
                </a:ext>
              </a:extLst>
            </p:cNvPr>
            <p:cNvSpPr/>
            <p:nvPr/>
          </p:nvSpPr>
          <p:spPr>
            <a:xfrm>
              <a:off x="3303270" y="3257550"/>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cxnSp>
          <p:nvCxnSpPr>
            <p:cNvPr id="86" name="Straight Connector 85">
              <a:extLst>
                <a:ext uri="{FF2B5EF4-FFF2-40B4-BE49-F238E27FC236}">
                  <a16:creationId xmlns:a16="http://schemas.microsoft.com/office/drawing/2014/main" id="{5710C11D-C4A2-CC46-8190-754D15A57328}"/>
                </a:ext>
              </a:extLst>
            </p:cNvPr>
            <p:cNvCxnSpPr>
              <a:cxnSpLocks/>
              <a:endCxn id="85" idx="2"/>
            </p:cNvCxnSpPr>
            <p:nvPr/>
          </p:nvCxnSpPr>
          <p:spPr>
            <a:xfrm>
              <a:off x="2411730" y="2697480"/>
              <a:ext cx="891540" cy="72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23E4F2C8-1656-0D4E-8A7A-D9547C1E147E}"/>
                </a:ext>
              </a:extLst>
            </p:cNvPr>
            <p:cNvCxnSpPr>
              <a:cxnSpLocks/>
              <a:stCxn id="85" idx="2"/>
              <a:endCxn id="72" idx="6"/>
            </p:cNvCxnSpPr>
            <p:nvPr/>
          </p:nvCxnSpPr>
          <p:spPr>
            <a:xfrm flipH="1">
              <a:off x="2417445" y="3423285"/>
              <a:ext cx="885825" cy="7200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8E85AA91-1CD2-7644-8018-AACE7FEEA811}"/>
                </a:ext>
              </a:extLst>
            </p:cNvPr>
            <p:cNvCxnSpPr>
              <a:cxnSpLocks/>
            </p:cNvCxnSpPr>
            <p:nvPr/>
          </p:nvCxnSpPr>
          <p:spPr>
            <a:xfrm>
              <a:off x="363474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5" name="Group 104">
            <a:extLst>
              <a:ext uri="{FF2B5EF4-FFF2-40B4-BE49-F238E27FC236}">
                <a16:creationId xmlns:a16="http://schemas.microsoft.com/office/drawing/2014/main" id="{E28ACAE7-F5C8-1347-9A77-E33D1C9C90D4}"/>
              </a:ext>
            </a:extLst>
          </p:cNvPr>
          <p:cNvGrpSpPr/>
          <p:nvPr/>
        </p:nvGrpSpPr>
        <p:grpSpPr>
          <a:xfrm>
            <a:off x="4785623" y="2277361"/>
            <a:ext cx="2114550" cy="892494"/>
            <a:chOff x="2411730" y="3257550"/>
            <a:chExt cx="2114550" cy="892494"/>
          </a:xfrm>
        </p:grpSpPr>
        <p:sp>
          <p:nvSpPr>
            <p:cNvPr id="106" name="Oval 105">
              <a:extLst>
                <a:ext uri="{FF2B5EF4-FFF2-40B4-BE49-F238E27FC236}">
                  <a16:creationId xmlns:a16="http://schemas.microsoft.com/office/drawing/2014/main" id="{A88D9332-B699-124E-8FC2-CD95C7B20EE1}"/>
                </a:ext>
              </a:extLst>
            </p:cNvPr>
            <p:cNvSpPr/>
            <p:nvPr/>
          </p:nvSpPr>
          <p:spPr>
            <a:xfrm>
              <a:off x="3303270" y="3257550"/>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cxnSp>
          <p:nvCxnSpPr>
            <p:cNvPr id="108" name="Straight Connector 107">
              <a:extLst>
                <a:ext uri="{FF2B5EF4-FFF2-40B4-BE49-F238E27FC236}">
                  <a16:creationId xmlns:a16="http://schemas.microsoft.com/office/drawing/2014/main" id="{59AEFDA7-2AD3-AB47-807F-587F81924523}"/>
                </a:ext>
              </a:extLst>
            </p:cNvPr>
            <p:cNvCxnSpPr>
              <a:cxnSpLocks/>
              <a:endCxn id="106" idx="2"/>
            </p:cNvCxnSpPr>
            <p:nvPr/>
          </p:nvCxnSpPr>
          <p:spPr>
            <a:xfrm>
              <a:off x="241173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2D38F446-32C7-3948-821A-2076691FC5AE}"/>
                </a:ext>
              </a:extLst>
            </p:cNvPr>
            <p:cNvCxnSpPr>
              <a:cxnSpLocks/>
              <a:stCxn id="106" idx="2"/>
            </p:cNvCxnSpPr>
            <p:nvPr/>
          </p:nvCxnSpPr>
          <p:spPr>
            <a:xfrm flipH="1">
              <a:off x="2411730" y="3423285"/>
              <a:ext cx="891540" cy="72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D9A75A73-8B30-D04F-8917-D0C4BA05AE11}"/>
                </a:ext>
              </a:extLst>
            </p:cNvPr>
            <p:cNvCxnSpPr>
              <a:cxnSpLocks/>
              <a:endCxn id="36" idx="2"/>
            </p:cNvCxnSpPr>
            <p:nvPr/>
          </p:nvCxnSpPr>
          <p:spPr>
            <a:xfrm>
              <a:off x="3634740" y="3423285"/>
              <a:ext cx="891540" cy="7267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1" name="Group 110">
            <a:extLst>
              <a:ext uri="{FF2B5EF4-FFF2-40B4-BE49-F238E27FC236}">
                <a16:creationId xmlns:a16="http://schemas.microsoft.com/office/drawing/2014/main" id="{411FF587-62CB-B048-9519-FD1A7B96A279}"/>
              </a:ext>
            </a:extLst>
          </p:cNvPr>
          <p:cNvGrpSpPr/>
          <p:nvPr/>
        </p:nvGrpSpPr>
        <p:grpSpPr>
          <a:xfrm>
            <a:off x="4769432" y="5348222"/>
            <a:ext cx="2119311" cy="891540"/>
            <a:chOff x="2411730" y="2697480"/>
            <a:chExt cx="2119311" cy="891540"/>
          </a:xfrm>
        </p:grpSpPr>
        <p:sp>
          <p:nvSpPr>
            <p:cNvPr id="112" name="Oval 111">
              <a:extLst>
                <a:ext uri="{FF2B5EF4-FFF2-40B4-BE49-F238E27FC236}">
                  <a16:creationId xmlns:a16="http://schemas.microsoft.com/office/drawing/2014/main" id="{E8D92723-B7CD-9A43-91CA-72B5099EE635}"/>
                </a:ext>
              </a:extLst>
            </p:cNvPr>
            <p:cNvSpPr/>
            <p:nvPr/>
          </p:nvSpPr>
          <p:spPr>
            <a:xfrm>
              <a:off x="3303270" y="3257550"/>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cxnSp>
          <p:nvCxnSpPr>
            <p:cNvPr id="113" name="Straight Connector 112">
              <a:extLst>
                <a:ext uri="{FF2B5EF4-FFF2-40B4-BE49-F238E27FC236}">
                  <a16:creationId xmlns:a16="http://schemas.microsoft.com/office/drawing/2014/main" id="{597855C8-A7BF-8941-8B15-69AC20148A71}"/>
                </a:ext>
              </a:extLst>
            </p:cNvPr>
            <p:cNvCxnSpPr>
              <a:cxnSpLocks/>
              <a:endCxn id="112" idx="2"/>
            </p:cNvCxnSpPr>
            <p:nvPr/>
          </p:nvCxnSpPr>
          <p:spPr>
            <a:xfrm>
              <a:off x="2411730" y="2697480"/>
              <a:ext cx="891540" cy="72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25E29179-02A9-224E-BEF4-61BC83D91D03}"/>
                </a:ext>
              </a:extLst>
            </p:cNvPr>
            <p:cNvCxnSpPr>
              <a:cxnSpLocks/>
              <a:endCxn id="112" idx="2"/>
            </p:cNvCxnSpPr>
            <p:nvPr/>
          </p:nvCxnSpPr>
          <p:spPr>
            <a:xfrm>
              <a:off x="241173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83D24690-B9C8-EA44-BDDF-F393701AF9AC}"/>
                </a:ext>
              </a:extLst>
            </p:cNvPr>
            <p:cNvCxnSpPr>
              <a:cxnSpLocks/>
              <a:endCxn id="48" idx="2"/>
            </p:cNvCxnSpPr>
            <p:nvPr/>
          </p:nvCxnSpPr>
          <p:spPr>
            <a:xfrm flipV="1">
              <a:off x="3634740" y="2707956"/>
              <a:ext cx="896301" cy="7153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8" name="Oval 117">
            <a:extLst>
              <a:ext uri="{FF2B5EF4-FFF2-40B4-BE49-F238E27FC236}">
                <a16:creationId xmlns:a16="http://schemas.microsoft.com/office/drawing/2014/main" id="{7D48DE3C-4E14-7143-9080-036C60DD3284}"/>
              </a:ext>
            </a:extLst>
          </p:cNvPr>
          <p:cNvSpPr/>
          <p:nvPr/>
        </p:nvSpPr>
        <p:spPr>
          <a:xfrm>
            <a:off x="4454153" y="2271170"/>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sp>
        <p:nvSpPr>
          <p:cNvPr id="124" name="Oval 123">
            <a:extLst>
              <a:ext uri="{FF2B5EF4-FFF2-40B4-BE49-F238E27FC236}">
                <a16:creationId xmlns:a16="http://schemas.microsoft.com/office/drawing/2014/main" id="{302CC23F-84EF-9E40-991D-214144850A83}"/>
              </a:ext>
            </a:extLst>
          </p:cNvPr>
          <p:cNvSpPr/>
          <p:nvPr/>
        </p:nvSpPr>
        <p:spPr>
          <a:xfrm>
            <a:off x="4454153" y="5903052"/>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grpSp>
        <p:nvGrpSpPr>
          <p:cNvPr id="96" name="Group 95">
            <a:extLst>
              <a:ext uri="{FF2B5EF4-FFF2-40B4-BE49-F238E27FC236}">
                <a16:creationId xmlns:a16="http://schemas.microsoft.com/office/drawing/2014/main" id="{2A7149DF-0474-DE44-AC47-9AED6A2DD6ED}"/>
              </a:ext>
            </a:extLst>
          </p:cNvPr>
          <p:cNvGrpSpPr/>
          <p:nvPr/>
        </p:nvGrpSpPr>
        <p:grpSpPr>
          <a:xfrm>
            <a:off x="4785623" y="2436905"/>
            <a:ext cx="897255" cy="3637122"/>
            <a:chOff x="3634740" y="2153126"/>
            <a:chExt cx="897255" cy="3637122"/>
          </a:xfrm>
        </p:grpSpPr>
        <p:cxnSp>
          <p:nvCxnSpPr>
            <p:cNvPr id="172" name="Straight Connector 171">
              <a:extLst>
                <a:ext uri="{FF2B5EF4-FFF2-40B4-BE49-F238E27FC236}">
                  <a16:creationId xmlns:a16="http://schemas.microsoft.com/office/drawing/2014/main" id="{63EDDFA6-2175-4B41-8424-E31F2800CAA0}"/>
                </a:ext>
              </a:extLst>
            </p:cNvPr>
            <p:cNvCxnSpPr>
              <a:cxnSpLocks/>
              <a:stCxn id="118" idx="6"/>
              <a:endCxn id="78" idx="2"/>
            </p:cNvCxnSpPr>
            <p:nvPr/>
          </p:nvCxnSpPr>
          <p:spPr>
            <a:xfrm>
              <a:off x="3634740" y="2153126"/>
              <a:ext cx="897255" cy="734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FAD342C3-D1DE-2949-B04E-092AEC1938CE}"/>
                </a:ext>
              </a:extLst>
            </p:cNvPr>
            <p:cNvCxnSpPr>
              <a:cxnSpLocks/>
              <a:stCxn id="118" idx="6"/>
              <a:endCxn id="24" idx="2"/>
            </p:cNvCxnSpPr>
            <p:nvPr/>
          </p:nvCxnSpPr>
          <p:spPr>
            <a:xfrm>
              <a:off x="3634740" y="2153126"/>
              <a:ext cx="891540" cy="14587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4B530EC2-D2CE-5D47-9906-43DC814774AD}"/>
                </a:ext>
              </a:extLst>
            </p:cNvPr>
            <p:cNvCxnSpPr>
              <a:cxnSpLocks/>
              <a:stCxn id="118" idx="6"/>
              <a:endCxn id="72" idx="2"/>
            </p:cNvCxnSpPr>
            <p:nvPr/>
          </p:nvCxnSpPr>
          <p:spPr>
            <a:xfrm>
              <a:off x="3634740" y="2153126"/>
              <a:ext cx="885825" cy="21845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0469833A-D352-DB48-914A-2AB8EDFA146F}"/>
                </a:ext>
              </a:extLst>
            </p:cNvPr>
            <p:cNvCxnSpPr>
              <a:cxnSpLocks/>
              <a:stCxn id="118" idx="6"/>
              <a:endCxn id="30" idx="2"/>
            </p:cNvCxnSpPr>
            <p:nvPr/>
          </p:nvCxnSpPr>
          <p:spPr>
            <a:xfrm>
              <a:off x="3634740" y="2153126"/>
              <a:ext cx="877730" cy="29220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8263686E-9E20-8D43-AA63-353C51827A07}"/>
                </a:ext>
              </a:extLst>
            </p:cNvPr>
            <p:cNvCxnSpPr>
              <a:cxnSpLocks/>
              <a:stCxn id="118" idx="6"/>
              <a:endCxn id="112" idx="2"/>
            </p:cNvCxnSpPr>
            <p:nvPr/>
          </p:nvCxnSpPr>
          <p:spPr>
            <a:xfrm>
              <a:off x="3634740" y="2153126"/>
              <a:ext cx="875349" cy="36371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DB061D6F-5B06-DD44-879C-FBC1028C45AF}"/>
                </a:ext>
              </a:extLst>
            </p:cNvPr>
            <p:cNvCxnSpPr>
              <a:cxnSpLocks/>
              <a:stCxn id="60" idx="6"/>
              <a:endCxn id="72" idx="2"/>
            </p:cNvCxnSpPr>
            <p:nvPr/>
          </p:nvCxnSpPr>
          <p:spPr>
            <a:xfrm>
              <a:off x="3634740" y="2886074"/>
              <a:ext cx="885825" cy="14516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053254AC-A91E-7448-8CE3-B58F89625805}"/>
                </a:ext>
              </a:extLst>
            </p:cNvPr>
            <p:cNvCxnSpPr>
              <a:cxnSpLocks/>
              <a:stCxn id="60" idx="6"/>
              <a:endCxn id="30" idx="2"/>
            </p:cNvCxnSpPr>
            <p:nvPr/>
          </p:nvCxnSpPr>
          <p:spPr>
            <a:xfrm>
              <a:off x="3634740" y="2886074"/>
              <a:ext cx="877730" cy="21890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39BFE69C-928F-2A4F-B05E-82FBC13491B6}"/>
                </a:ext>
              </a:extLst>
            </p:cNvPr>
            <p:cNvCxnSpPr>
              <a:cxnSpLocks/>
              <a:stCxn id="60" idx="6"/>
              <a:endCxn id="112" idx="2"/>
            </p:cNvCxnSpPr>
            <p:nvPr/>
          </p:nvCxnSpPr>
          <p:spPr>
            <a:xfrm>
              <a:off x="3634740" y="2886074"/>
              <a:ext cx="875349" cy="29041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3715DF40-DADF-F043-AAA7-E801A827E498}"/>
                </a:ext>
              </a:extLst>
            </p:cNvPr>
            <p:cNvCxnSpPr>
              <a:cxnSpLocks/>
              <a:stCxn id="54" idx="6"/>
              <a:endCxn id="106" idx="2"/>
            </p:cNvCxnSpPr>
            <p:nvPr/>
          </p:nvCxnSpPr>
          <p:spPr>
            <a:xfrm flipV="1">
              <a:off x="3634740" y="2159317"/>
              <a:ext cx="891540" cy="14525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4ECB9B98-CB70-4A43-BCB2-E146CE95646A}"/>
                </a:ext>
              </a:extLst>
            </p:cNvPr>
            <p:cNvCxnSpPr>
              <a:cxnSpLocks/>
              <a:stCxn id="60" idx="6"/>
              <a:endCxn id="30" idx="2"/>
            </p:cNvCxnSpPr>
            <p:nvPr/>
          </p:nvCxnSpPr>
          <p:spPr>
            <a:xfrm>
              <a:off x="3634740" y="2886074"/>
              <a:ext cx="877730" cy="21890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C0D8B3EF-5306-1346-85AA-12E028CFBEBC}"/>
                </a:ext>
              </a:extLst>
            </p:cNvPr>
            <p:cNvCxnSpPr>
              <a:cxnSpLocks/>
              <a:stCxn id="54" idx="6"/>
              <a:endCxn id="30" idx="2"/>
            </p:cNvCxnSpPr>
            <p:nvPr/>
          </p:nvCxnSpPr>
          <p:spPr>
            <a:xfrm>
              <a:off x="3634740" y="3611879"/>
              <a:ext cx="877730" cy="14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45D67354-250A-FF4B-AEA6-4DA43D353A26}"/>
                </a:ext>
              </a:extLst>
            </p:cNvPr>
            <p:cNvCxnSpPr>
              <a:cxnSpLocks/>
              <a:stCxn id="54" idx="6"/>
              <a:endCxn id="112" idx="2"/>
            </p:cNvCxnSpPr>
            <p:nvPr/>
          </p:nvCxnSpPr>
          <p:spPr>
            <a:xfrm>
              <a:off x="3634740" y="3611879"/>
              <a:ext cx="875349" cy="21783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A136F881-C486-A34A-A02F-8DF02F29526D}"/>
                </a:ext>
              </a:extLst>
            </p:cNvPr>
            <p:cNvCxnSpPr>
              <a:cxnSpLocks/>
              <a:stCxn id="6" idx="6"/>
              <a:endCxn id="106" idx="2"/>
            </p:cNvCxnSpPr>
            <p:nvPr/>
          </p:nvCxnSpPr>
          <p:spPr>
            <a:xfrm flipV="1">
              <a:off x="3634740" y="2159317"/>
              <a:ext cx="891540" cy="21783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2369B32B-2CE7-B549-8F05-2B6F37B99C9E}"/>
                </a:ext>
              </a:extLst>
            </p:cNvPr>
            <p:cNvCxnSpPr>
              <a:cxnSpLocks/>
              <a:stCxn id="6" idx="6"/>
              <a:endCxn id="78" idx="2"/>
            </p:cNvCxnSpPr>
            <p:nvPr/>
          </p:nvCxnSpPr>
          <p:spPr>
            <a:xfrm flipV="1">
              <a:off x="3634740" y="2887503"/>
              <a:ext cx="897255" cy="14501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078A771A-C180-084B-98C9-C9A9F72A8C29}"/>
                </a:ext>
              </a:extLst>
            </p:cNvPr>
            <p:cNvCxnSpPr>
              <a:cxnSpLocks/>
              <a:stCxn id="6" idx="6"/>
              <a:endCxn id="112" idx="2"/>
            </p:cNvCxnSpPr>
            <p:nvPr/>
          </p:nvCxnSpPr>
          <p:spPr>
            <a:xfrm>
              <a:off x="3634740" y="4337685"/>
              <a:ext cx="875349" cy="14525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36DCA942-80AC-A841-AFEA-92F000A235F0}"/>
                </a:ext>
              </a:extLst>
            </p:cNvPr>
            <p:cNvCxnSpPr>
              <a:cxnSpLocks/>
              <a:stCxn id="66" idx="6"/>
              <a:endCxn id="106" idx="2"/>
            </p:cNvCxnSpPr>
            <p:nvPr/>
          </p:nvCxnSpPr>
          <p:spPr>
            <a:xfrm flipV="1">
              <a:off x="3634740" y="2159317"/>
              <a:ext cx="891540" cy="29184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C0A29FC4-EFCF-3C41-8758-5908C9A2310C}"/>
                </a:ext>
              </a:extLst>
            </p:cNvPr>
            <p:cNvCxnSpPr>
              <a:cxnSpLocks/>
              <a:stCxn id="66" idx="6"/>
              <a:endCxn id="24" idx="2"/>
            </p:cNvCxnSpPr>
            <p:nvPr/>
          </p:nvCxnSpPr>
          <p:spPr>
            <a:xfrm flipV="1">
              <a:off x="3634740" y="3611880"/>
              <a:ext cx="891540" cy="14658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920E1344-C79F-5F4A-9E00-E8B4CF1E2B0D}"/>
                </a:ext>
              </a:extLst>
            </p:cNvPr>
            <p:cNvCxnSpPr>
              <a:cxnSpLocks/>
              <a:stCxn id="66" idx="6"/>
              <a:endCxn id="78" idx="2"/>
            </p:cNvCxnSpPr>
            <p:nvPr/>
          </p:nvCxnSpPr>
          <p:spPr>
            <a:xfrm flipV="1">
              <a:off x="3634740" y="2887503"/>
              <a:ext cx="897255" cy="21902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44E46C33-1E79-4445-8CEA-EDAD65704715}"/>
                </a:ext>
              </a:extLst>
            </p:cNvPr>
            <p:cNvCxnSpPr>
              <a:cxnSpLocks/>
              <a:stCxn id="124" idx="6"/>
              <a:endCxn id="30" idx="2"/>
            </p:cNvCxnSpPr>
            <p:nvPr/>
          </p:nvCxnSpPr>
          <p:spPr>
            <a:xfrm flipV="1">
              <a:off x="3634740" y="5075156"/>
              <a:ext cx="877730" cy="7098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11110528-7A22-5A49-B10A-1BED9469D4DB}"/>
                </a:ext>
              </a:extLst>
            </p:cNvPr>
            <p:cNvCxnSpPr>
              <a:cxnSpLocks/>
              <a:stCxn id="72" idx="2"/>
              <a:endCxn id="124" idx="6"/>
            </p:cNvCxnSpPr>
            <p:nvPr/>
          </p:nvCxnSpPr>
          <p:spPr>
            <a:xfrm flipH="1">
              <a:off x="3634740" y="4337685"/>
              <a:ext cx="885825" cy="14473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EE8C6EDA-8125-2543-80D2-2AFF7F8CF2D2}"/>
                </a:ext>
              </a:extLst>
            </p:cNvPr>
            <p:cNvCxnSpPr>
              <a:cxnSpLocks/>
              <a:stCxn id="24" idx="2"/>
              <a:endCxn id="124" idx="6"/>
            </p:cNvCxnSpPr>
            <p:nvPr/>
          </p:nvCxnSpPr>
          <p:spPr>
            <a:xfrm flipH="1">
              <a:off x="3634740" y="3611880"/>
              <a:ext cx="891540" cy="21731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233CBB3C-F752-164C-BAAE-076297907308}"/>
                </a:ext>
              </a:extLst>
            </p:cNvPr>
            <p:cNvCxnSpPr>
              <a:cxnSpLocks/>
              <a:stCxn id="124" idx="6"/>
              <a:endCxn id="78" idx="2"/>
            </p:cNvCxnSpPr>
            <p:nvPr/>
          </p:nvCxnSpPr>
          <p:spPr>
            <a:xfrm flipV="1">
              <a:off x="3634740" y="2887503"/>
              <a:ext cx="897255" cy="28975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B79CD862-0FCD-A74F-84A5-0BAB53289AEB}"/>
                </a:ext>
              </a:extLst>
            </p:cNvPr>
            <p:cNvCxnSpPr>
              <a:cxnSpLocks/>
              <a:stCxn id="124" idx="6"/>
              <a:endCxn id="106" idx="2"/>
            </p:cNvCxnSpPr>
            <p:nvPr/>
          </p:nvCxnSpPr>
          <p:spPr>
            <a:xfrm flipV="1">
              <a:off x="3634740" y="2159317"/>
              <a:ext cx="891540" cy="36256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7" name="Group 96">
            <a:extLst>
              <a:ext uri="{FF2B5EF4-FFF2-40B4-BE49-F238E27FC236}">
                <a16:creationId xmlns:a16="http://schemas.microsoft.com/office/drawing/2014/main" id="{8AD9E329-C156-964D-BD9A-8F66DE5FB1FF}"/>
              </a:ext>
            </a:extLst>
          </p:cNvPr>
          <p:cNvGrpSpPr/>
          <p:nvPr/>
        </p:nvGrpSpPr>
        <p:grpSpPr>
          <a:xfrm>
            <a:off x="5992442" y="2443096"/>
            <a:ext cx="1239201" cy="3630931"/>
            <a:chOff x="4841559" y="2159317"/>
            <a:chExt cx="1239201" cy="3630931"/>
          </a:xfrm>
        </p:grpSpPr>
        <p:grpSp>
          <p:nvGrpSpPr>
            <p:cNvPr id="35" name="Group 34">
              <a:extLst>
                <a:ext uri="{FF2B5EF4-FFF2-40B4-BE49-F238E27FC236}">
                  <a16:creationId xmlns:a16="http://schemas.microsoft.com/office/drawing/2014/main" id="{C6D28D73-1C00-F541-8B20-E87B781A2C64}"/>
                </a:ext>
              </a:extLst>
            </p:cNvPr>
            <p:cNvGrpSpPr/>
            <p:nvPr/>
          </p:nvGrpSpPr>
          <p:grpSpPr>
            <a:xfrm>
              <a:off x="4857750" y="2720341"/>
              <a:ext cx="1223010" cy="891540"/>
              <a:chOff x="2411730" y="3257550"/>
              <a:chExt cx="1223010" cy="891540"/>
            </a:xfrm>
          </p:grpSpPr>
          <p:sp>
            <p:nvSpPr>
              <p:cNvPr id="36" name="Oval 35">
                <a:extLst>
                  <a:ext uri="{FF2B5EF4-FFF2-40B4-BE49-F238E27FC236}">
                    <a16:creationId xmlns:a16="http://schemas.microsoft.com/office/drawing/2014/main" id="{7A4D986C-044C-C847-8CBB-36424590BA18}"/>
                  </a:ext>
                </a:extLst>
              </p:cNvPr>
              <p:cNvSpPr/>
              <p:nvPr/>
            </p:nvSpPr>
            <p:spPr>
              <a:xfrm>
                <a:off x="3303270" y="3257550"/>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cxnSp>
            <p:nvCxnSpPr>
              <p:cNvPr id="38" name="Straight Connector 37">
                <a:extLst>
                  <a:ext uri="{FF2B5EF4-FFF2-40B4-BE49-F238E27FC236}">
                    <a16:creationId xmlns:a16="http://schemas.microsoft.com/office/drawing/2014/main" id="{65775ED2-DA54-F349-A671-0FEA9AD73EB0}"/>
                  </a:ext>
                </a:extLst>
              </p:cNvPr>
              <p:cNvCxnSpPr>
                <a:cxnSpLocks/>
                <a:endCxn id="36" idx="2"/>
              </p:cNvCxnSpPr>
              <p:nvPr/>
            </p:nvCxnSpPr>
            <p:spPr>
              <a:xfrm>
                <a:off x="241173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D584230-15B8-1049-9A78-92FF1D07C528}"/>
                  </a:ext>
                </a:extLst>
              </p:cNvPr>
              <p:cNvCxnSpPr>
                <a:cxnSpLocks/>
                <a:stCxn id="36" idx="2"/>
              </p:cNvCxnSpPr>
              <p:nvPr/>
            </p:nvCxnSpPr>
            <p:spPr>
              <a:xfrm flipH="1">
                <a:off x="2411730" y="3423285"/>
                <a:ext cx="891540" cy="72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CF9AAD59-F0EE-B34C-9753-3B915BCD73D2}"/>
                </a:ext>
              </a:extLst>
            </p:cNvPr>
            <p:cNvGrpSpPr/>
            <p:nvPr/>
          </p:nvGrpSpPr>
          <p:grpSpPr>
            <a:xfrm>
              <a:off x="4846320" y="4337685"/>
              <a:ext cx="1223010" cy="902969"/>
              <a:chOff x="2411730" y="2686051"/>
              <a:chExt cx="1223010" cy="902969"/>
            </a:xfrm>
          </p:grpSpPr>
          <p:sp>
            <p:nvSpPr>
              <p:cNvPr id="48" name="Oval 47">
                <a:extLst>
                  <a:ext uri="{FF2B5EF4-FFF2-40B4-BE49-F238E27FC236}">
                    <a16:creationId xmlns:a16="http://schemas.microsoft.com/office/drawing/2014/main" id="{4A94F836-685A-3E4D-A59D-F501FF228377}"/>
                  </a:ext>
                </a:extLst>
              </p:cNvPr>
              <p:cNvSpPr/>
              <p:nvPr/>
            </p:nvSpPr>
            <p:spPr>
              <a:xfrm>
                <a:off x="3303270" y="3257550"/>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cxnSp>
            <p:nvCxnSpPr>
              <p:cNvPr id="49" name="Straight Connector 48">
                <a:extLst>
                  <a:ext uri="{FF2B5EF4-FFF2-40B4-BE49-F238E27FC236}">
                    <a16:creationId xmlns:a16="http://schemas.microsoft.com/office/drawing/2014/main" id="{02E11147-E02D-7348-B491-365E7113DDCB}"/>
                  </a:ext>
                </a:extLst>
              </p:cNvPr>
              <p:cNvCxnSpPr>
                <a:cxnSpLocks/>
                <a:stCxn id="72" idx="6"/>
                <a:endCxn id="48" idx="2"/>
              </p:cNvCxnSpPr>
              <p:nvPr/>
            </p:nvCxnSpPr>
            <p:spPr>
              <a:xfrm>
                <a:off x="2417445" y="2686051"/>
                <a:ext cx="885825" cy="7372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FF5EC29-749D-2742-BEA5-99A85C406CA8}"/>
                  </a:ext>
                </a:extLst>
              </p:cNvPr>
              <p:cNvCxnSpPr>
                <a:cxnSpLocks/>
                <a:endCxn id="48" idx="2"/>
              </p:cNvCxnSpPr>
              <p:nvPr/>
            </p:nvCxnSpPr>
            <p:spPr>
              <a:xfrm>
                <a:off x="241173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54" name="Straight Connector 253">
              <a:extLst>
                <a:ext uri="{FF2B5EF4-FFF2-40B4-BE49-F238E27FC236}">
                  <a16:creationId xmlns:a16="http://schemas.microsoft.com/office/drawing/2014/main" id="{17CD2BC0-56FE-FB46-BF7F-470DBF8AB7D2}"/>
                </a:ext>
              </a:extLst>
            </p:cNvPr>
            <p:cNvCxnSpPr>
              <a:cxnSpLocks/>
              <a:stCxn id="106" idx="6"/>
              <a:endCxn id="85" idx="2"/>
            </p:cNvCxnSpPr>
            <p:nvPr/>
          </p:nvCxnSpPr>
          <p:spPr>
            <a:xfrm>
              <a:off x="4857750" y="2159317"/>
              <a:ext cx="880110" cy="14582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660B6F9A-2DA4-C042-BA6E-A8ED07780A4F}"/>
                </a:ext>
              </a:extLst>
            </p:cNvPr>
            <p:cNvCxnSpPr>
              <a:cxnSpLocks/>
              <a:stCxn id="106" idx="6"/>
              <a:endCxn id="42" idx="2"/>
            </p:cNvCxnSpPr>
            <p:nvPr/>
          </p:nvCxnSpPr>
          <p:spPr>
            <a:xfrm>
              <a:off x="4857750" y="2159317"/>
              <a:ext cx="891540" cy="21783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A5A23F8F-7143-2146-A762-860CE8089AB6}"/>
                </a:ext>
              </a:extLst>
            </p:cNvPr>
            <p:cNvCxnSpPr>
              <a:cxnSpLocks/>
              <a:stCxn id="106" idx="6"/>
              <a:endCxn id="48" idx="2"/>
            </p:cNvCxnSpPr>
            <p:nvPr/>
          </p:nvCxnSpPr>
          <p:spPr>
            <a:xfrm>
              <a:off x="4857750" y="2159317"/>
              <a:ext cx="880110" cy="29156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FAC74FBE-C29A-9044-A546-5B1316B7FF17}"/>
                </a:ext>
              </a:extLst>
            </p:cNvPr>
            <p:cNvCxnSpPr>
              <a:cxnSpLocks/>
              <a:stCxn id="78" idx="6"/>
              <a:endCxn id="42" idx="2"/>
            </p:cNvCxnSpPr>
            <p:nvPr/>
          </p:nvCxnSpPr>
          <p:spPr>
            <a:xfrm>
              <a:off x="4863465" y="2887503"/>
              <a:ext cx="885825" cy="14501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F9FE2134-D678-E34D-8F63-4F55E9D26E85}"/>
                </a:ext>
              </a:extLst>
            </p:cNvPr>
            <p:cNvCxnSpPr>
              <a:cxnSpLocks/>
              <a:stCxn id="78" idx="6"/>
              <a:endCxn id="48" idx="2"/>
            </p:cNvCxnSpPr>
            <p:nvPr/>
          </p:nvCxnSpPr>
          <p:spPr>
            <a:xfrm>
              <a:off x="4863465" y="2887503"/>
              <a:ext cx="874395" cy="21874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BC4E376-BE22-1648-8F34-F4C6577DC6F4}"/>
                </a:ext>
              </a:extLst>
            </p:cNvPr>
            <p:cNvCxnSpPr>
              <a:cxnSpLocks/>
              <a:stCxn id="24" idx="6"/>
              <a:endCxn id="48" idx="2"/>
            </p:cNvCxnSpPr>
            <p:nvPr/>
          </p:nvCxnSpPr>
          <p:spPr>
            <a:xfrm>
              <a:off x="4857750" y="3611880"/>
              <a:ext cx="880110" cy="14630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4F4C3B58-F012-F945-9F3D-FD87F2E294A3}"/>
                </a:ext>
              </a:extLst>
            </p:cNvPr>
            <p:cNvCxnSpPr>
              <a:cxnSpLocks/>
              <a:stCxn id="72" idx="6"/>
              <a:endCxn id="36" idx="2"/>
            </p:cNvCxnSpPr>
            <p:nvPr/>
          </p:nvCxnSpPr>
          <p:spPr>
            <a:xfrm flipV="1">
              <a:off x="4852035" y="2886076"/>
              <a:ext cx="897255" cy="14516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ECDBC2F6-5816-DE45-9C0F-133E37DCDE25}"/>
                </a:ext>
              </a:extLst>
            </p:cNvPr>
            <p:cNvCxnSpPr>
              <a:cxnSpLocks/>
              <a:stCxn id="30" idx="6"/>
              <a:endCxn id="85" idx="2"/>
            </p:cNvCxnSpPr>
            <p:nvPr/>
          </p:nvCxnSpPr>
          <p:spPr>
            <a:xfrm flipV="1">
              <a:off x="4843940" y="3617596"/>
              <a:ext cx="893920" cy="14575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0947613B-4225-4C44-A642-FA8DA34BE23E}"/>
                </a:ext>
              </a:extLst>
            </p:cNvPr>
            <p:cNvCxnSpPr>
              <a:cxnSpLocks/>
              <a:stCxn id="30" idx="6"/>
              <a:endCxn id="36" idx="2"/>
            </p:cNvCxnSpPr>
            <p:nvPr/>
          </p:nvCxnSpPr>
          <p:spPr>
            <a:xfrm flipV="1">
              <a:off x="4843940" y="2886076"/>
              <a:ext cx="905350" cy="2189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0C3286E6-CC4D-964E-9E7A-32FB68167FE0}"/>
                </a:ext>
              </a:extLst>
            </p:cNvPr>
            <p:cNvCxnSpPr>
              <a:cxnSpLocks/>
              <a:stCxn id="112" idx="6"/>
              <a:endCxn id="42" idx="2"/>
            </p:cNvCxnSpPr>
            <p:nvPr/>
          </p:nvCxnSpPr>
          <p:spPr>
            <a:xfrm flipV="1">
              <a:off x="4841559" y="4337685"/>
              <a:ext cx="907731" cy="14525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E52C1B99-9FFB-D641-934B-4CCA0852B5CF}"/>
                </a:ext>
              </a:extLst>
            </p:cNvPr>
            <p:cNvCxnSpPr>
              <a:cxnSpLocks/>
              <a:stCxn id="112" idx="6"/>
              <a:endCxn id="85" idx="2"/>
            </p:cNvCxnSpPr>
            <p:nvPr/>
          </p:nvCxnSpPr>
          <p:spPr>
            <a:xfrm flipV="1">
              <a:off x="4841559" y="3617596"/>
              <a:ext cx="896301" cy="21726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92151932-D464-D546-B13E-DE264DCE9651}"/>
                </a:ext>
              </a:extLst>
            </p:cNvPr>
            <p:cNvCxnSpPr>
              <a:cxnSpLocks/>
              <a:stCxn id="36" idx="2"/>
              <a:endCxn id="112" idx="6"/>
            </p:cNvCxnSpPr>
            <p:nvPr/>
          </p:nvCxnSpPr>
          <p:spPr>
            <a:xfrm flipH="1">
              <a:off x="4841559" y="2886076"/>
              <a:ext cx="907731" cy="29041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8" name="Group 97">
            <a:extLst>
              <a:ext uri="{FF2B5EF4-FFF2-40B4-BE49-F238E27FC236}">
                <a16:creationId xmlns:a16="http://schemas.microsoft.com/office/drawing/2014/main" id="{241C1B2D-024F-B94C-AFD2-A62ED1575A2A}"/>
              </a:ext>
            </a:extLst>
          </p:cNvPr>
          <p:cNvGrpSpPr/>
          <p:nvPr/>
        </p:nvGrpSpPr>
        <p:grpSpPr>
          <a:xfrm>
            <a:off x="7220213" y="3169853"/>
            <a:ext cx="2137410" cy="2188845"/>
            <a:chOff x="6069330" y="2886074"/>
            <a:chExt cx="2137410" cy="2188845"/>
          </a:xfrm>
        </p:grpSpPr>
        <p:grpSp>
          <p:nvGrpSpPr>
            <p:cNvPr id="143" name="Group 142">
              <a:extLst>
                <a:ext uri="{FF2B5EF4-FFF2-40B4-BE49-F238E27FC236}">
                  <a16:creationId xmlns:a16="http://schemas.microsoft.com/office/drawing/2014/main" id="{2506EAB8-0822-C54A-895E-3456A9B03A33}"/>
                </a:ext>
              </a:extLst>
            </p:cNvPr>
            <p:cNvGrpSpPr/>
            <p:nvPr/>
          </p:nvGrpSpPr>
          <p:grpSpPr>
            <a:xfrm>
              <a:off x="6069330" y="3617596"/>
              <a:ext cx="2137410" cy="1457323"/>
              <a:chOff x="2388870" y="2707958"/>
              <a:chExt cx="2137410" cy="1457323"/>
            </a:xfrm>
          </p:grpSpPr>
          <p:sp>
            <p:nvSpPr>
              <p:cNvPr id="144" name="Oval 143">
                <a:extLst>
                  <a:ext uri="{FF2B5EF4-FFF2-40B4-BE49-F238E27FC236}">
                    <a16:creationId xmlns:a16="http://schemas.microsoft.com/office/drawing/2014/main" id="{C907D768-67D3-1348-9117-6CD916FEECFE}"/>
                  </a:ext>
                </a:extLst>
              </p:cNvPr>
              <p:cNvSpPr/>
              <p:nvPr/>
            </p:nvSpPr>
            <p:spPr>
              <a:xfrm>
                <a:off x="3303270" y="3257550"/>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cxnSp>
            <p:nvCxnSpPr>
              <p:cNvPr id="145" name="Straight Connector 144">
                <a:extLst>
                  <a:ext uri="{FF2B5EF4-FFF2-40B4-BE49-F238E27FC236}">
                    <a16:creationId xmlns:a16="http://schemas.microsoft.com/office/drawing/2014/main" id="{8E70F054-F7FA-104B-A0C0-D417A1AE4750}"/>
                  </a:ext>
                </a:extLst>
              </p:cNvPr>
              <p:cNvCxnSpPr>
                <a:cxnSpLocks/>
                <a:stCxn id="85" idx="6"/>
                <a:endCxn id="144" idx="2"/>
              </p:cNvCxnSpPr>
              <p:nvPr/>
            </p:nvCxnSpPr>
            <p:spPr>
              <a:xfrm>
                <a:off x="2388870" y="2707958"/>
                <a:ext cx="914400" cy="7153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2DC9A479-2238-DF4E-919B-77A1A6ED604E}"/>
                  </a:ext>
                </a:extLst>
              </p:cNvPr>
              <p:cNvCxnSpPr>
                <a:cxnSpLocks/>
                <a:stCxn id="144" idx="2"/>
                <a:endCxn id="48" idx="6"/>
              </p:cNvCxnSpPr>
              <p:nvPr/>
            </p:nvCxnSpPr>
            <p:spPr>
              <a:xfrm flipH="1">
                <a:off x="2388870" y="3423285"/>
                <a:ext cx="914400" cy="7419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B616A0BD-C13C-194B-A993-9E36625DEA5F}"/>
                  </a:ext>
                </a:extLst>
              </p:cNvPr>
              <p:cNvCxnSpPr>
                <a:cxnSpLocks/>
              </p:cNvCxnSpPr>
              <p:nvPr/>
            </p:nvCxnSpPr>
            <p:spPr>
              <a:xfrm>
                <a:off x="363474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9" name="Group 148">
              <a:extLst>
                <a:ext uri="{FF2B5EF4-FFF2-40B4-BE49-F238E27FC236}">
                  <a16:creationId xmlns:a16="http://schemas.microsoft.com/office/drawing/2014/main" id="{D3ECB035-EA6A-D24C-9E7F-A61F2784909C}"/>
                </a:ext>
              </a:extLst>
            </p:cNvPr>
            <p:cNvGrpSpPr/>
            <p:nvPr/>
          </p:nvGrpSpPr>
          <p:grpSpPr>
            <a:xfrm>
              <a:off x="6080760" y="2886074"/>
              <a:ext cx="2114550" cy="1451610"/>
              <a:chOff x="2411730" y="2697480"/>
              <a:chExt cx="2114550" cy="1451610"/>
            </a:xfrm>
          </p:grpSpPr>
          <p:sp>
            <p:nvSpPr>
              <p:cNvPr id="150" name="Oval 149">
                <a:extLst>
                  <a:ext uri="{FF2B5EF4-FFF2-40B4-BE49-F238E27FC236}">
                    <a16:creationId xmlns:a16="http://schemas.microsoft.com/office/drawing/2014/main" id="{32379EA0-EFC1-8B4C-ADDF-EDA7215B7CE9}"/>
                  </a:ext>
                </a:extLst>
              </p:cNvPr>
              <p:cNvSpPr/>
              <p:nvPr/>
            </p:nvSpPr>
            <p:spPr>
              <a:xfrm>
                <a:off x="3303270" y="3257550"/>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cxnSp>
            <p:nvCxnSpPr>
              <p:cNvPr id="151" name="Straight Connector 150">
                <a:extLst>
                  <a:ext uri="{FF2B5EF4-FFF2-40B4-BE49-F238E27FC236}">
                    <a16:creationId xmlns:a16="http://schemas.microsoft.com/office/drawing/2014/main" id="{BBDEA8C0-21CC-8841-9C04-60E8993DA5F2}"/>
                  </a:ext>
                </a:extLst>
              </p:cNvPr>
              <p:cNvCxnSpPr>
                <a:cxnSpLocks/>
                <a:endCxn id="150" idx="2"/>
              </p:cNvCxnSpPr>
              <p:nvPr/>
            </p:nvCxnSpPr>
            <p:spPr>
              <a:xfrm>
                <a:off x="2411730" y="2697480"/>
                <a:ext cx="891540" cy="72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AB1FB781-CEA7-C54F-A2A8-CE1CD66C2A0E}"/>
                  </a:ext>
                </a:extLst>
              </p:cNvPr>
              <p:cNvCxnSpPr>
                <a:cxnSpLocks/>
                <a:stCxn id="150" idx="2"/>
              </p:cNvCxnSpPr>
              <p:nvPr/>
            </p:nvCxnSpPr>
            <p:spPr>
              <a:xfrm flipH="1">
                <a:off x="2411730" y="3423285"/>
                <a:ext cx="891540" cy="72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C7AED8EB-3B9B-1C45-8526-2B5E9331E9D9}"/>
                  </a:ext>
                </a:extLst>
              </p:cNvPr>
              <p:cNvCxnSpPr>
                <a:cxnSpLocks/>
              </p:cNvCxnSpPr>
              <p:nvPr/>
            </p:nvCxnSpPr>
            <p:spPr>
              <a:xfrm>
                <a:off x="363474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90" name="Straight Connector 289">
              <a:extLst>
                <a:ext uri="{FF2B5EF4-FFF2-40B4-BE49-F238E27FC236}">
                  <a16:creationId xmlns:a16="http://schemas.microsoft.com/office/drawing/2014/main" id="{F631B122-3C8F-E448-9DAA-C8ED96820180}"/>
                </a:ext>
              </a:extLst>
            </p:cNvPr>
            <p:cNvCxnSpPr>
              <a:cxnSpLocks/>
              <a:stCxn id="150" idx="2"/>
              <a:endCxn id="48" idx="6"/>
            </p:cNvCxnSpPr>
            <p:nvPr/>
          </p:nvCxnSpPr>
          <p:spPr>
            <a:xfrm flipH="1">
              <a:off x="6069330" y="3611879"/>
              <a:ext cx="902970" cy="1463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979BD4A9-5CC4-E242-BA7C-6B8B2D9CFE13}"/>
                </a:ext>
              </a:extLst>
            </p:cNvPr>
            <p:cNvCxnSpPr>
              <a:cxnSpLocks/>
              <a:stCxn id="36" idx="6"/>
              <a:endCxn id="144" idx="2"/>
            </p:cNvCxnSpPr>
            <p:nvPr/>
          </p:nvCxnSpPr>
          <p:spPr>
            <a:xfrm>
              <a:off x="6080760" y="2886076"/>
              <a:ext cx="902970" cy="14468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7951E2D5-19DE-F44C-9994-D53223ECB2FC}"/>
              </a:ext>
            </a:extLst>
          </p:cNvPr>
          <p:cNvGrpSpPr/>
          <p:nvPr/>
        </p:nvGrpSpPr>
        <p:grpSpPr>
          <a:xfrm>
            <a:off x="3569792" y="2430067"/>
            <a:ext cx="897255" cy="3638720"/>
            <a:chOff x="2418909" y="2146288"/>
            <a:chExt cx="897255" cy="3638720"/>
          </a:xfrm>
        </p:grpSpPr>
        <p:grpSp>
          <p:nvGrpSpPr>
            <p:cNvPr id="3" name="Group 2">
              <a:extLst>
                <a:ext uri="{FF2B5EF4-FFF2-40B4-BE49-F238E27FC236}">
                  <a16:creationId xmlns:a16="http://schemas.microsoft.com/office/drawing/2014/main" id="{179407E7-764A-3442-8381-B2A180F6CC55}"/>
                </a:ext>
              </a:extLst>
            </p:cNvPr>
            <p:cNvGrpSpPr/>
            <p:nvPr/>
          </p:nvGrpSpPr>
          <p:grpSpPr>
            <a:xfrm>
              <a:off x="2418909" y="2146288"/>
              <a:ext cx="897255" cy="3637122"/>
              <a:chOff x="2387459" y="2148364"/>
              <a:chExt cx="897255" cy="3637122"/>
            </a:xfrm>
          </p:grpSpPr>
          <p:cxnSp>
            <p:nvCxnSpPr>
              <p:cNvPr id="152" name="Straight Connector 151">
                <a:extLst>
                  <a:ext uri="{FF2B5EF4-FFF2-40B4-BE49-F238E27FC236}">
                    <a16:creationId xmlns:a16="http://schemas.microsoft.com/office/drawing/2014/main" id="{25EBD208-B806-674B-A903-9AEABE193FF6}"/>
                  </a:ext>
                </a:extLst>
              </p:cNvPr>
              <p:cNvCxnSpPr>
                <a:cxnSpLocks/>
              </p:cNvCxnSpPr>
              <p:nvPr/>
            </p:nvCxnSpPr>
            <p:spPr>
              <a:xfrm>
                <a:off x="2387459" y="2148364"/>
                <a:ext cx="897255" cy="734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E3ADCCD7-DDC8-4F4F-BD86-7BC85C2EBB5D}"/>
                  </a:ext>
                </a:extLst>
              </p:cNvPr>
              <p:cNvCxnSpPr>
                <a:cxnSpLocks/>
              </p:cNvCxnSpPr>
              <p:nvPr/>
            </p:nvCxnSpPr>
            <p:spPr>
              <a:xfrm>
                <a:off x="2387459" y="2148364"/>
                <a:ext cx="891540" cy="14587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69AE452A-A6FC-5E40-85EA-0C37E82EA4D8}"/>
                  </a:ext>
                </a:extLst>
              </p:cNvPr>
              <p:cNvCxnSpPr>
                <a:cxnSpLocks/>
              </p:cNvCxnSpPr>
              <p:nvPr/>
            </p:nvCxnSpPr>
            <p:spPr>
              <a:xfrm>
                <a:off x="2387459" y="2148364"/>
                <a:ext cx="885825" cy="21845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3EBFD46D-73DF-BF4B-95D8-30F59E04A493}"/>
                  </a:ext>
                </a:extLst>
              </p:cNvPr>
              <p:cNvCxnSpPr>
                <a:cxnSpLocks/>
              </p:cNvCxnSpPr>
              <p:nvPr/>
            </p:nvCxnSpPr>
            <p:spPr>
              <a:xfrm>
                <a:off x="2387459" y="2148364"/>
                <a:ext cx="877730" cy="29220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EFE02EB7-2037-864B-917C-69C72B9C4744}"/>
                  </a:ext>
                </a:extLst>
              </p:cNvPr>
              <p:cNvCxnSpPr>
                <a:cxnSpLocks/>
              </p:cNvCxnSpPr>
              <p:nvPr/>
            </p:nvCxnSpPr>
            <p:spPr>
              <a:xfrm>
                <a:off x="2387459" y="2148364"/>
                <a:ext cx="875349" cy="36371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D4C72109-7A70-4243-B607-1F1F3CD7C221}"/>
                  </a:ext>
                </a:extLst>
              </p:cNvPr>
              <p:cNvCxnSpPr>
                <a:cxnSpLocks/>
              </p:cNvCxnSpPr>
              <p:nvPr/>
            </p:nvCxnSpPr>
            <p:spPr>
              <a:xfrm>
                <a:off x="2387459" y="2881312"/>
                <a:ext cx="885825" cy="14516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DB3102C3-CB3A-E241-8409-485213D22CDA}"/>
                  </a:ext>
                </a:extLst>
              </p:cNvPr>
              <p:cNvCxnSpPr>
                <a:cxnSpLocks/>
              </p:cNvCxnSpPr>
              <p:nvPr/>
            </p:nvCxnSpPr>
            <p:spPr>
              <a:xfrm>
                <a:off x="2387459" y="2881312"/>
                <a:ext cx="877730" cy="21890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385CFA7D-1088-9B41-8948-2907E15F1714}"/>
                  </a:ext>
                </a:extLst>
              </p:cNvPr>
              <p:cNvCxnSpPr>
                <a:cxnSpLocks/>
              </p:cNvCxnSpPr>
              <p:nvPr/>
            </p:nvCxnSpPr>
            <p:spPr>
              <a:xfrm>
                <a:off x="2387459" y="2881312"/>
                <a:ext cx="875349" cy="29041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9878A616-DAD9-E14A-9861-39798E99FD00}"/>
                  </a:ext>
                </a:extLst>
              </p:cNvPr>
              <p:cNvCxnSpPr>
                <a:cxnSpLocks/>
              </p:cNvCxnSpPr>
              <p:nvPr/>
            </p:nvCxnSpPr>
            <p:spPr>
              <a:xfrm flipV="1">
                <a:off x="2387459" y="2154555"/>
                <a:ext cx="891540" cy="14525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291F45FD-20DF-3F4A-B7AB-E029BADD29F4}"/>
                  </a:ext>
                </a:extLst>
              </p:cNvPr>
              <p:cNvCxnSpPr>
                <a:cxnSpLocks/>
              </p:cNvCxnSpPr>
              <p:nvPr/>
            </p:nvCxnSpPr>
            <p:spPr>
              <a:xfrm>
                <a:off x="2387459" y="2881312"/>
                <a:ext cx="877730" cy="21890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87BEEEE7-6337-B740-BECD-700EDB8A336F}"/>
                  </a:ext>
                </a:extLst>
              </p:cNvPr>
              <p:cNvCxnSpPr>
                <a:cxnSpLocks/>
              </p:cNvCxnSpPr>
              <p:nvPr/>
            </p:nvCxnSpPr>
            <p:spPr>
              <a:xfrm>
                <a:off x="2387459" y="3607117"/>
                <a:ext cx="877730" cy="14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7F1FFF33-50DE-7043-959C-A9EE94811BF7}"/>
                  </a:ext>
                </a:extLst>
              </p:cNvPr>
              <p:cNvCxnSpPr>
                <a:cxnSpLocks/>
              </p:cNvCxnSpPr>
              <p:nvPr/>
            </p:nvCxnSpPr>
            <p:spPr>
              <a:xfrm>
                <a:off x="2387459" y="3607117"/>
                <a:ext cx="875349" cy="21783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0F89097A-1B52-9444-808F-B5453D8B2B5D}"/>
                  </a:ext>
                </a:extLst>
              </p:cNvPr>
              <p:cNvCxnSpPr>
                <a:cxnSpLocks/>
              </p:cNvCxnSpPr>
              <p:nvPr/>
            </p:nvCxnSpPr>
            <p:spPr>
              <a:xfrm flipV="1">
                <a:off x="2387459" y="2154555"/>
                <a:ext cx="891540" cy="21783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92F3C558-8C99-AE48-8E1F-2FDDCE6E3A3E}"/>
                  </a:ext>
                </a:extLst>
              </p:cNvPr>
              <p:cNvCxnSpPr>
                <a:cxnSpLocks/>
              </p:cNvCxnSpPr>
              <p:nvPr/>
            </p:nvCxnSpPr>
            <p:spPr>
              <a:xfrm flipV="1">
                <a:off x="2387459" y="2882741"/>
                <a:ext cx="897255" cy="14501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CDBA676F-D853-444B-8036-12FFC6894642}"/>
                  </a:ext>
                </a:extLst>
              </p:cNvPr>
              <p:cNvCxnSpPr>
                <a:cxnSpLocks/>
              </p:cNvCxnSpPr>
              <p:nvPr/>
            </p:nvCxnSpPr>
            <p:spPr>
              <a:xfrm>
                <a:off x="2387459" y="4332923"/>
                <a:ext cx="875349" cy="14525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C09F05DA-7158-0D48-8D3B-FF81431A65C3}"/>
                  </a:ext>
                </a:extLst>
              </p:cNvPr>
              <p:cNvCxnSpPr>
                <a:cxnSpLocks/>
              </p:cNvCxnSpPr>
              <p:nvPr/>
            </p:nvCxnSpPr>
            <p:spPr>
              <a:xfrm flipV="1">
                <a:off x="2387459" y="2154555"/>
                <a:ext cx="891540" cy="29184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9F4E2DD9-1B61-3F41-BCAC-E822A4B2CAAD}"/>
                  </a:ext>
                </a:extLst>
              </p:cNvPr>
              <p:cNvCxnSpPr>
                <a:cxnSpLocks/>
              </p:cNvCxnSpPr>
              <p:nvPr/>
            </p:nvCxnSpPr>
            <p:spPr>
              <a:xfrm flipV="1">
                <a:off x="2387459" y="3607118"/>
                <a:ext cx="891540" cy="14658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8BE29B25-34DD-5747-A3AA-0D5B0DCB3359}"/>
                  </a:ext>
                </a:extLst>
              </p:cNvPr>
              <p:cNvCxnSpPr>
                <a:cxnSpLocks/>
              </p:cNvCxnSpPr>
              <p:nvPr/>
            </p:nvCxnSpPr>
            <p:spPr>
              <a:xfrm flipV="1">
                <a:off x="2387459" y="2882741"/>
                <a:ext cx="897255" cy="21902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2154D3A6-12AF-B846-AD4E-B7BE5E9D1764}"/>
                  </a:ext>
                </a:extLst>
              </p:cNvPr>
              <p:cNvCxnSpPr>
                <a:cxnSpLocks/>
              </p:cNvCxnSpPr>
              <p:nvPr/>
            </p:nvCxnSpPr>
            <p:spPr>
              <a:xfrm flipV="1">
                <a:off x="2387459" y="5070394"/>
                <a:ext cx="877730" cy="7098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42CFD36F-C0F1-AA42-A328-D3B6D458B648}"/>
                  </a:ext>
                </a:extLst>
              </p:cNvPr>
              <p:cNvCxnSpPr>
                <a:cxnSpLocks/>
              </p:cNvCxnSpPr>
              <p:nvPr/>
            </p:nvCxnSpPr>
            <p:spPr>
              <a:xfrm flipH="1">
                <a:off x="2387459" y="4332923"/>
                <a:ext cx="885825" cy="14473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C84E4A68-8907-E348-8A8C-E4498B8690B5}"/>
                  </a:ext>
                </a:extLst>
              </p:cNvPr>
              <p:cNvCxnSpPr>
                <a:cxnSpLocks/>
              </p:cNvCxnSpPr>
              <p:nvPr/>
            </p:nvCxnSpPr>
            <p:spPr>
              <a:xfrm flipH="1">
                <a:off x="2387459" y="3607118"/>
                <a:ext cx="891540" cy="21731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BBF45A58-2EE7-D84B-B1FB-5AE35DFBCDC5}"/>
                  </a:ext>
                </a:extLst>
              </p:cNvPr>
              <p:cNvCxnSpPr>
                <a:cxnSpLocks/>
              </p:cNvCxnSpPr>
              <p:nvPr/>
            </p:nvCxnSpPr>
            <p:spPr>
              <a:xfrm flipV="1">
                <a:off x="2387459" y="2882741"/>
                <a:ext cx="897255" cy="28975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D3C43EAC-2A99-714C-83AC-B4D8337A55F9}"/>
                  </a:ext>
                </a:extLst>
              </p:cNvPr>
              <p:cNvCxnSpPr>
                <a:cxnSpLocks/>
              </p:cNvCxnSpPr>
              <p:nvPr/>
            </p:nvCxnSpPr>
            <p:spPr>
              <a:xfrm flipV="1">
                <a:off x="2387459" y="2154555"/>
                <a:ext cx="891540" cy="36256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82" name="Straight Connector 181">
              <a:extLst>
                <a:ext uri="{FF2B5EF4-FFF2-40B4-BE49-F238E27FC236}">
                  <a16:creationId xmlns:a16="http://schemas.microsoft.com/office/drawing/2014/main" id="{BF9689BE-98FE-5A46-B1D4-D8BE2BF62F36}"/>
                </a:ext>
              </a:extLst>
            </p:cNvPr>
            <p:cNvCxnSpPr>
              <a:cxnSpLocks/>
            </p:cNvCxnSpPr>
            <p:nvPr/>
          </p:nvCxnSpPr>
          <p:spPr>
            <a:xfrm>
              <a:off x="2418909" y="2147312"/>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58D08C78-3272-C04B-AA2C-7F7893D6D34F}"/>
                </a:ext>
              </a:extLst>
            </p:cNvPr>
            <p:cNvCxnSpPr>
              <a:cxnSpLocks/>
            </p:cNvCxnSpPr>
            <p:nvPr/>
          </p:nvCxnSpPr>
          <p:spPr>
            <a:xfrm>
              <a:off x="2418909" y="2882503"/>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630578E7-BF4D-A841-B017-D8FAE97A3910}"/>
                </a:ext>
              </a:extLst>
            </p:cNvPr>
            <p:cNvCxnSpPr>
              <a:cxnSpLocks/>
            </p:cNvCxnSpPr>
            <p:nvPr/>
          </p:nvCxnSpPr>
          <p:spPr>
            <a:xfrm>
              <a:off x="2418909" y="3605041"/>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3B220561-1A4A-E745-977C-D6695E91B130}"/>
                </a:ext>
              </a:extLst>
            </p:cNvPr>
            <p:cNvCxnSpPr>
              <a:cxnSpLocks/>
            </p:cNvCxnSpPr>
            <p:nvPr/>
          </p:nvCxnSpPr>
          <p:spPr>
            <a:xfrm>
              <a:off x="2418909" y="4327363"/>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DB84654B-25FD-CA4E-B750-FD27669A5167}"/>
                </a:ext>
              </a:extLst>
            </p:cNvPr>
            <p:cNvCxnSpPr>
              <a:cxnSpLocks/>
            </p:cNvCxnSpPr>
            <p:nvPr/>
          </p:nvCxnSpPr>
          <p:spPr>
            <a:xfrm>
              <a:off x="2418909" y="5074919"/>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1AD62E59-55B1-A947-8CEC-5655C6C7D0C6}"/>
                </a:ext>
              </a:extLst>
            </p:cNvPr>
            <p:cNvCxnSpPr>
              <a:cxnSpLocks/>
            </p:cNvCxnSpPr>
            <p:nvPr/>
          </p:nvCxnSpPr>
          <p:spPr>
            <a:xfrm>
              <a:off x="2418909" y="5785008"/>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ADED0F7A-8D75-4D49-9058-CE46A28DF703}"/>
                </a:ext>
              </a:extLst>
            </p:cNvPr>
            <p:cNvCxnSpPr>
              <a:cxnSpLocks/>
              <a:stCxn id="6" idx="2"/>
            </p:cNvCxnSpPr>
            <p:nvPr/>
          </p:nvCxnSpPr>
          <p:spPr>
            <a:xfrm flipH="1">
              <a:off x="2425542" y="4337685"/>
              <a:ext cx="877728" cy="7372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2D43B701-1020-584C-BC9E-606C3012862F}"/>
                </a:ext>
              </a:extLst>
            </p:cNvPr>
            <p:cNvCxnSpPr>
              <a:cxnSpLocks/>
              <a:stCxn id="124" idx="2"/>
            </p:cNvCxnSpPr>
            <p:nvPr/>
          </p:nvCxnSpPr>
          <p:spPr>
            <a:xfrm flipH="1" flipV="1">
              <a:off x="2425542" y="5085240"/>
              <a:ext cx="877728" cy="6997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3BE86C8F-5AE9-8B4F-A568-6E4AF114C812}"/>
                </a:ext>
              </a:extLst>
            </p:cNvPr>
            <p:cNvCxnSpPr>
              <a:cxnSpLocks/>
              <a:endCxn id="54" idx="2"/>
            </p:cNvCxnSpPr>
            <p:nvPr/>
          </p:nvCxnSpPr>
          <p:spPr>
            <a:xfrm flipV="1">
              <a:off x="2425542" y="3611879"/>
              <a:ext cx="877728" cy="7032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A4502C11-DB08-1544-85C4-4A9DA653F39B}"/>
                </a:ext>
              </a:extLst>
            </p:cNvPr>
            <p:cNvCxnSpPr>
              <a:cxnSpLocks/>
              <a:stCxn id="66" idx="2"/>
            </p:cNvCxnSpPr>
            <p:nvPr/>
          </p:nvCxnSpPr>
          <p:spPr>
            <a:xfrm flipH="1" flipV="1">
              <a:off x="2425542" y="4332526"/>
              <a:ext cx="877728" cy="745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5503E350-E957-8D49-887D-68D1EE07F1F4}"/>
                </a:ext>
              </a:extLst>
            </p:cNvPr>
            <p:cNvCxnSpPr>
              <a:cxnSpLocks/>
              <a:stCxn id="60" idx="2"/>
            </p:cNvCxnSpPr>
            <p:nvPr/>
          </p:nvCxnSpPr>
          <p:spPr>
            <a:xfrm flipH="1">
              <a:off x="2425542" y="2886074"/>
              <a:ext cx="877728" cy="72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CA8B1E69-AF8A-E645-9BBA-AC5F5CA5213A}"/>
                </a:ext>
              </a:extLst>
            </p:cNvPr>
            <p:cNvCxnSpPr>
              <a:cxnSpLocks/>
              <a:stCxn id="6" idx="2"/>
            </p:cNvCxnSpPr>
            <p:nvPr/>
          </p:nvCxnSpPr>
          <p:spPr>
            <a:xfrm flipH="1" flipV="1">
              <a:off x="2425542" y="3596443"/>
              <a:ext cx="877728" cy="7412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C77D23E9-55F9-B540-8A9C-279C0021616C}"/>
                </a:ext>
              </a:extLst>
            </p:cNvPr>
            <p:cNvCxnSpPr>
              <a:cxnSpLocks/>
              <a:stCxn id="118" idx="2"/>
            </p:cNvCxnSpPr>
            <p:nvPr/>
          </p:nvCxnSpPr>
          <p:spPr>
            <a:xfrm flipH="1">
              <a:off x="2425542" y="2153126"/>
              <a:ext cx="877728" cy="734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8076EA75-2FF7-AF4C-BB45-DEB9FE606A4E}"/>
                </a:ext>
              </a:extLst>
            </p:cNvPr>
            <p:cNvCxnSpPr>
              <a:cxnSpLocks/>
              <a:stCxn id="54" idx="2"/>
            </p:cNvCxnSpPr>
            <p:nvPr/>
          </p:nvCxnSpPr>
          <p:spPr>
            <a:xfrm flipH="1" flipV="1">
              <a:off x="2425542" y="2869851"/>
              <a:ext cx="877728" cy="7420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3" name="TextBox 92">
            <a:extLst>
              <a:ext uri="{FF2B5EF4-FFF2-40B4-BE49-F238E27FC236}">
                <a16:creationId xmlns:a16="http://schemas.microsoft.com/office/drawing/2014/main" id="{4F076D8A-14DA-6D42-97AB-2F89B826686A}"/>
              </a:ext>
            </a:extLst>
          </p:cNvPr>
          <p:cNvSpPr txBox="1"/>
          <p:nvPr/>
        </p:nvSpPr>
        <p:spPr>
          <a:xfrm>
            <a:off x="9419203" y="4411087"/>
            <a:ext cx="1504771" cy="400110"/>
          </a:xfrm>
          <a:prstGeom prst="rect">
            <a:avLst/>
          </a:prstGeom>
          <a:noFill/>
        </p:spPr>
        <p:txBody>
          <a:bodyPr wrap="none" rtlCol="0">
            <a:spAutoFit/>
          </a:bodyPr>
          <a:lstStyle/>
          <a:p>
            <a:r>
              <a:rPr lang="en-QA" sz="2000" b="1" dirty="0"/>
              <a:t>Tuberculosis</a:t>
            </a:r>
          </a:p>
        </p:txBody>
      </p:sp>
      <p:sp>
        <p:nvSpPr>
          <p:cNvPr id="215" name="TextBox 214">
            <a:extLst>
              <a:ext uri="{FF2B5EF4-FFF2-40B4-BE49-F238E27FC236}">
                <a16:creationId xmlns:a16="http://schemas.microsoft.com/office/drawing/2014/main" id="{3C8EFD12-87C5-AB4C-934F-C5DD33662FBF}"/>
              </a:ext>
            </a:extLst>
          </p:cNvPr>
          <p:cNvSpPr txBox="1"/>
          <p:nvPr/>
        </p:nvSpPr>
        <p:spPr>
          <a:xfrm>
            <a:off x="9419203" y="3695603"/>
            <a:ext cx="1399742" cy="400110"/>
          </a:xfrm>
          <a:prstGeom prst="rect">
            <a:avLst/>
          </a:prstGeom>
          <a:noFill/>
        </p:spPr>
        <p:txBody>
          <a:bodyPr wrap="none" rtlCol="0">
            <a:spAutoFit/>
          </a:bodyPr>
          <a:lstStyle/>
          <a:p>
            <a:r>
              <a:rPr lang="en-QA" sz="2000" b="1" dirty="0"/>
              <a:t>Pneumonia</a:t>
            </a:r>
          </a:p>
        </p:txBody>
      </p:sp>
      <p:pic>
        <p:nvPicPr>
          <p:cNvPr id="9218" name="Picture 2" descr="Pulmonary tuberculosis | Radiology Case | Radiopaedia.org">
            <a:extLst>
              <a:ext uri="{FF2B5EF4-FFF2-40B4-BE49-F238E27FC236}">
                <a16:creationId xmlns:a16="http://schemas.microsoft.com/office/drawing/2014/main" id="{6441E76A-A218-204F-A3B9-227A5DD325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672" y="3524644"/>
            <a:ext cx="1390650" cy="1428750"/>
          </a:xfrm>
          <a:prstGeom prst="rect">
            <a:avLst/>
          </a:prstGeom>
          <a:noFill/>
          <a:extLst>
            <a:ext uri="{909E8E84-426E-40DD-AFC4-6F175D3DCCD1}">
              <a14:hiddenFill xmlns:a14="http://schemas.microsoft.com/office/drawing/2010/main">
                <a:solidFill>
                  <a:srgbClr val="FFFFFF"/>
                </a:solidFill>
              </a14:hiddenFill>
            </a:ext>
          </a:extLst>
        </p:spPr>
      </p:pic>
      <p:sp>
        <p:nvSpPr>
          <p:cNvPr id="218" name="TextBox 217">
            <a:extLst>
              <a:ext uri="{FF2B5EF4-FFF2-40B4-BE49-F238E27FC236}">
                <a16:creationId xmlns:a16="http://schemas.microsoft.com/office/drawing/2014/main" id="{9F85E123-8BD6-DE4C-8D59-A66B36DD3D81}"/>
              </a:ext>
            </a:extLst>
          </p:cNvPr>
          <p:cNvSpPr txBox="1"/>
          <p:nvPr/>
        </p:nvSpPr>
        <p:spPr>
          <a:xfrm>
            <a:off x="1790611" y="5145070"/>
            <a:ext cx="1504771" cy="400110"/>
          </a:xfrm>
          <a:prstGeom prst="rect">
            <a:avLst/>
          </a:prstGeom>
          <a:noFill/>
        </p:spPr>
        <p:txBody>
          <a:bodyPr wrap="none" rtlCol="0">
            <a:spAutoFit/>
          </a:bodyPr>
          <a:lstStyle/>
          <a:p>
            <a:r>
              <a:rPr lang="en-QA" sz="2000" b="1" dirty="0">
                <a:solidFill>
                  <a:srgbClr val="92D050"/>
                </a:solidFill>
              </a:rPr>
              <a:t>Tuberculosis</a:t>
            </a:r>
          </a:p>
        </p:txBody>
      </p:sp>
      <p:grpSp>
        <p:nvGrpSpPr>
          <p:cNvPr id="221" name="Group 220">
            <a:extLst>
              <a:ext uri="{FF2B5EF4-FFF2-40B4-BE49-F238E27FC236}">
                <a16:creationId xmlns:a16="http://schemas.microsoft.com/office/drawing/2014/main" id="{AB74271B-E68E-F14C-9EBD-04BDC5BD3967}"/>
              </a:ext>
            </a:extLst>
          </p:cNvPr>
          <p:cNvGrpSpPr/>
          <p:nvPr/>
        </p:nvGrpSpPr>
        <p:grpSpPr>
          <a:xfrm>
            <a:off x="3580871" y="2435425"/>
            <a:ext cx="897255" cy="3638720"/>
            <a:chOff x="2418909" y="2146288"/>
            <a:chExt cx="897255" cy="3638720"/>
          </a:xfrm>
        </p:grpSpPr>
        <p:grpSp>
          <p:nvGrpSpPr>
            <p:cNvPr id="222" name="Group 221">
              <a:extLst>
                <a:ext uri="{FF2B5EF4-FFF2-40B4-BE49-F238E27FC236}">
                  <a16:creationId xmlns:a16="http://schemas.microsoft.com/office/drawing/2014/main" id="{C03B1838-143D-0D4A-A186-7BB8CD1A6252}"/>
                </a:ext>
              </a:extLst>
            </p:cNvPr>
            <p:cNvGrpSpPr/>
            <p:nvPr/>
          </p:nvGrpSpPr>
          <p:grpSpPr>
            <a:xfrm>
              <a:off x="2418909" y="2146288"/>
              <a:ext cx="897255" cy="3637122"/>
              <a:chOff x="2387459" y="2148364"/>
              <a:chExt cx="897255" cy="3637122"/>
            </a:xfrm>
          </p:grpSpPr>
          <p:cxnSp>
            <p:nvCxnSpPr>
              <p:cNvPr id="243" name="Straight Connector 242">
                <a:extLst>
                  <a:ext uri="{FF2B5EF4-FFF2-40B4-BE49-F238E27FC236}">
                    <a16:creationId xmlns:a16="http://schemas.microsoft.com/office/drawing/2014/main" id="{15C41A6D-733E-C24D-B5A4-35E42711DEE0}"/>
                  </a:ext>
                </a:extLst>
              </p:cNvPr>
              <p:cNvCxnSpPr>
                <a:cxnSpLocks/>
              </p:cNvCxnSpPr>
              <p:nvPr/>
            </p:nvCxnSpPr>
            <p:spPr>
              <a:xfrm>
                <a:off x="2387459" y="2148364"/>
                <a:ext cx="897255" cy="734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C2EEE50D-63D8-8045-A700-1BCD7B150CDD}"/>
                  </a:ext>
                </a:extLst>
              </p:cNvPr>
              <p:cNvCxnSpPr>
                <a:cxnSpLocks/>
              </p:cNvCxnSpPr>
              <p:nvPr/>
            </p:nvCxnSpPr>
            <p:spPr>
              <a:xfrm>
                <a:off x="2387459" y="2148364"/>
                <a:ext cx="891540" cy="14587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DFE9865B-8845-A841-97E9-64C778AA2447}"/>
                  </a:ext>
                </a:extLst>
              </p:cNvPr>
              <p:cNvCxnSpPr>
                <a:cxnSpLocks/>
              </p:cNvCxnSpPr>
              <p:nvPr/>
            </p:nvCxnSpPr>
            <p:spPr>
              <a:xfrm>
                <a:off x="2387459" y="2148364"/>
                <a:ext cx="885825" cy="21845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A4238B50-25BC-D647-B251-A17C821CA64C}"/>
                  </a:ext>
                </a:extLst>
              </p:cNvPr>
              <p:cNvCxnSpPr>
                <a:cxnSpLocks/>
              </p:cNvCxnSpPr>
              <p:nvPr/>
            </p:nvCxnSpPr>
            <p:spPr>
              <a:xfrm>
                <a:off x="2387459" y="2148364"/>
                <a:ext cx="877730" cy="29220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82A7D901-0EB1-B846-8923-31C3C80C1414}"/>
                  </a:ext>
                </a:extLst>
              </p:cNvPr>
              <p:cNvCxnSpPr>
                <a:cxnSpLocks/>
              </p:cNvCxnSpPr>
              <p:nvPr/>
            </p:nvCxnSpPr>
            <p:spPr>
              <a:xfrm>
                <a:off x="2387459" y="2148364"/>
                <a:ext cx="875349" cy="36371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A9D0A501-0B94-B049-AF96-3304EC9E6E7B}"/>
                  </a:ext>
                </a:extLst>
              </p:cNvPr>
              <p:cNvCxnSpPr>
                <a:cxnSpLocks/>
              </p:cNvCxnSpPr>
              <p:nvPr/>
            </p:nvCxnSpPr>
            <p:spPr>
              <a:xfrm>
                <a:off x="2387459" y="2881312"/>
                <a:ext cx="885825" cy="14516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D6E14101-173A-3D47-8BF2-D763C220DC21}"/>
                  </a:ext>
                </a:extLst>
              </p:cNvPr>
              <p:cNvCxnSpPr>
                <a:cxnSpLocks/>
              </p:cNvCxnSpPr>
              <p:nvPr/>
            </p:nvCxnSpPr>
            <p:spPr>
              <a:xfrm>
                <a:off x="2387459" y="2881312"/>
                <a:ext cx="877730" cy="21890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BFBC1C41-CB32-9F4F-B13A-32ACEC4C6EB9}"/>
                  </a:ext>
                </a:extLst>
              </p:cNvPr>
              <p:cNvCxnSpPr>
                <a:cxnSpLocks/>
              </p:cNvCxnSpPr>
              <p:nvPr/>
            </p:nvCxnSpPr>
            <p:spPr>
              <a:xfrm>
                <a:off x="2387459" y="2881312"/>
                <a:ext cx="875349" cy="29041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1CAB055B-84B0-0B4A-B87F-C30E4B3BA404}"/>
                  </a:ext>
                </a:extLst>
              </p:cNvPr>
              <p:cNvCxnSpPr>
                <a:cxnSpLocks/>
              </p:cNvCxnSpPr>
              <p:nvPr/>
            </p:nvCxnSpPr>
            <p:spPr>
              <a:xfrm flipV="1">
                <a:off x="2387459" y="2154555"/>
                <a:ext cx="891540" cy="14525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04257311-64DA-D547-9B1D-CDB92B2502E4}"/>
                  </a:ext>
                </a:extLst>
              </p:cNvPr>
              <p:cNvCxnSpPr>
                <a:cxnSpLocks/>
              </p:cNvCxnSpPr>
              <p:nvPr/>
            </p:nvCxnSpPr>
            <p:spPr>
              <a:xfrm>
                <a:off x="2387459" y="2881312"/>
                <a:ext cx="877730" cy="21890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0B81C11B-4AEC-9D4A-A761-8B876A4FBB87}"/>
                  </a:ext>
                </a:extLst>
              </p:cNvPr>
              <p:cNvCxnSpPr>
                <a:cxnSpLocks/>
              </p:cNvCxnSpPr>
              <p:nvPr/>
            </p:nvCxnSpPr>
            <p:spPr>
              <a:xfrm>
                <a:off x="2387459" y="3607117"/>
                <a:ext cx="877730" cy="14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AA2605A4-A811-6D40-9F8F-FBD546C357C6}"/>
                  </a:ext>
                </a:extLst>
              </p:cNvPr>
              <p:cNvCxnSpPr>
                <a:cxnSpLocks/>
              </p:cNvCxnSpPr>
              <p:nvPr/>
            </p:nvCxnSpPr>
            <p:spPr>
              <a:xfrm>
                <a:off x="2387459" y="3607117"/>
                <a:ext cx="875349" cy="21783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A57EA7E3-107C-4049-B5A0-81FFD93548A0}"/>
                  </a:ext>
                </a:extLst>
              </p:cNvPr>
              <p:cNvCxnSpPr>
                <a:cxnSpLocks/>
              </p:cNvCxnSpPr>
              <p:nvPr/>
            </p:nvCxnSpPr>
            <p:spPr>
              <a:xfrm flipV="1">
                <a:off x="2387459" y="2154555"/>
                <a:ext cx="891540" cy="21783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DE721A16-4C23-204A-87BD-8A1B0FC9D67C}"/>
                  </a:ext>
                </a:extLst>
              </p:cNvPr>
              <p:cNvCxnSpPr>
                <a:cxnSpLocks/>
              </p:cNvCxnSpPr>
              <p:nvPr/>
            </p:nvCxnSpPr>
            <p:spPr>
              <a:xfrm flipV="1">
                <a:off x="2387459" y="2882741"/>
                <a:ext cx="897255" cy="14501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43856408-3162-5D4C-8832-D066B6338EDE}"/>
                  </a:ext>
                </a:extLst>
              </p:cNvPr>
              <p:cNvCxnSpPr>
                <a:cxnSpLocks/>
              </p:cNvCxnSpPr>
              <p:nvPr/>
            </p:nvCxnSpPr>
            <p:spPr>
              <a:xfrm>
                <a:off x="2387459" y="4332923"/>
                <a:ext cx="875349" cy="14525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3431D1F0-3396-184F-85C0-530755B734D2}"/>
                  </a:ext>
                </a:extLst>
              </p:cNvPr>
              <p:cNvCxnSpPr>
                <a:cxnSpLocks/>
              </p:cNvCxnSpPr>
              <p:nvPr/>
            </p:nvCxnSpPr>
            <p:spPr>
              <a:xfrm flipV="1">
                <a:off x="2387459" y="2154555"/>
                <a:ext cx="891540" cy="29184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5365E41B-F6C2-E945-A147-8030BCD8CFA8}"/>
                  </a:ext>
                </a:extLst>
              </p:cNvPr>
              <p:cNvCxnSpPr>
                <a:cxnSpLocks/>
              </p:cNvCxnSpPr>
              <p:nvPr/>
            </p:nvCxnSpPr>
            <p:spPr>
              <a:xfrm flipV="1">
                <a:off x="2387459" y="3607118"/>
                <a:ext cx="891540" cy="14658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DF4717B1-D11E-3140-806B-358ACF170533}"/>
                  </a:ext>
                </a:extLst>
              </p:cNvPr>
              <p:cNvCxnSpPr>
                <a:cxnSpLocks/>
              </p:cNvCxnSpPr>
              <p:nvPr/>
            </p:nvCxnSpPr>
            <p:spPr>
              <a:xfrm flipV="1">
                <a:off x="2387459" y="2882741"/>
                <a:ext cx="897255" cy="21902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A47F6C60-B970-D045-8F39-BD36778F690D}"/>
                  </a:ext>
                </a:extLst>
              </p:cNvPr>
              <p:cNvCxnSpPr>
                <a:cxnSpLocks/>
              </p:cNvCxnSpPr>
              <p:nvPr/>
            </p:nvCxnSpPr>
            <p:spPr>
              <a:xfrm flipV="1">
                <a:off x="2387459" y="5070394"/>
                <a:ext cx="877730" cy="7098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7541E24C-5773-F845-ADAC-17B8129571C3}"/>
                  </a:ext>
                </a:extLst>
              </p:cNvPr>
              <p:cNvCxnSpPr>
                <a:cxnSpLocks/>
              </p:cNvCxnSpPr>
              <p:nvPr/>
            </p:nvCxnSpPr>
            <p:spPr>
              <a:xfrm flipH="1">
                <a:off x="2387459" y="4332923"/>
                <a:ext cx="885825" cy="14473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5F0F35A2-1ABF-E54A-9B9D-3A39AF531D28}"/>
                  </a:ext>
                </a:extLst>
              </p:cNvPr>
              <p:cNvCxnSpPr>
                <a:cxnSpLocks/>
              </p:cNvCxnSpPr>
              <p:nvPr/>
            </p:nvCxnSpPr>
            <p:spPr>
              <a:xfrm flipH="1">
                <a:off x="2387459" y="3607118"/>
                <a:ext cx="891540" cy="21731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B5F8D759-799D-2647-8A9B-082B397F4889}"/>
                  </a:ext>
                </a:extLst>
              </p:cNvPr>
              <p:cNvCxnSpPr>
                <a:cxnSpLocks/>
              </p:cNvCxnSpPr>
              <p:nvPr/>
            </p:nvCxnSpPr>
            <p:spPr>
              <a:xfrm flipV="1">
                <a:off x="2387459" y="2882741"/>
                <a:ext cx="897255" cy="28975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4935C5ED-CE29-F041-AE23-D61CE4C951CD}"/>
                  </a:ext>
                </a:extLst>
              </p:cNvPr>
              <p:cNvCxnSpPr>
                <a:cxnSpLocks/>
              </p:cNvCxnSpPr>
              <p:nvPr/>
            </p:nvCxnSpPr>
            <p:spPr>
              <a:xfrm flipV="1">
                <a:off x="2387459" y="2154555"/>
                <a:ext cx="891540" cy="36256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24" name="Straight Connector 223">
              <a:extLst>
                <a:ext uri="{FF2B5EF4-FFF2-40B4-BE49-F238E27FC236}">
                  <a16:creationId xmlns:a16="http://schemas.microsoft.com/office/drawing/2014/main" id="{7EA16835-BA00-DB47-AFFF-FD37879E7DCF}"/>
                </a:ext>
              </a:extLst>
            </p:cNvPr>
            <p:cNvCxnSpPr>
              <a:cxnSpLocks/>
            </p:cNvCxnSpPr>
            <p:nvPr/>
          </p:nvCxnSpPr>
          <p:spPr>
            <a:xfrm>
              <a:off x="2418909" y="2147312"/>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C11667A0-5BAE-CB47-B47C-2EBBEE6E6445}"/>
                </a:ext>
              </a:extLst>
            </p:cNvPr>
            <p:cNvCxnSpPr>
              <a:cxnSpLocks/>
            </p:cNvCxnSpPr>
            <p:nvPr/>
          </p:nvCxnSpPr>
          <p:spPr>
            <a:xfrm>
              <a:off x="2418909" y="2882503"/>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399692ED-356A-B644-8748-0D43D0B9B07E}"/>
                </a:ext>
              </a:extLst>
            </p:cNvPr>
            <p:cNvCxnSpPr>
              <a:cxnSpLocks/>
            </p:cNvCxnSpPr>
            <p:nvPr/>
          </p:nvCxnSpPr>
          <p:spPr>
            <a:xfrm>
              <a:off x="2418909" y="3605041"/>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F3B2DD6A-6555-0041-99E8-D7F7D65A8AD0}"/>
                </a:ext>
              </a:extLst>
            </p:cNvPr>
            <p:cNvCxnSpPr>
              <a:cxnSpLocks/>
            </p:cNvCxnSpPr>
            <p:nvPr/>
          </p:nvCxnSpPr>
          <p:spPr>
            <a:xfrm>
              <a:off x="2418909" y="4327363"/>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2870B32A-C567-B843-A672-DF3791C8CA58}"/>
                </a:ext>
              </a:extLst>
            </p:cNvPr>
            <p:cNvCxnSpPr>
              <a:cxnSpLocks/>
            </p:cNvCxnSpPr>
            <p:nvPr/>
          </p:nvCxnSpPr>
          <p:spPr>
            <a:xfrm>
              <a:off x="2418909" y="5074919"/>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7DFB3239-11A2-7E4A-AD03-A910AF8D792C}"/>
                </a:ext>
              </a:extLst>
            </p:cNvPr>
            <p:cNvCxnSpPr>
              <a:cxnSpLocks/>
            </p:cNvCxnSpPr>
            <p:nvPr/>
          </p:nvCxnSpPr>
          <p:spPr>
            <a:xfrm>
              <a:off x="2418909" y="5785008"/>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0EF1E621-AAEF-EA48-ABC2-F32D374143D7}"/>
                </a:ext>
              </a:extLst>
            </p:cNvPr>
            <p:cNvCxnSpPr>
              <a:cxnSpLocks/>
            </p:cNvCxnSpPr>
            <p:nvPr/>
          </p:nvCxnSpPr>
          <p:spPr>
            <a:xfrm flipH="1">
              <a:off x="2425542" y="4337685"/>
              <a:ext cx="877728" cy="7372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5ADF13DE-989E-6346-B9B9-66B13F7E52E7}"/>
                </a:ext>
              </a:extLst>
            </p:cNvPr>
            <p:cNvCxnSpPr>
              <a:cxnSpLocks/>
            </p:cNvCxnSpPr>
            <p:nvPr/>
          </p:nvCxnSpPr>
          <p:spPr>
            <a:xfrm flipH="1" flipV="1">
              <a:off x="2425542" y="5085240"/>
              <a:ext cx="877728" cy="6997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350F0AC2-032F-1D44-A83C-268F7B889770}"/>
                </a:ext>
              </a:extLst>
            </p:cNvPr>
            <p:cNvCxnSpPr>
              <a:cxnSpLocks/>
            </p:cNvCxnSpPr>
            <p:nvPr/>
          </p:nvCxnSpPr>
          <p:spPr>
            <a:xfrm flipV="1">
              <a:off x="2425542" y="3611879"/>
              <a:ext cx="877728" cy="7032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21C2796F-7D59-CA41-A4F3-BB2F83879001}"/>
                </a:ext>
              </a:extLst>
            </p:cNvPr>
            <p:cNvCxnSpPr>
              <a:cxnSpLocks/>
            </p:cNvCxnSpPr>
            <p:nvPr/>
          </p:nvCxnSpPr>
          <p:spPr>
            <a:xfrm flipH="1" flipV="1">
              <a:off x="2425542" y="4332526"/>
              <a:ext cx="877728" cy="745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E2653C85-5DF0-BB44-B367-529AF19ACD63}"/>
                </a:ext>
              </a:extLst>
            </p:cNvPr>
            <p:cNvCxnSpPr>
              <a:cxnSpLocks/>
            </p:cNvCxnSpPr>
            <p:nvPr/>
          </p:nvCxnSpPr>
          <p:spPr>
            <a:xfrm flipH="1">
              <a:off x="2425542" y="2886074"/>
              <a:ext cx="877728" cy="72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FE8CFFEB-F8E1-4D4A-9408-77FE134B59D5}"/>
                </a:ext>
              </a:extLst>
            </p:cNvPr>
            <p:cNvCxnSpPr>
              <a:cxnSpLocks/>
            </p:cNvCxnSpPr>
            <p:nvPr/>
          </p:nvCxnSpPr>
          <p:spPr>
            <a:xfrm flipH="1" flipV="1">
              <a:off x="2425542" y="3596443"/>
              <a:ext cx="877728" cy="7412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E8865F74-1601-624C-A1BE-A5EB8177FDED}"/>
                </a:ext>
              </a:extLst>
            </p:cNvPr>
            <p:cNvCxnSpPr>
              <a:cxnSpLocks/>
            </p:cNvCxnSpPr>
            <p:nvPr/>
          </p:nvCxnSpPr>
          <p:spPr>
            <a:xfrm flipH="1">
              <a:off x="2425542" y="2153126"/>
              <a:ext cx="877728" cy="734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D0F1008B-7E24-6E41-94BE-541E5734E213}"/>
                </a:ext>
              </a:extLst>
            </p:cNvPr>
            <p:cNvCxnSpPr>
              <a:cxnSpLocks/>
            </p:cNvCxnSpPr>
            <p:nvPr/>
          </p:nvCxnSpPr>
          <p:spPr>
            <a:xfrm flipH="1" flipV="1">
              <a:off x="2425542" y="2869851"/>
              <a:ext cx="877728" cy="7420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7" name="Group 276">
            <a:extLst>
              <a:ext uri="{FF2B5EF4-FFF2-40B4-BE49-F238E27FC236}">
                <a16:creationId xmlns:a16="http://schemas.microsoft.com/office/drawing/2014/main" id="{B941E994-1A00-DA4F-A634-AB7DCDECF55E}"/>
              </a:ext>
            </a:extLst>
          </p:cNvPr>
          <p:cNvGrpSpPr/>
          <p:nvPr/>
        </p:nvGrpSpPr>
        <p:grpSpPr>
          <a:xfrm>
            <a:off x="4797053" y="2436224"/>
            <a:ext cx="897255" cy="3637122"/>
            <a:chOff x="3634740" y="2153126"/>
            <a:chExt cx="897255" cy="3637122"/>
          </a:xfrm>
        </p:grpSpPr>
        <p:cxnSp>
          <p:nvCxnSpPr>
            <p:cNvPr id="279" name="Straight Connector 278">
              <a:extLst>
                <a:ext uri="{FF2B5EF4-FFF2-40B4-BE49-F238E27FC236}">
                  <a16:creationId xmlns:a16="http://schemas.microsoft.com/office/drawing/2014/main" id="{7824EAB1-46A7-6D4D-9CD2-4D3E43842D66}"/>
                </a:ext>
              </a:extLst>
            </p:cNvPr>
            <p:cNvCxnSpPr>
              <a:cxnSpLocks/>
            </p:cNvCxnSpPr>
            <p:nvPr/>
          </p:nvCxnSpPr>
          <p:spPr>
            <a:xfrm>
              <a:off x="3634740" y="2153126"/>
              <a:ext cx="897255" cy="734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D2699EB7-4624-EA4F-901E-D4CB106F95ED}"/>
                </a:ext>
              </a:extLst>
            </p:cNvPr>
            <p:cNvCxnSpPr>
              <a:cxnSpLocks/>
            </p:cNvCxnSpPr>
            <p:nvPr/>
          </p:nvCxnSpPr>
          <p:spPr>
            <a:xfrm>
              <a:off x="3634740" y="2153126"/>
              <a:ext cx="891540" cy="14587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E688AC38-F52B-EB4A-AF66-9276C7AC5D01}"/>
                </a:ext>
              </a:extLst>
            </p:cNvPr>
            <p:cNvCxnSpPr>
              <a:cxnSpLocks/>
            </p:cNvCxnSpPr>
            <p:nvPr/>
          </p:nvCxnSpPr>
          <p:spPr>
            <a:xfrm>
              <a:off x="3634740" y="2153126"/>
              <a:ext cx="885825" cy="21845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B7E8C2BA-CD15-2944-A098-8CE1ABD95ADA}"/>
                </a:ext>
              </a:extLst>
            </p:cNvPr>
            <p:cNvCxnSpPr>
              <a:cxnSpLocks/>
            </p:cNvCxnSpPr>
            <p:nvPr/>
          </p:nvCxnSpPr>
          <p:spPr>
            <a:xfrm>
              <a:off x="3634740" y="2153126"/>
              <a:ext cx="877730" cy="29220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9E00B832-7AE6-3C43-BE3C-D494E5782F64}"/>
                </a:ext>
              </a:extLst>
            </p:cNvPr>
            <p:cNvCxnSpPr>
              <a:cxnSpLocks/>
            </p:cNvCxnSpPr>
            <p:nvPr/>
          </p:nvCxnSpPr>
          <p:spPr>
            <a:xfrm>
              <a:off x="3634740" y="2153126"/>
              <a:ext cx="875349" cy="36371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2ACC812B-16BA-4548-9443-17371F6D351B}"/>
                </a:ext>
              </a:extLst>
            </p:cNvPr>
            <p:cNvCxnSpPr>
              <a:cxnSpLocks/>
            </p:cNvCxnSpPr>
            <p:nvPr/>
          </p:nvCxnSpPr>
          <p:spPr>
            <a:xfrm>
              <a:off x="3634740" y="2886074"/>
              <a:ext cx="885825" cy="14516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8CA0B909-BC10-674C-8DE1-31360510C815}"/>
                </a:ext>
              </a:extLst>
            </p:cNvPr>
            <p:cNvCxnSpPr>
              <a:cxnSpLocks/>
            </p:cNvCxnSpPr>
            <p:nvPr/>
          </p:nvCxnSpPr>
          <p:spPr>
            <a:xfrm>
              <a:off x="3634740" y="2886074"/>
              <a:ext cx="877730" cy="21890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19520C7D-A5D7-444C-B92E-AC306D122DF5}"/>
                </a:ext>
              </a:extLst>
            </p:cNvPr>
            <p:cNvCxnSpPr>
              <a:cxnSpLocks/>
            </p:cNvCxnSpPr>
            <p:nvPr/>
          </p:nvCxnSpPr>
          <p:spPr>
            <a:xfrm>
              <a:off x="3634740" y="2886074"/>
              <a:ext cx="875349" cy="29041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CBCAE68A-43FC-BC45-BE2B-6AD6D792EDC8}"/>
                </a:ext>
              </a:extLst>
            </p:cNvPr>
            <p:cNvCxnSpPr>
              <a:cxnSpLocks/>
            </p:cNvCxnSpPr>
            <p:nvPr/>
          </p:nvCxnSpPr>
          <p:spPr>
            <a:xfrm flipV="1">
              <a:off x="3634740" y="2159317"/>
              <a:ext cx="891540" cy="14525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8BE5D637-1BF7-9341-9F04-97E143C3537F}"/>
                </a:ext>
              </a:extLst>
            </p:cNvPr>
            <p:cNvCxnSpPr>
              <a:cxnSpLocks/>
            </p:cNvCxnSpPr>
            <p:nvPr/>
          </p:nvCxnSpPr>
          <p:spPr>
            <a:xfrm>
              <a:off x="3634740" y="2886074"/>
              <a:ext cx="877730" cy="21890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87B2EEC6-C6CC-0C4B-8D2B-482F83F6EC78}"/>
                </a:ext>
              </a:extLst>
            </p:cNvPr>
            <p:cNvCxnSpPr>
              <a:cxnSpLocks/>
            </p:cNvCxnSpPr>
            <p:nvPr/>
          </p:nvCxnSpPr>
          <p:spPr>
            <a:xfrm>
              <a:off x="3634740" y="3611879"/>
              <a:ext cx="877730" cy="14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00C10C8E-78A1-2D49-A042-941926DD92D8}"/>
                </a:ext>
              </a:extLst>
            </p:cNvPr>
            <p:cNvCxnSpPr>
              <a:cxnSpLocks/>
            </p:cNvCxnSpPr>
            <p:nvPr/>
          </p:nvCxnSpPr>
          <p:spPr>
            <a:xfrm>
              <a:off x="3634740" y="3611879"/>
              <a:ext cx="875349" cy="21783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id="{B22A6962-C4AB-7643-BE95-D64A1E96C386}"/>
                </a:ext>
              </a:extLst>
            </p:cNvPr>
            <p:cNvCxnSpPr>
              <a:cxnSpLocks/>
            </p:cNvCxnSpPr>
            <p:nvPr/>
          </p:nvCxnSpPr>
          <p:spPr>
            <a:xfrm flipV="1">
              <a:off x="3634740" y="2159317"/>
              <a:ext cx="891540" cy="21783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528F32F5-D488-4349-A963-B3BA7F53DAE7}"/>
                </a:ext>
              </a:extLst>
            </p:cNvPr>
            <p:cNvCxnSpPr>
              <a:cxnSpLocks/>
            </p:cNvCxnSpPr>
            <p:nvPr/>
          </p:nvCxnSpPr>
          <p:spPr>
            <a:xfrm flipV="1">
              <a:off x="3634740" y="2887503"/>
              <a:ext cx="897255" cy="14501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C2FE8316-D8E7-F04E-8758-DD1404B4D4E3}"/>
                </a:ext>
              </a:extLst>
            </p:cNvPr>
            <p:cNvCxnSpPr>
              <a:cxnSpLocks/>
            </p:cNvCxnSpPr>
            <p:nvPr/>
          </p:nvCxnSpPr>
          <p:spPr>
            <a:xfrm>
              <a:off x="3634740" y="4337685"/>
              <a:ext cx="875349" cy="14525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9A2CF079-2F54-6047-B367-73F690D38531}"/>
                </a:ext>
              </a:extLst>
            </p:cNvPr>
            <p:cNvCxnSpPr>
              <a:cxnSpLocks/>
            </p:cNvCxnSpPr>
            <p:nvPr/>
          </p:nvCxnSpPr>
          <p:spPr>
            <a:xfrm flipV="1">
              <a:off x="3634740" y="2159317"/>
              <a:ext cx="891540" cy="29184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D9A309F2-25E1-734B-A7B8-79E4A52D6080}"/>
                </a:ext>
              </a:extLst>
            </p:cNvPr>
            <p:cNvCxnSpPr>
              <a:cxnSpLocks/>
            </p:cNvCxnSpPr>
            <p:nvPr/>
          </p:nvCxnSpPr>
          <p:spPr>
            <a:xfrm flipV="1">
              <a:off x="3634740" y="3611880"/>
              <a:ext cx="891540" cy="14658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0F59259A-AB40-A343-9849-3AA26A0192B8}"/>
                </a:ext>
              </a:extLst>
            </p:cNvPr>
            <p:cNvCxnSpPr>
              <a:cxnSpLocks/>
            </p:cNvCxnSpPr>
            <p:nvPr/>
          </p:nvCxnSpPr>
          <p:spPr>
            <a:xfrm flipV="1">
              <a:off x="3634740" y="2887503"/>
              <a:ext cx="897255" cy="21902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C8FF9E4B-78B7-A145-AAA8-8F35C7DA805D}"/>
                </a:ext>
              </a:extLst>
            </p:cNvPr>
            <p:cNvCxnSpPr>
              <a:cxnSpLocks/>
            </p:cNvCxnSpPr>
            <p:nvPr/>
          </p:nvCxnSpPr>
          <p:spPr>
            <a:xfrm flipV="1">
              <a:off x="3634740" y="5075156"/>
              <a:ext cx="877730" cy="7098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231E325E-2159-E941-9D7A-D5F3C8DE0D1E}"/>
                </a:ext>
              </a:extLst>
            </p:cNvPr>
            <p:cNvCxnSpPr>
              <a:cxnSpLocks/>
            </p:cNvCxnSpPr>
            <p:nvPr/>
          </p:nvCxnSpPr>
          <p:spPr>
            <a:xfrm flipH="1">
              <a:off x="3634740" y="4337685"/>
              <a:ext cx="885825" cy="14473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CF0A66BB-52FD-7541-BC66-1490A6E9D048}"/>
                </a:ext>
              </a:extLst>
            </p:cNvPr>
            <p:cNvCxnSpPr>
              <a:cxnSpLocks/>
            </p:cNvCxnSpPr>
            <p:nvPr/>
          </p:nvCxnSpPr>
          <p:spPr>
            <a:xfrm flipH="1">
              <a:off x="3634740" y="3611880"/>
              <a:ext cx="891540" cy="21731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4CB87A3F-6C18-1949-B5EF-F2B0293CCE3D}"/>
                </a:ext>
              </a:extLst>
            </p:cNvPr>
            <p:cNvCxnSpPr>
              <a:cxnSpLocks/>
            </p:cNvCxnSpPr>
            <p:nvPr/>
          </p:nvCxnSpPr>
          <p:spPr>
            <a:xfrm flipV="1">
              <a:off x="3634740" y="2887503"/>
              <a:ext cx="897255" cy="28975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F787A6D0-C466-9645-AC9F-FA6F7C56E8CF}"/>
                </a:ext>
              </a:extLst>
            </p:cNvPr>
            <p:cNvCxnSpPr>
              <a:cxnSpLocks/>
            </p:cNvCxnSpPr>
            <p:nvPr/>
          </p:nvCxnSpPr>
          <p:spPr>
            <a:xfrm flipV="1">
              <a:off x="3634740" y="2159317"/>
              <a:ext cx="891540" cy="36256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1" name="Group 310">
            <a:extLst>
              <a:ext uri="{FF2B5EF4-FFF2-40B4-BE49-F238E27FC236}">
                <a16:creationId xmlns:a16="http://schemas.microsoft.com/office/drawing/2014/main" id="{5F4E2202-FB80-5840-B47A-1C756F85EEE4}"/>
              </a:ext>
            </a:extLst>
          </p:cNvPr>
          <p:cNvGrpSpPr/>
          <p:nvPr/>
        </p:nvGrpSpPr>
        <p:grpSpPr>
          <a:xfrm>
            <a:off x="5990668" y="2453622"/>
            <a:ext cx="1239201" cy="3630931"/>
            <a:chOff x="4841559" y="2159317"/>
            <a:chExt cx="1239201" cy="3630931"/>
          </a:xfrm>
        </p:grpSpPr>
        <p:grpSp>
          <p:nvGrpSpPr>
            <p:cNvPr id="312" name="Group 311">
              <a:extLst>
                <a:ext uri="{FF2B5EF4-FFF2-40B4-BE49-F238E27FC236}">
                  <a16:creationId xmlns:a16="http://schemas.microsoft.com/office/drawing/2014/main" id="{23CBC0CC-8E81-7949-BB8F-D1608B62F5B7}"/>
                </a:ext>
              </a:extLst>
            </p:cNvPr>
            <p:cNvGrpSpPr/>
            <p:nvPr/>
          </p:nvGrpSpPr>
          <p:grpSpPr>
            <a:xfrm>
              <a:off x="4857750" y="2720341"/>
              <a:ext cx="1223010" cy="891540"/>
              <a:chOff x="2411730" y="3257550"/>
              <a:chExt cx="1223010" cy="891540"/>
            </a:xfrm>
          </p:grpSpPr>
          <p:sp>
            <p:nvSpPr>
              <p:cNvPr id="339" name="Oval 338">
                <a:extLst>
                  <a:ext uri="{FF2B5EF4-FFF2-40B4-BE49-F238E27FC236}">
                    <a16:creationId xmlns:a16="http://schemas.microsoft.com/office/drawing/2014/main" id="{3E15B392-C3EE-564E-9D6F-04DF4A129297}"/>
                  </a:ext>
                </a:extLst>
              </p:cNvPr>
              <p:cNvSpPr/>
              <p:nvPr/>
            </p:nvSpPr>
            <p:spPr>
              <a:xfrm>
                <a:off x="3303270" y="3257550"/>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cxnSp>
            <p:nvCxnSpPr>
              <p:cNvPr id="340" name="Straight Connector 339">
                <a:extLst>
                  <a:ext uri="{FF2B5EF4-FFF2-40B4-BE49-F238E27FC236}">
                    <a16:creationId xmlns:a16="http://schemas.microsoft.com/office/drawing/2014/main" id="{9E67804A-97A5-E544-992F-E269B71D8773}"/>
                  </a:ext>
                </a:extLst>
              </p:cNvPr>
              <p:cNvCxnSpPr>
                <a:cxnSpLocks/>
                <a:endCxn id="339" idx="2"/>
              </p:cNvCxnSpPr>
              <p:nvPr/>
            </p:nvCxnSpPr>
            <p:spPr>
              <a:xfrm>
                <a:off x="241173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CC0B000A-9ABF-5840-8FCE-473422DAB64A}"/>
                  </a:ext>
                </a:extLst>
              </p:cNvPr>
              <p:cNvCxnSpPr>
                <a:cxnSpLocks/>
                <a:stCxn id="339" idx="2"/>
              </p:cNvCxnSpPr>
              <p:nvPr/>
            </p:nvCxnSpPr>
            <p:spPr>
              <a:xfrm flipH="1">
                <a:off x="2411730" y="3423285"/>
                <a:ext cx="891540" cy="72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4" name="Group 313">
              <a:extLst>
                <a:ext uri="{FF2B5EF4-FFF2-40B4-BE49-F238E27FC236}">
                  <a16:creationId xmlns:a16="http://schemas.microsoft.com/office/drawing/2014/main" id="{2F694163-4621-6F46-AD24-E735A27B87C3}"/>
                </a:ext>
              </a:extLst>
            </p:cNvPr>
            <p:cNvGrpSpPr/>
            <p:nvPr/>
          </p:nvGrpSpPr>
          <p:grpSpPr>
            <a:xfrm>
              <a:off x="4846320" y="4337685"/>
              <a:ext cx="1223010" cy="902969"/>
              <a:chOff x="2411730" y="2686051"/>
              <a:chExt cx="1223010" cy="902969"/>
            </a:xfrm>
          </p:grpSpPr>
          <p:sp>
            <p:nvSpPr>
              <p:cNvPr id="335" name="Oval 334">
                <a:extLst>
                  <a:ext uri="{FF2B5EF4-FFF2-40B4-BE49-F238E27FC236}">
                    <a16:creationId xmlns:a16="http://schemas.microsoft.com/office/drawing/2014/main" id="{1ABB2E60-7E40-774D-928A-C062EF7A8769}"/>
                  </a:ext>
                </a:extLst>
              </p:cNvPr>
              <p:cNvSpPr/>
              <p:nvPr/>
            </p:nvSpPr>
            <p:spPr>
              <a:xfrm>
                <a:off x="3303270" y="3257550"/>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cxnSp>
            <p:nvCxnSpPr>
              <p:cNvPr id="336" name="Straight Connector 335">
                <a:extLst>
                  <a:ext uri="{FF2B5EF4-FFF2-40B4-BE49-F238E27FC236}">
                    <a16:creationId xmlns:a16="http://schemas.microsoft.com/office/drawing/2014/main" id="{03FF20F0-FDCC-3C4E-B504-37B2875527B8}"/>
                  </a:ext>
                </a:extLst>
              </p:cNvPr>
              <p:cNvCxnSpPr>
                <a:cxnSpLocks/>
                <a:endCxn id="335" idx="2"/>
              </p:cNvCxnSpPr>
              <p:nvPr/>
            </p:nvCxnSpPr>
            <p:spPr>
              <a:xfrm>
                <a:off x="2417445" y="2686051"/>
                <a:ext cx="885825" cy="7372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8C5D3D1F-1E5B-034A-BF59-37B3447322F3}"/>
                  </a:ext>
                </a:extLst>
              </p:cNvPr>
              <p:cNvCxnSpPr>
                <a:cxnSpLocks/>
                <a:endCxn id="335" idx="2"/>
              </p:cNvCxnSpPr>
              <p:nvPr/>
            </p:nvCxnSpPr>
            <p:spPr>
              <a:xfrm>
                <a:off x="241173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15" name="Straight Connector 314">
              <a:extLst>
                <a:ext uri="{FF2B5EF4-FFF2-40B4-BE49-F238E27FC236}">
                  <a16:creationId xmlns:a16="http://schemas.microsoft.com/office/drawing/2014/main" id="{351C501B-88EA-2F49-A5DD-F6C893F48A3C}"/>
                </a:ext>
              </a:extLst>
            </p:cNvPr>
            <p:cNvCxnSpPr>
              <a:cxnSpLocks/>
            </p:cNvCxnSpPr>
            <p:nvPr/>
          </p:nvCxnSpPr>
          <p:spPr>
            <a:xfrm>
              <a:off x="4857750" y="2159317"/>
              <a:ext cx="880110" cy="14582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16E58C69-0120-2244-96A3-8A2964663FD4}"/>
                </a:ext>
              </a:extLst>
            </p:cNvPr>
            <p:cNvCxnSpPr>
              <a:cxnSpLocks/>
            </p:cNvCxnSpPr>
            <p:nvPr/>
          </p:nvCxnSpPr>
          <p:spPr>
            <a:xfrm>
              <a:off x="4857750" y="2159317"/>
              <a:ext cx="891540" cy="21783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5EBBD9D4-0A18-9F45-8F03-C81E4817BFE1}"/>
                </a:ext>
              </a:extLst>
            </p:cNvPr>
            <p:cNvCxnSpPr>
              <a:cxnSpLocks/>
              <a:endCxn id="335" idx="2"/>
            </p:cNvCxnSpPr>
            <p:nvPr/>
          </p:nvCxnSpPr>
          <p:spPr>
            <a:xfrm>
              <a:off x="4857750" y="2159317"/>
              <a:ext cx="880110" cy="29156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49532A34-17BF-9647-89D6-E41B9C382BAE}"/>
                </a:ext>
              </a:extLst>
            </p:cNvPr>
            <p:cNvCxnSpPr>
              <a:cxnSpLocks/>
            </p:cNvCxnSpPr>
            <p:nvPr/>
          </p:nvCxnSpPr>
          <p:spPr>
            <a:xfrm>
              <a:off x="4863465" y="2887503"/>
              <a:ext cx="885825" cy="14501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1D439873-C101-A646-937D-939B877AFAD3}"/>
                </a:ext>
              </a:extLst>
            </p:cNvPr>
            <p:cNvCxnSpPr>
              <a:cxnSpLocks/>
              <a:endCxn id="335" idx="2"/>
            </p:cNvCxnSpPr>
            <p:nvPr/>
          </p:nvCxnSpPr>
          <p:spPr>
            <a:xfrm>
              <a:off x="4863465" y="2887503"/>
              <a:ext cx="874395" cy="21874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F71E4592-FB5E-7F4D-9EBB-F7B079371248}"/>
                </a:ext>
              </a:extLst>
            </p:cNvPr>
            <p:cNvCxnSpPr>
              <a:cxnSpLocks/>
              <a:endCxn id="335" idx="2"/>
            </p:cNvCxnSpPr>
            <p:nvPr/>
          </p:nvCxnSpPr>
          <p:spPr>
            <a:xfrm>
              <a:off x="4857750" y="3611880"/>
              <a:ext cx="880110" cy="14630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4460AB5F-D56D-4F4E-B631-19135F623252}"/>
                </a:ext>
              </a:extLst>
            </p:cNvPr>
            <p:cNvCxnSpPr>
              <a:cxnSpLocks/>
              <a:endCxn id="339" idx="2"/>
            </p:cNvCxnSpPr>
            <p:nvPr/>
          </p:nvCxnSpPr>
          <p:spPr>
            <a:xfrm flipV="1">
              <a:off x="4852035" y="2886076"/>
              <a:ext cx="897255" cy="14516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8215F7A8-F3BB-8143-9672-D72A19DCFF68}"/>
                </a:ext>
              </a:extLst>
            </p:cNvPr>
            <p:cNvCxnSpPr>
              <a:cxnSpLocks/>
            </p:cNvCxnSpPr>
            <p:nvPr/>
          </p:nvCxnSpPr>
          <p:spPr>
            <a:xfrm flipV="1">
              <a:off x="4843940" y="3617596"/>
              <a:ext cx="893920" cy="14575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7CEB06F0-1537-3A47-B711-AEA1F02B8E7D}"/>
                </a:ext>
              </a:extLst>
            </p:cNvPr>
            <p:cNvCxnSpPr>
              <a:cxnSpLocks/>
              <a:endCxn id="339" idx="2"/>
            </p:cNvCxnSpPr>
            <p:nvPr/>
          </p:nvCxnSpPr>
          <p:spPr>
            <a:xfrm flipV="1">
              <a:off x="4843940" y="2886076"/>
              <a:ext cx="905350" cy="2189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E09FC379-DD62-2F4F-9F6D-21F66DCA8AC6}"/>
                </a:ext>
              </a:extLst>
            </p:cNvPr>
            <p:cNvCxnSpPr>
              <a:cxnSpLocks/>
            </p:cNvCxnSpPr>
            <p:nvPr/>
          </p:nvCxnSpPr>
          <p:spPr>
            <a:xfrm flipV="1">
              <a:off x="4841559" y="4337685"/>
              <a:ext cx="907731" cy="14525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DB91139E-9637-0146-B48B-A3BAD778E819}"/>
                </a:ext>
              </a:extLst>
            </p:cNvPr>
            <p:cNvCxnSpPr>
              <a:cxnSpLocks/>
            </p:cNvCxnSpPr>
            <p:nvPr/>
          </p:nvCxnSpPr>
          <p:spPr>
            <a:xfrm flipV="1">
              <a:off x="4841559" y="3617596"/>
              <a:ext cx="896301" cy="21726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59FFACCB-EA2E-EB41-9EBC-B8EC3C55689D}"/>
                </a:ext>
              </a:extLst>
            </p:cNvPr>
            <p:cNvCxnSpPr>
              <a:cxnSpLocks/>
              <a:stCxn id="339" idx="2"/>
            </p:cNvCxnSpPr>
            <p:nvPr/>
          </p:nvCxnSpPr>
          <p:spPr>
            <a:xfrm flipH="1">
              <a:off x="4841559" y="2886076"/>
              <a:ext cx="907731" cy="29041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2" name="Group 341">
            <a:extLst>
              <a:ext uri="{FF2B5EF4-FFF2-40B4-BE49-F238E27FC236}">
                <a16:creationId xmlns:a16="http://schemas.microsoft.com/office/drawing/2014/main" id="{1DA67B5B-FD07-BD4F-A7BC-09F0A7AC56FF}"/>
              </a:ext>
            </a:extLst>
          </p:cNvPr>
          <p:cNvGrpSpPr/>
          <p:nvPr/>
        </p:nvGrpSpPr>
        <p:grpSpPr>
          <a:xfrm>
            <a:off x="7215351" y="3172046"/>
            <a:ext cx="2137410" cy="2188845"/>
            <a:chOff x="6069330" y="2886074"/>
            <a:chExt cx="2137410" cy="2188845"/>
          </a:xfrm>
        </p:grpSpPr>
        <p:grpSp>
          <p:nvGrpSpPr>
            <p:cNvPr id="343" name="Group 342">
              <a:extLst>
                <a:ext uri="{FF2B5EF4-FFF2-40B4-BE49-F238E27FC236}">
                  <a16:creationId xmlns:a16="http://schemas.microsoft.com/office/drawing/2014/main" id="{947B9BF7-5A2A-2042-A5FA-817584577872}"/>
                </a:ext>
              </a:extLst>
            </p:cNvPr>
            <p:cNvGrpSpPr/>
            <p:nvPr/>
          </p:nvGrpSpPr>
          <p:grpSpPr>
            <a:xfrm>
              <a:off x="6069330" y="3617596"/>
              <a:ext cx="2137410" cy="1457323"/>
              <a:chOff x="2388870" y="2707958"/>
              <a:chExt cx="2137410" cy="1457323"/>
            </a:xfrm>
          </p:grpSpPr>
          <p:sp>
            <p:nvSpPr>
              <p:cNvPr id="351" name="Oval 350">
                <a:extLst>
                  <a:ext uri="{FF2B5EF4-FFF2-40B4-BE49-F238E27FC236}">
                    <a16:creationId xmlns:a16="http://schemas.microsoft.com/office/drawing/2014/main" id="{2163EA73-E198-6848-88CD-CCB3E5FCD931}"/>
                  </a:ext>
                </a:extLst>
              </p:cNvPr>
              <p:cNvSpPr/>
              <p:nvPr/>
            </p:nvSpPr>
            <p:spPr>
              <a:xfrm>
                <a:off x="3303270" y="3257550"/>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cxnSp>
            <p:nvCxnSpPr>
              <p:cNvPr id="352" name="Straight Connector 351">
                <a:extLst>
                  <a:ext uri="{FF2B5EF4-FFF2-40B4-BE49-F238E27FC236}">
                    <a16:creationId xmlns:a16="http://schemas.microsoft.com/office/drawing/2014/main" id="{BD023BD2-EC28-E54B-BCC3-EDC831CD66BD}"/>
                  </a:ext>
                </a:extLst>
              </p:cNvPr>
              <p:cNvCxnSpPr>
                <a:cxnSpLocks/>
                <a:endCxn id="351" idx="2"/>
              </p:cNvCxnSpPr>
              <p:nvPr/>
            </p:nvCxnSpPr>
            <p:spPr>
              <a:xfrm>
                <a:off x="2388870" y="2707958"/>
                <a:ext cx="914400" cy="7153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1E327809-F571-A842-AE5B-527CF0DF8AE9}"/>
                  </a:ext>
                </a:extLst>
              </p:cNvPr>
              <p:cNvCxnSpPr>
                <a:cxnSpLocks/>
                <a:stCxn id="351" idx="2"/>
              </p:cNvCxnSpPr>
              <p:nvPr/>
            </p:nvCxnSpPr>
            <p:spPr>
              <a:xfrm flipH="1">
                <a:off x="2388870" y="3423285"/>
                <a:ext cx="914400" cy="7419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67049439-4CD8-3A42-ADE9-47423AD89B22}"/>
                  </a:ext>
                </a:extLst>
              </p:cNvPr>
              <p:cNvCxnSpPr>
                <a:cxnSpLocks/>
              </p:cNvCxnSpPr>
              <p:nvPr/>
            </p:nvCxnSpPr>
            <p:spPr>
              <a:xfrm>
                <a:off x="363474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4" name="Group 343">
              <a:extLst>
                <a:ext uri="{FF2B5EF4-FFF2-40B4-BE49-F238E27FC236}">
                  <a16:creationId xmlns:a16="http://schemas.microsoft.com/office/drawing/2014/main" id="{2901AD82-41E2-F640-8F1D-F3DF1083E217}"/>
                </a:ext>
              </a:extLst>
            </p:cNvPr>
            <p:cNvGrpSpPr/>
            <p:nvPr/>
          </p:nvGrpSpPr>
          <p:grpSpPr>
            <a:xfrm>
              <a:off x="6080760" y="2886074"/>
              <a:ext cx="2114550" cy="1451610"/>
              <a:chOff x="2411730" y="2697480"/>
              <a:chExt cx="2114550" cy="1451610"/>
            </a:xfrm>
          </p:grpSpPr>
          <p:sp>
            <p:nvSpPr>
              <p:cNvPr id="347" name="Oval 346">
                <a:extLst>
                  <a:ext uri="{FF2B5EF4-FFF2-40B4-BE49-F238E27FC236}">
                    <a16:creationId xmlns:a16="http://schemas.microsoft.com/office/drawing/2014/main" id="{AA178B0B-6027-494E-8C95-281FCA5D297C}"/>
                  </a:ext>
                </a:extLst>
              </p:cNvPr>
              <p:cNvSpPr/>
              <p:nvPr/>
            </p:nvSpPr>
            <p:spPr>
              <a:xfrm>
                <a:off x="3303270" y="3257550"/>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cxnSp>
            <p:nvCxnSpPr>
              <p:cNvPr id="348" name="Straight Connector 347">
                <a:extLst>
                  <a:ext uri="{FF2B5EF4-FFF2-40B4-BE49-F238E27FC236}">
                    <a16:creationId xmlns:a16="http://schemas.microsoft.com/office/drawing/2014/main" id="{87114CBC-B729-DA49-9E73-6E265265812E}"/>
                  </a:ext>
                </a:extLst>
              </p:cNvPr>
              <p:cNvCxnSpPr>
                <a:cxnSpLocks/>
                <a:endCxn id="347" idx="2"/>
              </p:cNvCxnSpPr>
              <p:nvPr/>
            </p:nvCxnSpPr>
            <p:spPr>
              <a:xfrm>
                <a:off x="2411730" y="2697480"/>
                <a:ext cx="891540" cy="72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2EC62284-90D4-5546-ABF2-E965598E394A}"/>
                  </a:ext>
                </a:extLst>
              </p:cNvPr>
              <p:cNvCxnSpPr>
                <a:cxnSpLocks/>
                <a:stCxn id="347" idx="2"/>
              </p:cNvCxnSpPr>
              <p:nvPr/>
            </p:nvCxnSpPr>
            <p:spPr>
              <a:xfrm flipH="1">
                <a:off x="2411730" y="3423285"/>
                <a:ext cx="891540" cy="72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B42F55E2-9D55-0548-8454-2F9B9B7D4FE5}"/>
                  </a:ext>
                </a:extLst>
              </p:cNvPr>
              <p:cNvCxnSpPr>
                <a:cxnSpLocks/>
              </p:cNvCxnSpPr>
              <p:nvPr/>
            </p:nvCxnSpPr>
            <p:spPr>
              <a:xfrm>
                <a:off x="363474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45" name="Straight Connector 344">
              <a:extLst>
                <a:ext uri="{FF2B5EF4-FFF2-40B4-BE49-F238E27FC236}">
                  <a16:creationId xmlns:a16="http://schemas.microsoft.com/office/drawing/2014/main" id="{3CCA8E58-2C35-E84A-AD71-8808DC5F371C}"/>
                </a:ext>
              </a:extLst>
            </p:cNvPr>
            <p:cNvCxnSpPr>
              <a:cxnSpLocks/>
              <a:stCxn id="347" idx="2"/>
            </p:cNvCxnSpPr>
            <p:nvPr/>
          </p:nvCxnSpPr>
          <p:spPr>
            <a:xfrm flipH="1">
              <a:off x="6069330" y="3611879"/>
              <a:ext cx="902970" cy="1463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8F64472F-0ADB-0243-8B49-9ED19FE24BA0}"/>
                </a:ext>
              </a:extLst>
            </p:cNvPr>
            <p:cNvCxnSpPr>
              <a:cxnSpLocks/>
              <a:endCxn id="351" idx="2"/>
            </p:cNvCxnSpPr>
            <p:nvPr/>
          </p:nvCxnSpPr>
          <p:spPr>
            <a:xfrm>
              <a:off x="6080760" y="2886076"/>
              <a:ext cx="902970" cy="14468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9" name="TextBox 98">
            <a:extLst>
              <a:ext uri="{FF2B5EF4-FFF2-40B4-BE49-F238E27FC236}">
                <a16:creationId xmlns:a16="http://schemas.microsoft.com/office/drawing/2014/main" id="{FA6D976B-38F7-D24B-AA95-0E07FD9987D6}"/>
              </a:ext>
            </a:extLst>
          </p:cNvPr>
          <p:cNvSpPr txBox="1"/>
          <p:nvPr/>
        </p:nvSpPr>
        <p:spPr>
          <a:xfrm>
            <a:off x="1685646" y="5641442"/>
            <a:ext cx="1714700" cy="523220"/>
          </a:xfrm>
          <a:prstGeom prst="rect">
            <a:avLst/>
          </a:prstGeom>
          <a:noFill/>
        </p:spPr>
        <p:txBody>
          <a:bodyPr wrap="none" rtlCol="0">
            <a:spAutoFit/>
          </a:bodyPr>
          <a:lstStyle/>
          <a:p>
            <a:r>
              <a:rPr lang="en-QA" sz="2800" b="1" dirty="0">
                <a:solidFill>
                  <a:srgbClr val="FF0000"/>
                </a:solidFill>
              </a:rPr>
              <a:t>Example 1</a:t>
            </a:r>
          </a:p>
        </p:txBody>
      </p:sp>
      <p:sp>
        <p:nvSpPr>
          <p:cNvPr id="355" name="Content Placeholder 2">
            <a:extLst>
              <a:ext uri="{FF2B5EF4-FFF2-40B4-BE49-F238E27FC236}">
                <a16:creationId xmlns:a16="http://schemas.microsoft.com/office/drawing/2014/main" id="{33BECB01-DE11-7A45-85B5-F439CA9C7B3E}"/>
              </a:ext>
            </a:extLst>
          </p:cNvPr>
          <p:cNvSpPr>
            <a:spLocks noGrp="1"/>
          </p:cNvSpPr>
          <p:nvPr>
            <p:ph idx="1"/>
          </p:nvPr>
        </p:nvSpPr>
        <p:spPr>
          <a:xfrm>
            <a:off x="838200" y="1825625"/>
            <a:ext cx="10654862" cy="1136710"/>
          </a:xfrm>
        </p:spPr>
        <p:txBody>
          <a:bodyPr/>
          <a:lstStyle/>
          <a:p>
            <a:r>
              <a:rPr lang="en-US" dirty="0"/>
              <a:t>Subsequently, you can </a:t>
            </a:r>
            <a:r>
              <a:rPr lang="en-US" i="1" dirty="0"/>
              <a:t>train</a:t>
            </a:r>
            <a:r>
              <a:rPr lang="en-US" dirty="0"/>
              <a:t> your DL model</a:t>
            </a:r>
          </a:p>
          <a:p>
            <a:endParaRPr lang="en-US" dirty="0"/>
          </a:p>
          <a:p>
            <a:endParaRPr lang="en-QA" dirty="0"/>
          </a:p>
        </p:txBody>
      </p:sp>
    </p:spTree>
    <p:extLst>
      <p:ext uri="{BB962C8B-B14F-4D97-AF65-F5344CB8AC3E}">
        <p14:creationId xmlns:p14="http://schemas.microsoft.com/office/powerpoint/2010/main" val="2820315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21"/>
                                        </p:tgtEl>
                                        <p:attrNameLst>
                                          <p:attrName>style.visibility</p:attrName>
                                        </p:attrNameLst>
                                      </p:cBhvr>
                                      <p:to>
                                        <p:strVal val="visible"/>
                                      </p:to>
                                    </p:set>
                                    <p:animEffect transition="in" filter="wipe(left)">
                                      <p:cBhvr>
                                        <p:cTn id="15" dur="500"/>
                                        <p:tgtEl>
                                          <p:spTgt spid="221"/>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277"/>
                                        </p:tgtEl>
                                        <p:attrNameLst>
                                          <p:attrName>style.visibility</p:attrName>
                                        </p:attrNameLst>
                                      </p:cBhvr>
                                      <p:to>
                                        <p:strVal val="visible"/>
                                      </p:to>
                                    </p:set>
                                    <p:animEffect transition="in" filter="wipe(left)">
                                      <p:cBhvr>
                                        <p:cTn id="19" dur="500"/>
                                        <p:tgtEl>
                                          <p:spTgt spid="277"/>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311"/>
                                        </p:tgtEl>
                                        <p:attrNameLst>
                                          <p:attrName>style.visibility</p:attrName>
                                        </p:attrNameLst>
                                      </p:cBhvr>
                                      <p:to>
                                        <p:strVal val="visible"/>
                                      </p:to>
                                    </p:set>
                                    <p:animEffect transition="in" filter="wipe(left)">
                                      <p:cBhvr>
                                        <p:cTn id="23" dur="500"/>
                                        <p:tgtEl>
                                          <p:spTgt spid="311"/>
                                        </p:tgtEl>
                                      </p:cBhvr>
                                    </p:animEffect>
                                  </p:childTnLst>
                                </p:cTn>
                              </p:par>
                            </p:childTnLst>
                          </p:cTn>
                        </p:par>
                        <p:par>
                          <p:cTn id="24" fill="hold">
                            <p:stCondLst>
                              <p:cond delay="1500"/>
                            </p:stCondLst>
                            <p:childTnLst>
                              <p:par>
                                <p:cTn id="25" presetID="22" presetClass="entr" presetSubtype="8" fill="hold" nodeType="afterEffect">
                                  <p:stCondLst>
                                    <p:cond delay="0"/>
                                  </p:stCondLst>
                                  <p:childTnLst>
                                    <p:set>
                                      <p:cBhvr>
                                        <p:cTn id="26" dur="1" fill="hold">
                                          <p:stCondLst>
                                            <p:cond delay="0"/>
                                          </p:stCondLst>
                                        </p:cTn>
                                        <p:tgtEl>
                                          <p:spTgt spid="342"/>
                                        </p:tgtEl>
                                        <p:attrNameLst>
                                          <p:attrName>style.visibility</p:attrName>
                                        </p:attrNameLst>
                                      </p:cBhvr>
                                      <p:to>
                                        <p:strVal val="visible"/>
                                      </p:to>
                                    </p:set>
                                    <p:animEffect transition="in" filter="wipe(left)">
                                      <p:cBhvr>
                                        <p:cTn id="27"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 grpId="0"/>
      <p:bldP spid="9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DD433-ACB2-A749-AC33-B27DF9D4EEB8}"/>
              </a:ext>
            </a:extLst>
          </p:cNvPr>
          <p:cNvSpPr>
            <a:spLocks noGrp="1"/>
          </p:cNvSpPr>
          <p:nvPr>
            <p:ph type="title"/>
          </p:nvPr>
        </p:nvSpPr>
        <p:spPr/>
        <p:txBody>
          <a:bodyPr/>
          <a:lstStyle/>
          <a:p>
            <a:pPr algn="ctr"/>
            <a:r>
              <a:rPr lang="en-QA" dirty="0"/>
              <a:t>But, What is AI?</a:t>
            </a:r>
          </a:p>
        </p:txBody>
      </p:sp>
      <p:grpSp>
        <p:nvGrpSpPr>
          <p:cNvPr id="22" name="Group 21">
            <a:extLst>
              <a:ext uri="{FF2B5EF4-FFF2-40B4-BE49-F238E27FC236}">
                <a16:creationId xmlns:a16="http://schemas.microsoft.com/office/drawing/2014/main" id="{E8876002-9BF0-094F-AE62-2AFFE5C71B7D}"/>
              </a:ext>
            </a:extLst>
          </p:cNvPr>
          <p:cNvGrpSpPr/>
          <p:nvPr/>
        </p:nvGrpSpPr>
        <p:grpSpPr>
          <a:xfrm>
            <a:off x="4454153" y="4455729"/>
            <a:ext cx="1223010" cy="331470"/>
            <a:chOff x="3303270" y="3257550"/>
            <a:chExt cx="1223010" cy="331470"/>
          </a:xfrm>
        </p:grpSpPr>
        <p:sp>
          <p:nvSpPr>
            <p:cNvPr id="6" name="Oval 5">
              <a:extLst>
                <a:ext uri="{FF2B5EF4-FFF2-40B4-BE49-F238E27FC236}">
                  <a16:creationId xmlns:a16="http://schemas.microsoft.com/office/drawing/2014/main" id="{F9AB9800-EE90-8F42-946F-3CB4B7ABC0BC}"/>
                </a:ext>
              </a:extLst>
            </p:cNvPr>
            <p:cNvSpPr/>
            <p:nvPr/>
          </p:nvSpPr>
          <p:spPr>
            <a:xfrm>
              <a:off x="3303270" y="3257550"/>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cxnSp>
          <p:nvCxnSpPr>
            <p:cNvPr id="21" name="Straight Connector 20">
              <a:extLst>
                <a:ext uri="{FF2B5EF4-FFF2-40B4-BE49-F238E27FC236}">
                  <a16:creationId xmlns:a16="http://schemas.microsoft.com/office/drawing/2014/main" id="{0461B2B3-83FC-0946-A691-BE82FE0B6740}"/>
                </a:ext>
              </a:extLst>
            </p:cNvPr>
            <p:cNvCxnSpPr>
              <a:cxnSpLocks/>
            </p:cNvCxnSpPr>
            <p:nvPr/>
          </p:nvCxnSpPr>
          <p:spPr>
            <a:xfrm>
              <a:off x="363474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B55FB94F-3A0E-9348-AFA3-AA3C02631A00}"/>
              </a:ext>
            </a:extLst>
          </p:cNvPr>
          <p:cNvGrpSpPr/>
          <p:nvPr/>
        </p:nvGrpSpPr>
        <p:grpSpPr>
          <a:xfrm>
            <a:off x="4785623" y="3169854"/>
            <a:ext cx="2114550" cy="1451610"/>
            <a:chOff x="2411730" y="2697480"/>
            <a:chExt cx="2114550" cy="1451610"/>
          </a:xfrm>
        </p:grpSpPr>
        <p:sp>
          <p:nvSpPr>
            <p:cNvPr id="24" name="Oval 23">
              <a:extLst>
                <a:ext uri="{FF2B5EF4-FFF2-40B4-BE49-F238E27FC236}">
                  <a16:creationId xmlns:a16="http://schemas.microsoft.com/office/drawing/2014/main" id="{B8E8F522-0C64-E846-8124-19720AA57D73}"/>
                </a:ext>
              </a:extLst>
            </p:cNvPr>
            <p:cNvSpPr/>
            <p:nvPr/>
          </p:nvSpPr>
          <p:spPr>
            <a:xfrm>
              <a:off x="3303270" y="3257550"/>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cxnSp>
          <p:nvCxnSpPr>
            <p:cNvPr id="25" name="Straight Connector 24">
              <a:extLst>
                <a:ext uri="{FF2B5EF4-FFF2-40B4-BE49-F238E27FC236}">
                  <a16:creationId xmlns:a16="http://schemas.microsoft.com/office/drawing/2014/main" id="{697960F8-AA2D-E945-96C7-7BFEF1F8A0B6}"/>
                </a:ext>
              </a:extLst>
            </p:cNvPr>
            <p:cNvCxnSpPr>
              <a:cxnSpLocks/>
              <a:endCxn id="24" idx="2"/>
            </p:cNvCxnSpPr>
            <p:nvPr/>
          </p:nvCxnSpPr>
          <p:spPr>
            <a:xfrm>
              <a:off x="2411730" y="2697480"/>
              <a:ext cx="891540" cy="72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A69BEE1-25EA-CC47-B502-FCCF1F53C3EE}"/>
                </a:ext>
              </a:extLst>
            </p:cNvPr>
            <p:cNvCxnSpPr>
              <a:cxnSpLocks/>
              <a:endCxn id="24" idx="2"/>
            </p:cNvCxnSpPr>
            <p:nvPr/>
          </p:nvCxnSpPr>
          <p:spPr>
            <a:xfrm>
              <a:off x="241173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78E5AD6-CF40-0843-BF02-4533157DA9B8}"/>
                </a:ext>
              </a:extLst>
            </p:cNvPr>
            <p:cNvCxnSpPr>
              <a:cxnSpLocks/>
              <a:stCxn id="24" idx="2"/>
            </p:cNvCxnSpPr>
            <p:nvPr/>
          </p:nvCxnSpPr>
          <p:spPr>
            <a:xfrm flipH="1">
              <a:off x="2411730" y="3423285"/>
              <a:ext cx="891540" cy="72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2519728-EAB4-DD48-824A-CDD16FBBE11B}"/>
                </a:ext>
              </a:extLst>
            </p:cNvPr>
            <p:cNvCxnSpPr>
              <a:cxnSpLocks/>
            </p:cNvCxnSpPr>
            <p:nvPr/>
          </p:nvCxnSpPr>
          <p:spPr>
            <a:xfrm>
              <a:off x="363474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24E150EA-C425-AA42-ABC8-C5CD0A974F1F}"/>
              </a:ext>
            </a:extLst>
          </p:cNvPr>
          <p:cNvGrpSpPr/>
          <p:nvPr/>
        </p:nvGrpSpPr>
        <p:grpSpPr>
          <a:xfrm>
            <a:off x="4771813" y="4621464"/>
            <a:ext cx="2114550" cy="903206"/>
            <a:chOff x="2411730" y="2685814"/>
            <a:chExt cx="2114550" cy="903206"/>
          </a:xfrm>
        </p:grpSpPr>
        <p:sp>
          <p:nvSpPr>
            <p:cNvPr id="30" name="Oval 29">
              <a:extLst>
                <a:ext uri="{FF2B5EF4-FFF2-40B4-BE49-F238E27FC236}">
                  <a16:creationId xmlns:a16="http://schemas.microsoft.com/office/drawing/2014/main" id="{60557DC8-F944-B947-B4E7-6F1D432874ED}"/>
                </a:ext>
              </a:extLst>
            </p:cNvPr>
            <p:cNvSpPr/>
            <p:nvPr/>
          </p:nvSpPr>
          <p:spPr>
            <a:xfrm>
              <a:off x="3303270" y="3257550"/>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cxnSp>
          <p:nvCxnSpPr>
            <p:cNvPr id="31" name="Straight Connector 30">
              <a:extLst>
                <a:ext uri="{FF2B5EF4-FFF2-40B4-BE49-F238E27FC236}">
                  <a16:creationId xmlns:a16="http://schemas.microsoft.com/office/drawing/2014/main" id="{3007E776-D4B2-B34E-9390-31654435B663}"/>
                </a:ext>
              </a:extLst>
            </p:cNvPr>
            <p:cNvCxnSpPr>
              <a:cxnSpLocks/>
              <a:stCxn id="6" idx="6"/>
              <a:endCxn id="30" idx="2"/>
            </p:cNvCxnSpPr>
            <p:nvPr/>
          </p:nvCxnSpPr>
          <p:spPr>
            <a:xfrm>
              <a:off x="2425540" y="2685814"/>
              <a:ext cx="877730" cy="7374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A153A3B-F19A-0248-9D27-7EC659B5D57B}"/>
                </a:ext>
              </a:extLst>
            </p:cNvPr>
            <p:cNvCxnSpPr>
              <a:cxnSpLocks/>
              <a:endCxn id="30" idx="2"/>
            </p:cNvCxnSpPr>
            <p:nvPr/>
          </p:nvCxnSpPr>
          <p:spPr>
            <a:xfrm>
              <a:off x="241173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770430E-F17C-F646-B077-AE9CC9ABC19F}"/>
                </a:ext>
              </a:extLst>
            </p:cNvPr>
            <p:cNvCxnSpPr>
              <a:cxnSpLocks/>
            </p:cNvCxnSpPr>
            <p:nvPr/>
          </p:nvCxnSpPr>
          <p:spPr>
            <a:xfrm>
              <a:off x="363474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E4580D61-64B9-7F49-B8F3-0560BED9BD38}"/>
              </a:ext>
            </a:extLst>
          </p:cNvPr>
          <p:cNvGrpSpPr/>
          <p:nvPr/>
        </p:nvGrpSpPr>
        <p:grpSpPr>
          <a:xfrm>
            <a:off x="6008633" y="3895659"/>
            <a:ext cx="2114550" cy="1451610"/>
            <a:chOff x="2411730" y="2697480"/>
            <a:chExt cx="2114550" cy="1451610"/>
          </a:xfrm>
        </p:grpSpPr>
        <p:sp>
          <p:nvSpPr>
            <p:cNvPr id="42" name="Oval 41">
              <a:extLst>
                <a:ext uri="{FF2B5EF4-FFF2-40B4-BE49-F238E27FC236}">
                  <a16:creationId xmlns:a16="http://schemas.microsoft.com/office/drawing/2014/main" id="{37F3F130-7A06-1447-B159-C433F8D03168}"/>
                </a:ext>
              </a:extLst>
            </p:cNvPr>
            <p:cNvSpPr/>
            <p:nvPr/>
          </p:nvSpPr>
          <p:spPr>
            <a:xfrm>
              <a:off x="3303270" y="3257550"/>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cxnSp>
          <p:nvCxnSpPr>
            <p:cNvPr id="43" name="Straight Connector 42">
              <a:extLst>
                <a:ext uri="{FF2B5EF4-FFF2-40B4-BE49-F238E27FC236}">
                  <a16:creationId xmlns:a16="http://schemas.microsoft.com/office/drawing/2014/main" id="{4F37B60B-AB0E-624F-84C8-CEF0273785B9}"/>
                </a:ext>
              </a:extLst>
            </p:cNvPr>
            <p:cNvCxnSpPr>
              <a:cxnSpLocks/>
              <a:endCxn id="42" idx="2"/>
            </p:cNvCxnSpPr>
            <p:nvPr/>
          </p:nvCxnSpPr>
          <p:spPr>
            <a:xfrm>
              <a:off x="2411730" y="2697480"/>
              <a:ext cx="891540" cy="72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AF39AFA-4D33-8047-A2E4-812549E2B9DB}"/>
                </a:ext>
              </a:extLst>
            </p:cNvPr>
            <p:cNvCxnSpPr>
              <a:cxnSpLocks/>
              <a:endCxn id="42" idx="2"/>
            </p:cNvCxnSpPr>
            <p:nvPr/>
          </p:nvCxnSpPr>
          <p:spPr>
            <a:xfrm>
              <a:off x="241173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ACEA937-A960-1C4E-944D-A68C551C95BD}"/>
                </a:ext>
              </a:extLst>
            </p:cNvPr>
            <p:cNvCxnSpPr>
              <a:cxnSpLocks/>
              <a:stCxn id="42" idx="2"/>
            </p:cNvCxnSpPr>
            <p:nvPr/>
          </p:nvCxnSpPr>
          <p:spPr>
            <a:xfrm flipH="1">
              <a:off x="2411730" y="3423285"/>
              <a:ext cx="891540" cy="72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34C538B-7C63-A647-91D3-47A280C0BFC9}"/>
                </a:ext>
              </a:extLst>
            </p:cNvPr>
            <p:cNvCxnSpPr>
              <a:cxnSpLocks/>
            </p:cNvCxnSpPr>
            <p:nvPr/>
          </p:nvCxnSpPr>
          <p:spPr>
            <a:xfrm>
              <a:off x="363474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DFEB8DE9-9FBD-CA40-BF2E-70344E82738D}"/>
              </a:ext>
            </a:extLst>
          </p:cNvPr>
          <p:cNvGrpSpPr/>
          <p:nvPr/>
        </p:nvGrpSpPr>
        <p:grpSpPr>
          <a:xfrm>
            <a:off x="4454153" y="3729923"/>
            <a:ext cx="1223010" cy="331470"/>
            <a:chOff x="3303270" y="3257550"/>
            <a:chExt cx="1223010" cy="331470"/>
          </a:xfrm>
        </p:grpSpPr>
        <p:sp>
          <p:nvSpPr>
            <p:cNvPr id="54" name="Oval 53">
              <a:extLst>
                <a:ext uri="{FF2B5EF4-FFF2-40B4-BE49-F238E27FC236}">
                  <a16:creationId xmlns:a16="http://schemas.microsoft.com/office/drawing/2014/main" id="{AFEA2E6D-01C3-A64B-B377-A96F49173CEA}"/>
                </a:ext>
              </a:extLst>
            </p:cNvPr>
            <p:cNvSpPr/>
            <p:nvPr/>
          </p:nvSpPr>
          <p:spPr>
            <a:xfrm>
              <a:off x="3303270" y="3257550"/>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cxnSp>
          <p:nvCxnSpPr>
            <p:cNvPr id="58" name="Straight Connector 57">
              <a:extLst>
                <a:ext uri="{FF2B5EF4-FFF2-40B4-BE49-F238E27FC236}">
                  <a16:creationId xmlns:a16="http://schemas.microsoft.com/office/drawing/2014/main" id="{6EDEF495-A237-AF45-A288-835184111632}"/>
                </a:ext>
              </a:extLst>
            </p:cNvPr>
            <p:cNvCxnSpPr>
              <a:cxnSpLocks/>
            </p:cNvCxnSpPr>
            <p:nvPr/>
          </p:nvCxnSpPr>
          <p:spPr>
            <a:xfrm>
              <a:off x="363474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844AA84B-89CC-5F48-BFD2-D2C4A8B3D1BD}"/>
              </a:ext>
            </a:extLst>
          </p:cNvPr>
          <p:cNvGrpSpPr/>
          <p:nvPr/>
        </p:nvGrpSpPr>
        <p:grpSpPr>
          <a:xfrm>
            <a:off x="4454153" y="3004118"/>
            <a:ext cx="1223010" cy="331470"/>
            <a:chOff x="3303270" y="3257550"/>
            <a:chExt cx="1223010" cy="331470"/>
          </a:xfrm>
        </p:grpSpPr>
        <p:sp>
          <p:nvSpPr>
            <p:cNvPr id="60" name="Oval 59">
              <a:extLst>
                <a:ext uri="{FF2B5EF4-FFF2-40B4-BE49-F238E27FC236}">
                  <a16:creationId xmlns:a16="http://schemas.microsoft.com/office/drawing/2014/main" id="{93D4CB40-1253-A74D-92FA-B2ACB1E37528}"/>
                </a:ext>
              </a:extLst>
            </p:cNvPr>
            <p:cNvSpPr/>
            <p:nvPr/>
          </p:nvSpPr>
          <p:spPr>
            <a:xfrm>
              <a:off x="3303270" y="3257550"/>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cxnSp>
          <p:nvCxnSpPr>
            <p:cNvPr id="64" name="Straight Connector 63">
              <a:extLst>
                <a:ext uri="{FF2B5EF4-FFF2-40B4-BE49-F238E27FC236}">
                  <a16:creationId xmlns:a16="http://schemas.microsoft.com/office/drawing/2014/main" id="{90916A30-F076-9149-A1B7-AB4746A5D186}"/>
                </a:ext>
              </a:extLst>
            </p:cNvPr>
            <p:cNvCxnSpPr>
              <a:cxnSpLocks/>
            </p:cNvCxnSpPr>
            <p:nvPr/>
          </p:nvCxnSpPr>
          <p:spPr>
            <a:xfrm>
              <a:off x="363474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482F0613-69B2-DA40-9957-F31F91BEED38}"/>
              </a:ext>
            </a:extLst>
          </p:cNvPr>
          <p:cNvGrpSpPr/>
          <p:nvPr/>
        </p:nvGrpSpPr>
        <p:grpSpPr>
          <a:xfrm>
            <a:off x="4454153" y="5195820"/>
            <a:ext cx="1223010" cy="331470"/>
            <a:chOff x="3303270" y="3257550"/>
            <a:chExt cx="1223010" cy="331470"/>
          </a:xfrm>
        </p:grpSpPr>
        <p:sp>
          <p:nvSpPr>
            <p:cNvPr id="66" name="Oval 65">
              <a:extLst>
                <a:ext uri="{FF2B5EF4-FFF2-40B4-BE49-F238E27FC236}">
                  <a16:creationId xmlns:a16="http://schemas.microsoft.com/office/drawing/2014/main" id="{FF2F4A21-CD73-4D4E-B9B4-60E28B2D6F34}"/>
                </a:ext>
              </a:extLst>
            </p:cNvPr>
            <p:cNvSpPr/>
            <p:nvPr/>
          </p:nvSpPr>
          <p:spPr>
            <a:xfrm>
              <a:off x="3303270" y="3257550"/>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cxnSp>
          <p:nvCxnSpPr>
            <p:cNvPr id="70" name="Straight Connector 69">
              <a:extLst>
                <a:ext uri="{FF2B5EF4-FFF2-40B4-BE49-F238E27FC236}">
                  <a16:creationId xmlns:a16="http://schemas.microsoft.com/office/drawing/2014/main" id="{A9F40680-BBCF-E94F-9EAD-4643F1FA3367}"/>
                </a:ext>
              </a:extLst>
            </p:cNvPr>
            <p:cNvCxnSpPr>
              <a:cxnSpLocks/>
            </p:cNvCxnSpPr>
            <p:nvPr/>
          </p:nvCxnSpPr>
          <p:spPr>
            <a:xfrm>
              <a:off x="363474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CF205858-27E6-E045-B707-303FC498DF31}"/>
              </a:ext>
            </a:extLst>
          </p:cNvPr>
          <p:cNvGrpSpPr/>
          <p:nvPr/>
        </p:nvGrpSpPr>
        <p:grpSpPr>
          <a:xfrm>
            <a:off x="4779908" y="3895658"/>
            <a:ext cx="2114550" cy="1451611"/>
            <a:chOff x="2411730" y="2697479"/>
            <a:chExt cx="2114550" cy="1451611"/>
          </a:xfrm>
        </p:grpSpPr>
        <p:sp>
          <p:nvSpPr>
            <p:cNvPr id="72" name="Oval 71">
              <a:extLst>
                <a:ext uri="{FF2B5EF4-FFF2-40B4-BE49-F238E27FC236}">
                  <a16:creationId xmlns:a16="http://schemas.microsoft.com/office/drawing/2014/main" id="{FD58D37B-0ADC-124B-8429-38B34CED570B}"/>
                </a:ext>
              </a:extLst>
            </p:cNvPr>
            <p:cNvSpPr/>
            <p:nvPr/>
          </p:nvSpPr>
          <p:spPr>
            <a:xfrm>
              <a:off x="3303270" y="3257550"/>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cxnSp>
          <p:nvCxnSpPr>
            <p:cNvPr id="73" name="Straight Connector 72">
              <a:extLst>
                <a:ext uri="{FF2B5EF4-FFF2-40B4-BE49-F238E27FC236}">
                  <a16:creationId xmlns:a16="http://schemas.microsoft.com/office/drawing/2014/main" id="{D85D781C-ACD1-B34B-8B4C-0135F0B63291}"/>
                </a:ext>
              </a:extLst>
            </p:cNvPr>
            <p:cNvCxnSpPr>
              <a:cxnSpLocks/>
              <a:stCxn id="54" idx="6"/>
              <a:endCxn id="72" idx="2"/>
            </p:cNvCxnSpPr>
            <p:nvPr/>
          </p:nvCxnSpPr>
          <p:spPr>
            <a:xfrm>
              <a:off x="2417445" y="2697479"/>
              <a:ext cx="885825" cy="7258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DC9DC62-5496-C64B-B826-04A938F8B933}"/>
                </a:ext>
              </a:extLst>
            </p:cNvPr>
            <p:cNvCxnSpPr>
              <a:cxnSpLocks/>
              <a:endCxn id="72" idx="2"/>
            </p:cNvCxnSpPr>
            <p:nvPr/>
          </p:nvCxnSpPr>
          <p:spPr>
            <a:xfrm>
              <a:off x="241173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B196B91-7BFA-C74B-98E1-F1D978B89B25}"/>
                </a:ext>
              </a:extLst>
            </p:cNvPr>
            <p:cNvCxnSpPr>
              <a:cxnSpLocks/>
              <a:stCxn id="72" idx="2"/>
            </p:cNvCxnSpPr>
            <p:nvPr/>
          </p:nvCxnSpPr>
          <p:spPr>
            <a:xfrm flipH="1">
              <a:off x="2411730" y="3423285"/>
              <a:ext cx="891540" cy="72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BCC5146D-1E6A-6147-82DD-4203C0A70F3D}"/>
                </a:ext>
              </a:extLst>
            </p:cNvPr>
            <p:cNvCxnSpPr>
              <a:cxnSpLocks/>
            </p:cNvCxnSpPr>
            <p:nvPr/>
          </p:nvCxnSpPr>
          <p:spPr>
            <a:xfrm>
              <a:off x="363474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12EFE0F3-3568-EF4E-82B8-8E51F1114EBF}"/>
              </a:ext>
            </a:extLst>
          </p:cNvPr>
          <p:cNvGrpSpPr/>
          <p:nvPr/>
        </p:nvGrpSpPr>
        <p:grpSpPr>
          <a:xfrm>
            <a:off x="4791338" y="3005547"/>
            <a:ext cx="2114550" cy="891540"/>
            <a:chOff x="2411730" y="3257550"/>
            <a:chExt cx="2114550" cy="891540"/>
          </a:xfrm>
        </p:grpSpPr>
        <p:sp>
          <p:nvSpPr>
            <p:cNvPr id="78" name="Oval 77">
              <a:extLst>
                <a:ext uri="{FF2B5EF4-FFF2-40B4-BE49-F238E27FC236}">
                  <a16:creationId xmlns:a16="http://schemas.microsoft.com/office/drawing/2014/main" id="{D9F02C93-3AA6-3745-9C9A-6A75860E04FF}"/>
                </a:ext>
              </a:extLst>
            </p:cNvPr>
            <p:cNvSpPr/>
            <p:nvPr/>
          </p:nvSpPr>
          <p:spPr>
            <a:xfrm>
              <a:off x="3303270" y="3257550"/>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cxnSp>
          <p:nvCxnSpPr>
            <p:cNvPr id="80" name="Straight Connector 79">
              <a:extLst>
                <a:ext uri="{FF2B5EF4-FFF2-40B4-BE49-F238E27FC236}">
                  <a16:creationId xmlns:a16="http://schemas.microsoft.com/office/drawing/2014/main" id="{A7296994-88F6-E644-AF6B-E91CD86763F0}"/>
                </a:ext>
              </a:extLst>
            </p:cNvPr>
            <p:cNvCxnSpPr>
              <a:cxnSpLocks/>
              <a:endCxn id="78" idx="2"/>
            </p:cNvCxnSpPr>
            <p:nvPr/>
          </p:nvCxnSpPr>
          <p:spPr>
            <a:xfrm>
              <a:off x="241173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D79BE58F-7AA1-2E42-AC7C-6ABCF7AC08FF}"/>
                </a:ext>
              </a:extLst>
            </p:cNvPr>
            <p:cNvCxnSpPr>
              <a:cxnSpLocks/>
              <a:stCxn id="78" idx="2"/>
            </p:cNvCxnSpPr>
            <p:nvPr/>
          </p:nvCxnSpPr>
          <p:spPr>
            <a:xfrm flipH="1">
              <a:off x="2411730" y="3423285"/>
              <a:ext cx="891540" cy="72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F5C42755-5016-AE4C-A524-D7307F64E4AD}"/>
                </a:ext>
              </a:extLst>
            </p:cNvPr>
            <p:cNvCxnSpPr>
              <a:cxnSpLocks/>
            </p:cNvCxnSpPr>
            <p:nvPr/>
          </p:nvCxnSpPr>
          <p:spPr>
            <a:xfrm>
              <a:off x="363474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4" name="Group 83">
            <a:extLst>
              <a:ext uri="{FF2B5EF4-FFF2-40B4-BE49-F238E27FC236}">
                <a16:creationId xmlns:a16="http://schemas.microsoft.com/office/drawing/2014/main" id="{A111B8EF-C3F5-014B-9F66-2D2DD008AA91}"/>
              </a:ext>
            </a:extLst>
          </p:cNvPr>
          <p:cNvGrpSpPr/>
          <p:nvPr/>
        </p:nvGrpSpPr>
        <p:grpSpPr>
          <a:xfrm>
            <a:off x="5997203" y="3175570"/>
            <a:ext cx="2114550" cy="1445894"/>
            <a:chOff x="2411730" y="2697480"/>
            <a:chExt cx="2114550" cy="1445894"/>
          </a:xfrm>
        </p:grpSpPr>
        <p:sp>
          <p:nvSpPr>
            <p:cNvPr id="85" name="Oval 84">
              <a:extLst>
                <a:ext uri="{FF2B5EF4-FFF2-40B4-BE49-F238E27FC236}">
                  <a16:creationId xmlns:a16="http://schemas.microsoft.com/office/drawing/2014/main" id="{19807721-0ACA-774F-A028-97BC8197C99F}"/>
                </a:ext>
              </a:extLst>
            </p:cNvPr>
            <p:cNvSpPr/>
            <p:nvPr/>
          </p:nvSpPr>
          <p:spPr>
            <a:xfrm>
              <a:off x="3303270" y="3257550"/>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cxnSp>
          <p:nvCxnSpPr>
            <p:cNvPr id="86" name="Straight Connector 85">
              <a:extLst>
                <a:ext uri="{FF2B5EF4-FFF2-40B4-BE49-F238E27FC236}">
                  <a16:creationId xmlns:a16="http://schemas.microsoft.com/office/drawing/2014/main" id="{5710C11D-C4A2-CC46-8190-754D15A57328}"/>
                </a:ext>
              </a:extLst>
            </p:cNvPr>
            <p:cNvCxnSpPr>
              <a:cxnSpLocks/>
              <a:endCxn id="85" idx="2"/>
            </p:cNvCxnSpPr>
            <p:nvPr/>
          </p:nvCxnSpPr>
          <p:spPr>
            <a:xfrm>
              <a:off x="2411730" y="2697480"/>
              <a:ext cx="891540" cy="72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23E4F2C8-1656-0D4E-8A7A-D9547C1E147E}"/>
                </a:ext>
              </a:extLst>
            </p:cNvPr>
            <p:cNvCxnSpPr>
              <a:cxnSpLocks/>
              <a:stCxn id="85" idx="2"/>
              <a:endCxn id="72" idx="6"/>
            </p:cNvCxnSpPr>
            <p:nvPr/>
          </p:nvCxnSpPr>
          <p:spPr>
            <a:xfrm flipH="1">
              <a:off x="2417445" y="3423285"/>
              <a:ext cx="885825" cy="7200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8E85AA91-1CD2-7644-8018-AACE7FEEA811}"/>
                </a:ext>
              </a:extLst>
            </p:cNvPr>
            <p:cNvCxnSpPr>
              <a:cxnSpLocks/>
            </p:cNvCxnSpPr>
            <p:nvPr/>
          </p:nvCxnSpPr>
          <p:spPr>
            <a:xfrm>
              <a:off x="363474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5" name="Group 104">
            <a:extLst>
              <a:ext uri="{FF2B5EF4-FFF2-40B4-BE49-F238E27FC236}">
                <a16:creationId xmlns:a16="http://schemas.microsoft.com/office/drawing/2014/main" id="{E28ACAE7-F5C8-1347-9A77-E33D1C9C90D4}"/>
              </a:ext>
            </a:extLst>
          </p:cNvPr>
          <p:cNvGrpSpPr/>
          <p:nvPr/>
        </p:nvGrpSpPr>
        <p:grpSpPr>
          <a:xfrm>
            <a:off x="4785623" y="2277361"/>
            <a:ext cx="2114550" cy="892494"/>
            <a:chOff x="2411730" y="3257550"/>
            <a:chExt cx="2114550" cy="892494"/>
          </a:xfrm>
        </p:grpSpPr>
        <p:sp>
          <p:nvSpPr>
            <p:cNvPr id="106" name="Oval 105">
              <a:extLst>
                <a:ext uri="{FF2B5EF4-FFF2-40B4-BE49-F238E27FC236}">
                  <a16:creationId xmlns:a16="http://schemas.microsoft.com/office/drawing/2014/main" id="{A88D9332-B699-124E-8FC2-CD95C7B20EE1}"/>
                </a:ext>
              </a:extLst>
            </p:cNvPr>
            <p:cNvSpPr/>
            <p:nvPr/>
          </p:nvSpPr>
          <p:spPr>
            <a:xfrm>
              <a:off x="3303270" y="3257550"/>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cxnSp>
          <p:nvCxnSpPr>
            <p:cNvPr id="108" name="Straight Connector 107">
              <a:extLst>
                <a:ext uri="{FF2B5EF4-FFF2-40B4-BE49-F238E27FC236}">
                  <a16:creationId xmlns:a16="http://schemas.microsoft.com/office/drawing/2014/main" id="{59AEFDA7-2AD3-AB47-807F-587F81924523}"/>
                </a:ext>
              </a:extLst>
            </p:cNvPr>
            <p:cNvCxnSpPr>
              <a:cxnSpLocks/>
              <a:endCxn id="106" idx="2"/>
            </p:cNvCxnSpPr>
            <p:nvPr/>
          </p:nvCxnSpPr>
          <p:spPr>
            <a:xfrm>
              <a:off x="241173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2D38F446-32C7-3948-821A-2076691FC5AE}"/>
                </a:ext>
              </a:extLst>
            </p:cNvPr>
            <p:cNvCxnSpPr>
              <a:cxnSpLocks/>
              <a:stCxn id="106" idx="2"/>
            </p:cNvCxnSpPr>
            <p:nvPr/>
          </p:nvCxnSpPr>
          <p:spPr>
            <a:xfrm flipH="1">
              <a:off x="2411730" y="3423285"/>
              <a:ext cx="891540" cy="72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D9A75A73-8B30-D04F-8917-D0C4BA05AE11}"/>
                </a:ext>
              </a:extLst>
            </p:cNvPr>
            <p:cNvCxnSpPr>
              <a:cxnSpLocks/>
              <a:endCxn id="36" idx="2"/>
            </p:cNvCxnSpPr>
            <p:nvPr/>
          </p:nvCxnSpPr>
          <p:spPr>
            <a:xfrm>
              <a:off x="3634740" y="3423285"/>
              <a:ext cx="891540" cy="7267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1" name="Group 110">
            <a:extLst>
              <a:ext uri="{FF2B5EF4-FFF2-40B4-BE49-F238E27FC236}">
                <a16:creationId xmlns:a16="http://schemas.microsoft.com/office/drawing/2014/main" id="{411FF587-62CB-B048-9519-FD1A7B96A279}"/>
              </a:ext>
            </a:extLst>
          </p:cNvPr>
          <p:cNvGrpSpPr/>
          <p:nvPr/>
        </p:nvGrpSpPr>
        <p:grpSpPr>
          <a:xfrm>
            <a:off x="4769432" y="5348222"/>
            <a:ext cx="2119311" cy="891540"/>
            <a:chOff x="2411730" y="2697480"/>
            <a:chExt cx="2119311" cy="891540"/>
          </a:xfrm>
        </p:grpSpPr>
        <p:sp>
          <p:nvSpPr>
            <p:cNvPr id="112" name="Oval 111">
              <a:extLst>
                <a:ext uri="{FF2B5EF4-FFF2-40B4-BE49-F238E27FC236}">
                  <a16:creationId xmlns:a16="http://schemas.microsoft.com/office/drawing/2014/main" id="{E8D92723-B7CD-9A43-91CA-72B5099EE635}"/>
                </a:ext>
              </a:extLst>
            </p:cNvPr>
            <p:cNvSpPr/>
            <p:nvPr/>
          </p:nvSpPr>
          <p:spPr>
            <a:xfrm>
              <a:off x="3303270" y="3257550"/>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cxnSp>
          <p:nvCxnSpPr>
            <p:cNvPr id="113" name="Straight Connector 112">
              <a:extLst>
                <a:ext uri="{FF2B5EF4-FFF2-40B4-BE49-F238E27FC236}">
                  <a16:creationId xmlns:a16="http://schemas.microsoft.com/office/drawing/2014/main" id="{597855C8-A7BF-8941-8B15-69AC20148A71}"/>
                </a:ext>
              </a:extLst>
            </p:cNvPr>
            <p:cNvCxnSpPr>
              <a:cxnSpLocks/>
              <a:endCxn id="112" idx="2"/>
            </p:cNvCxnSpPr>
            <p:nvPr/>
          </p:nvCxnSpPr>
          <p:spPr>
            <a:xfrm>
              <a:off x="2411730" y="2697480"/>
              <a:ext cx="891540" cy="72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25E29179-02A9-224E-BEF4-61BC83D91D03}"/>
                </a:ext>
              </a:extLst>
            </p:cNvPr>
            <p:cNvCxnSpPr>
              <a:cxnSpLocks/>
              <a:endCxn id="112" idx="2"/>
            </p:cNvCxnSpPr>
            <p:nvPr/>
          </p:nvCxnSpPr>
          <p:spPr>
            <a:xfrm>
              <a:off x="241173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83D24690-B9C8-EA44-BDDF-F393701AF9AC}"/>
                </a:ext>
              </a:extLst>
            </p:cNvPr>
            <p:cNvCxnSpPr>
              <a:cxnSpLocks/>
              <a:endCxn id="48" idx="2"/>
            </p:cNvCxnSpPr>
            <p:nvPr/>
          </p:nvCxnSpPr>
          <p:spPr>
            <a:xfrm flipV="1">
              <a:off x="3634740" y="2707956"/>
              <a:ext cx="896301" cy="7153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8" name="Oval 117">
            <a:extLst>
              <a:ext uri="{FF2B5EF4-FFF2-40B4-BE49-F238E27FC236}">
                <a16:creationId xmlns:a16="http://schemas.microsoft.com/office/drawing/2014/main" id="{7D48DE3C-4E14-7143-9080-036C60DD3284}"/>
              </a:ext>
            </a:extLst>
          </p:cNvPr>
          <p:cNvSpPr/>
          <p:nvPr/>
        </p:nvSpPr>
        <p:spPr>
          <a:xfrm>
            <a:off x="4454153" y="2271170"/>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sp>
        <p:nvSpPr>
          <p:cNvPr id="124" name="Oval 123">
            <a:extLst>
              <a:ext uri="{FF2B5EF4-FFF2-40B4-BE49-F238E27FC236}">
                <a16:creationId xmlns:a16="http://schemas.microsoft.com/office/drawing/2014/main" id="{302CC23F-84EF-9E40-991D-214144850A83}"/>
              </a:ext>
            </a:extLst>
          </p:cNvPr>
          <p:cNvSpPr/>
          <p:nvPr/>
        </p:nvSpPr>
        <p:spPr>
          <a:xfrm>
            <a:off x="4454153" y="5903052"/>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grpSp>
        <p:nvGrpSpPr>
          <p:cNvPr id="96" name="Group 95">
            <a:extLst>
              <a:ext uri="{FF2B5EF4-FFF2-40B4-BE49-F238E27FC236}">
                <a16:creationId xmlns:a16="http://schemas.microsoft.com/office/drawing/2014/main" id="{2A7149DF-0474-DE44-AC47-9AED6A2DD6ED}"/>
              </a:ext>
            </a:extLst>
          </p:cNvPr>
          <p:cNvGrpSpPr/>
          <p:nvPr/>
        </p:nvGrpSpPr>
        <p:grpSpPr>
          <a:xfrm>
            <a:off x="4785623" y="2436905"/>
            <a:ext cx="897255" cy="3637122"/>
            <a:chOff x="3634740" y="2153126"/>
            <a:chExt cx="897255" cy="3637122"/>
          </a:xfrm>
        </p:grpSpPr>
        <p:cxnSp>
          <p:nvCxnSpPr>
            <p:cNvPr id="172" name="Straight Connector 171">
              <a:extLst>
                <a:ext uri="{FF2B5EF4-FFF2-40B4-BE49-F238E27FC236}">
                  <a16:creationId xmlns:a16="http://schemas.microsoft.com/office/drawing/2014/main" id="{63EDDFA6-2175-4B41-8424-E31F2800CAA0}"/>
                </a:ext>
              </a:extLst>
            </p:cNvPr>
            <p:cNvCxnSpPr>
              <a:cxnSpLocks/>
              <a:stCxn id="118" idx="6"/>
              <a:endCxn id="78" idx="2"/>
            </p:cNvCxnSpPr>
            <p:nvPr/>
          </p:nvCxnSpPr>
          <p:spPr>
            <a:xfrm>
              <a:off x="3634740" y="2153126"/>
              <a:ext cx="897255" cy="734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FAD342C3-D1DE-2949-B04E-092AEC1938CE}"/>
                </a:ext>
              </a:extLst>
            </p:cNvPr>
            <p:cNvCxnSpPr>
              <a:cxnSpLocks/>
              <a:stCxn id="118" idx="6"/>
              <a:endCxn id="24" idx="2"/>
            </p:cNvCxnSpPr>
            <p:nvPr/>
          </p:nvCxnSpPr>
          <p:spPr>
            <a:xfrm>
              <a:off x="3634740" y="2153126"/>
              <a:ext cx="891540" cy="14587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4B530EC2-D2CE-5D47-9906-43DC814774AD}"/>
                </a:ext>
              </a:extLst>
            </p:cNvPr>
            <p:cNvCxnSpPr>
              <a:cxnSpLocks/>
              <a:stCxn id="118" idx="6"/>
              <a:endCxn id="72" idx="2"/>
            </p:cNvCxnSpPr>
            <p:nvPr/>
          </p:nvCxnSpPr>
          <p:spPr>
            <a:xfrm>
              <a:off x="3634740" y="2153126"/>
              <a:ext cx="885825" cy="21845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0469833A-D352-DB48-914A-2AB8EDFA146F}"/>
                </a:ext>
              </a:extLst>
            </p:cNvPr>
            <p:cNvCxnSpPr>
              <a:cxnSpLocks/>
              <a:stCxn id="118" idx="6"/>
              <a:endCxn id="30" idx="2"/>
            </p:cNvCxnSpPr>
            <p:nvPr/>
          </p:nvCxnSpPr>
          <p:spPr>
            <a:xfrm>
              <a:off x="3634740" y="2153126"/>
              <a:ext cx="877730" cy="29220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8263686E-9E20-8D43-AA63-353C51827A07}"/>
                </a:ext>
              </a:extLst>
            </p:cNvPr>
            <p:cNvCxnSpPr>
              <a:cxnSpLocks/>
              <a:stCxn id="118" idx="6"/>
              <a:endCxn id="112" idx="2"/>
            </p:cNvCxnSpPr>
            <p:nvPr/>
          </p:nvCxnSpPr>
          <p:spPr>
            <a:xfrm>
              <a:off x="3634740" y="2153126"/>
              <a:ext cx="875349" cy="36371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DB061D6F-5B06-DD44-879C-FBC1028C45AF}"/>
                </a:ext>
              </a:extLst>
            </p:cNvPr>
            <p:cNvCxnSpPr>
              <a:cxnSpLocks/>
              <a:stCxn id="60" idx="6"/>
              <a:endCxn id="72" idx="2"/>
            </p:cNvCxnSpPr>
            <p:nvPr/>
          </p:nvCxnSpPr>
          <p:spPr>
            <a:xfrm>
              <a:off x="3634740" y="2886074"/>
              <a:ext cx="885825" cy="14516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053254AC-A91E-7448-8CE3-B58F89625805}"/>
                </a:ext>
              </a:extLst>
            </p:cNvPr>
            <p:cNvCxnSpPr>
              <a:cxnSpLocks/>
              <a:stCxn id="60" idx="6"/>
              <a:endCxn id="30" idx="2"/>
            </p:cNvCxnSpPr>
            <p:nvPr/>
          </p:nvCxnSpPr>
          <p:spPr>
            <a:xfrm>
              <a:off x="3634740" y="2886074"/>
              <a:ext cx="877730" cy="21890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39BFE69C-928F-2A4F-B05E-82FBC13491B6}"/>
                </a:ext>
              </a:extLst>
            </p:cNvPr>
            <p:cNvCxnSpPr>
              <a:cxnSpLocks/>
              <a:stCxn id="60" idx="6"/>
              <a:endCxn id="112" idx="2"/>
            </p:cNvCxnSpPr>
            <p:nvPr/>
          </p:nvCxnSpPr>
          <p:spPr>
            <a:xfrm>
              <a:off x="3634740" y="2886074"/>
              <a:ext cx="875349" cy="29041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3715DF40-DADF-F043-AAA7-E801A827E498}"/>
                </a:ext>
              </a:extLst>
            </p:cNvPr>
            <p:cNvCxnSpPr>
              <a:cxnSpLocks/>
              <a:stCxn id="54" idx="6"/>
              <a:endCxn id="106" idx="2"/>
            </p:cNvCxnSpPr>
            <p:nvPr/>
          </p:nvCxnSpPr>
          <p:spPr>
            <a:xfrm flipV="1">
              <a:off x="3634740" y="2159317"/>
              <a:ext cx="891540" cy="14525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4ECB9B98-CB70-4A43-BCB2-E146CE95646A}"/>
                </a:ext>
              </a:extLst>
            </p:cNvPr>
            <p:cNvCxnSpPr>
              <a:cxnSpLocks/>
              <a:stCxn id="60" idx="6"/>
              <a:endCxn id="30" idx="2"/>
            </p:cNvCxnSpPr>
            <p:nvPr/>
          </p:nvCxnSpPr>
          <p:spPr>
            <a:xfrm>
              <a:off x="3634740" y="2886074"/>
              <a:ext cx="877730" cy="21890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C0D8B3EF-5306-1346-85AA-12E028CFBEBC}"/>
                </a:ext>
              </a:extLst>
            </p:cNvPr>
            <p:cNvCxnSpPr>
              <a:cxnSpLocks/>
              <a:stCxn id="54" idx="6"/>
              <a:endCxn id="30" idx="2"/>
            </p:cNvCxnSpPr>
            <p:nvPr/>
          </p:nvCxnSpPr>
          <p:spPr>
            <a:xfrm>
              <a:off x="3634740" y="3611879"/>
              <a:ext cx="877730" cy="14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45D67354-250A-FF4B-AEA6-4DA43D353A26}"/>
                </a:ext>
              </a:extLst>
            </p:cNvPr>
            <p:cNvCxnSpPr>
              <a:cxnSpLocks/>
              <a:stCxn id="54" idx="6"/>
              <a:endCxn id="112" idx="2"/>
            </p:cNvCxnSpPr>
            <p:nvPr/>
          </p:nvCxnSpPr>
          <p:spPr>
            <a:xfrm>
              <a:off x="3634740" y="3611879"/>
              <a:ext cx="875349" cy="21783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A136F881-C486-A34A-A02F-8DF02F29526D}"/>
                </a:ext>
              </a:extLst>
            </p:cNvPr>
            <p:cNvCxnSpPr>
              <a:cxnSpLocks/>
              <a:stCxn id="6" idx="6"/>
              <a:endCxn id="106" idx="2"/>
            </p:cNvCxnSpPr>
            <p:nvPr/>
          </p:nvCxnSpPr>
          <p:spPr>
            <a:xfrm flipV="1">
              <a:off x="3634740" y="2159317"/>
              <a:ext cx="891540" cy="21783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2369B32B-2CE7-B549-8F05-2B6F37B99C9E}"/>
                </a:ext>
              </a:extLst>
            </p:cNvPr>
            <p:cNvCxnSpPr>
              <a:cxnSpLocks/>
              <a:stCxn id="6" idx="6"/>
              <a:endCxn id="78" idx="2"/>
            </p:cNvCxnSpPr>
            <p:nvPr/>
          </p:nvCxnSpPr>
          <p:spPr>
            <a:xfrm flipV="1">
              <a:off x="3634740" y="2887503"/>
              <a:ext cx="897255" cy="14501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078A771A-C180-084B-98C9-C9A9F72A8C29}"/>
                </a:ext>
              </a:extLst>
            </p:cNvPr>
            <p:cNvCxnSpPr>
              <a:cxnSpLocks/>
              <a:stCxn id="6" idx="6"/>
              <a:endCxn id="112" idx="2"/>
            </p:cNvCxnSpPr>
            <p:nvPr/>
          </p:nvCxnSpPr>
          <p:spPr>
            <a:xfrm>
              <a:off x="3634740" y="4337685"/>
              <a:ext cx="875349" cy="14525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36DCA942-80AC-A841-AFEA-92F000A235F0}"/>
                </a:ext>
              </a:extLst>
            </p:cNvPr>
            <p:cNvCxnSpPr>
              <a:cxnSpLocks/>
              <a:stCxn id="66" idx="6"/>
              <a:endCxn id="106" idx="2"/>
            </p:cNvCxnSpPr>
            <p:nvPr/>
          </p:nvCxnSpPr>
          <p:spPr>
            <a:xfrm flipV="1">
              <a:off x="3634740" y="2159317"/>
              <a:ext cx="891540" cy="29184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C0A29FC4-EFCF-3C41-8758-5908C9A2310C}"/>
                </a:ext>
              </a:extLst>
            </p:cNvPr>
            <p:cNvCxnSpPr>
              <a:cxnSpLocks/>
              <a:stCxn id="66" idx="6"/>
              <a:endCxn id="24" idx="2"/>
            </p:cNvCxnSpPr>
            <p:nvPr/>
          </p:nvCxnSpPr>
          <p:spPr>
            <a:xfrm flipV="1">
              <a:off x="3634740" y="3611880"/>
              <a:ext cx="891540" cy="14658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920E1344-C79F-5F4A-9E00-E8B4CF1E2B0D}"/>
                </a:ext>
              </a:extLst>
            </p:cNvPr>
            <p:cNvCxnSpPr>
              <a:cxnSpLocks/>
              <a:stCxn id="66" idx="6"/>
              <a:endCxn id="78" idx="2"/>
            </p:cNvCxnSpPr>
            <p:nvPr/>
          </p:nvCxnSpPr>
          <p:spPr>
            <a:xfrm flipV="1">
              <a:off x="3634740" y="2887503"/>
              <a:ext cx="897255" cy="21902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44E46C33-1E79-4445-8CEA-EDAD65704715}"/>
                </a:ext>
              </a:extLst>
            </p:cNvPr>
            <p:cNvCxnSpPr>
              <a:cxnSpLocks/>
              <a:stCxn id="124" idx="6"/>
              <a:endCxn id="30" idx="2"/>
            </p:cNvCxnSpPr>
            <p:nvPr/>
          </p:nvCxnSpPr>
          <p:spPr>
            <a:xfrm flipV="1">
              <a:off x="3634740" y="5075156"/>
              <a:ext cx="877730" cy="7098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11110528-7A22-5A49-B10A-1BED9469D4DB}"/>
                </a:ext>
              </a:extLst>
            </p:cNvPr>
            <p:cNvCxnSpPr>
              <a:cxnSpLocks/>
              <a:stCxn id="72" idx="2"/>
              <a:endCxn id="124" idx="6"/>
            </p:cNvCxnSpPr>
            <p:nvPr/>
          </p:nvCxnSpPr>
          <p:spPr>
            <a:xfrm flipH="1">
              <a:off x="3634740" y="4337685"/>
              <a:ext cx="885825" cy="14473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EE8C6EDA-8125-2543-80D2-2AFF7F8CF2D2}"/>
                </a:ext>
              </a:extLst>
            </p:cNvPr>
            <p:cNvCxnSpPr>
              <a:cxnSpLocks/>
              <a:stCxn id="24" idx="2"/>
              <a:endCxn id="124" idx="6"/>
            </p:cNvCxnSpPr>
            <p:nvPr/>
          </p:nvCxnSpPr>
          <p:spPr>
            <a:xfrm flipH="1">
              <a:off x="3634740" y="3611880"/>
              <a:ext cx="891540" cy="21731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233CBB3C-F752-164C-BAAE-076297907308}"/>
                </a:ext>
              </a:extLst>
            </p:cNvPr>
            <p:cNvCxnSpPr>
              <a:cxnSpLocks/>
              <a:stCxn id="124" idx="6"/>
              <a:endCxn id="78" idx="2"/>
            </p:cNvCxnSpPr>
            <p:nvPr/>
          </p:nvCxnSpPr>
          <p:spPr>
            <a:xfrm flipV="1">
              <a:off x="3634740" y="2887503"/>
              <a:ext cx="897255" cy="28975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B79CD862-0FCD-A74F-84A5-0BAB53289AEB}"/>
                </a:ext>
              </a:extLst>
            </p:cNvPr>
            <p:cNvCxnSpPr>
              <a:cxnSpLocks/>
              <a:stCxn id="124" idx="6"/>
              <a:endCxn id="106" idx="2"/>
            </p:cNvCxnSpPr>
            <p:nvPr/>
          </p:nvCxnSpPr>
          <p:spPr>
            <a:xfrm flipV="1">
              <a:off x="3634740" y="2159317"/>
              <a:ext cx="891540" cy="36256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7" name="Group 96">
            <a:extLst>
              <a:ext uri="{FF2B5EF4-FFF2-40B4-BE49-F238E27FC236}">
                <a16:creationId xmlns:a16="http://schemas.microsoft.com/office/drawing/2014/main" id="{8AD9E329-C156-964D-BD9A-8F66DE5FB1FF}"/>
              </a:ext>
            </a:extLst>
          </p:cNvPr>
          <p:cNvGrpSpPr/>
          <p:nvPr/>
        </p:nvGrpSpPr>
        <p:grpSpPr>
          <a:xfrm>
            <a:off x="5992442" y="2443096"/>
            <a:ext cx="1239201" cy="3630931"/>
            <a:chOff x="4841559" y="2159317"/>
            <a:chExt cx="1239201" cy="3630931"/>
          </a:xfrm>
        </p:grpSpPr>
        <p:grpSp>
          <p:nvGrpSpPr>
            <p:cNvPr id="35" name="Group 34">
              <a:extLst>
                <a:ext uri="{FF2B5EF4-FFF2-40B4-BE49-F238E27FC236}">
                  <a16:creationId xmlns:a16="http://schemas.microsoft.com/office/drawing/2014/main" id="{C6D28D73-1C00-F541-8B20-E87B781A2C64}"/>
                </a:ext>
              </a:extLst>
            </p:cNvPr>
            <p:cNvGrpSpPr/>
            <p:nvPr/>
          </p:nvGrpSpPr>
          <p:grpSpPr>
            <a:xfrm>
              <a:off x="4857750" y="2720341"/>
              <a:ext cx="1223010" cy="891540"/>
              <a:chOff x="2411730" y="3257550"/>
              <a:chExt cx="1223010" cy="891540"/>
            </a:xfrm>
          </p:grpSpPr>
          <p:sp>
            <p:nvSpPr>
              <p:cNvPr id="36" name="Oval 35">
                <a:extLst>
                  <a:ext uri="{FF2B5EF4-FFF2-40B4-BE49-F238E27FC236}">
                    <a16:creationId xmlns:a16="http://schemas.microsoft.com/office/drawing/2014/main" id="{7A4D986C-044C-C847-8CBB-36424590BA18}"/>
                  </a:ext>
                </a:extLst>
              </p:cNvPr>
              <p:cNvSpPr/>
              <p:nvPr/>
            </p:nvSpPr>
            <p:spPr>
              <a:xfrm>
                <a:off x="3303270" y="3257550"/>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cxnSp>
            <p:nvCxnSpPr>
              <p:cNvPr id="38" name="Straight Connector 37">
                <a:extLst>
                  <a:ext uri="{FF2B5EF4-FFF2-40B4-BE49-F238E27FC236}">
                    <a16:creationId xmlns:a16="http://schemas.microsoft.com/office/drawing/2014/main" id="{65775ED2-DA54-F349-A671-0FEA9AD73EB0}"/>
                  </a:ext>
                </a:extLst>
              </p:cNvPr>
              <p:cNvCxnSpPr>
                <a:cxnSpLocks/>
                <a:endCxn id="36" idx="2"/>
              </p:cNvCxnSpPr>
              <p:nvPr/>
            </p:nvCxnSpPr>
            <p:spPr>
              <a:xfrm>
                <a:off x="241173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D584230-15B8-1049-9A78-92FF1D07C528}"/>
                  </a:ext>
                </a:extLst>
              </p:cNvPr>
              <p:cNvCxnSpPr>
                <a:cxnSpLocks/>
                <a:stCxn id="36" idx="2"/>
              </p:cNvCxnSpPr>
              <p:nvPr/>
            </p:nvCxnSpPr>
            <p:spPr>
              <a:xfrm flipH="1">
                <a:off x="2411730" y="3423285"/>
                <a:ext cx="891540" cy="72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CF9AAD59-F0EE-B34C-9753-3B915BCD73D2}"/>
                </a:ext>
              </a:extLst>
            </p:cNvPr>
            <p:cNvGrpSpPr/>
            <p:nvPr/>
          </p:nvGrpSpPr>
          <p:grpSpPr>
            <a:xfrm>
              <a:off x="4846320" y="4337685"/>
              <a:ext cx="1223010" cy="902969"/>
              <a:chOff x="2411730" y="2686051"/>
              <a:chExt cx="1223010" cy="902969"/>
            </a:xfrm>
          </p:grpSpPr>
          <p:sp>
            <p:nvSpPr>
              <p:cNvPr id="48" name="Oval 47">
                <a:extLst>
                  <a:ext uri="{FF2B5EF4-FFF2-40B4-BE49-F238E27FC236}">
                    <a16:creationId xmlns:a16="http://schemas.microsoft.com/office/drawing/2014/main" id="{4A94F836-685A-3E4D-A59D-F501FF228377}"/>
                  </a:ext>
                </a:extLst>
              </p:cNvPr>
              <p:cNvSpPr/>
              <p:nvPr/>
            </p:nvSpPr>
            <p:spPr>
              <a:xfrm>
                <a:off x="3303270" y="3257550"/>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cxnSp>
            <p:nvCxnSpPr>
              <p:cNvPr id="49" name="Straight Connector 48">
                <a:extLst>
                  <a:ext uri="{FF2B5EF4-FFF2-40B4-BE49-F238E27FC236}">
                    <a16:creationId xmlns:a16="http://schemas.microsoft.com/office/drawing/2014/main" id="{02E11147-E02D-7348-B491-365E7113DDCB}"/>
                  </a:ext>
                </a:extLst>
              </p:cNvPr>
              <p:cNvCxnSpPr>
                <a:cxnSpLocks/>
                <a:stCxn id="72" idx="6"/>
                <a:endCxn id="48" idx="2"/>
              </p:cNvCxnSpPr>
              <p:nvPr/>
            </p:nvCxnSpPr>
            <p:spPr>
              <a:xfrm>
                <a:off x="2417445" y="2686051"/>
                <a:ext cx="885825" cy="7372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FF5EC29-749D-2742-BEA5-99A85C406CA8}"/>
                  </a:ext>
                </a:extLst>
              </p:cNvPr>
              <p:cNvCxnSpPr>
                <a:cxnSpLocks/>
                <a:endCxn id="48" idx="2"/>
              </p:cNvCxnSpPr>
              <p:nvPr/>
            </p:nvCxnSpPr>
            <p:spPr>
              <a:xfrm>
                <a:off x="241173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54" name="Straight Connector 253">
              <a:extLst>
                <a:ext uri="{FF2B5EF4-FFF2-40B4-BE49-F238E27FC236}">
                  <a16:creationId xmlns:a16="http://schemas.microsoft.com/office/drawing/2014/main" id="{17CD2BC0-56FE-FB46-BF7F-470DBF8AB7D2}"/>
                </a:ext>
              </a:extLst>
            </p:cNvPr>
            <p:cNvCxnSpPr>
              <a:cxnSpLocks/>
              <a:stCxn id="106" idx="6"/>
              <a:endCxn id="85" idx="2"/>
            </p:cNvCxnSpPr>
            <p:nvPr/>
          </p:nvCxnSpPr>
          <p:spPr>
            <a:xfrm>
              <a:off x="4857750" y="2159317"/>
              <a:ext cx="880110" cy="14582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660B6F9A-2DA4-C042-BA6E-A8ED07780A4F}"/>
                </a:ext>
              </a:extLst>
            </p:cNvPr>
            <p:cNvCxnSpPr>
              <a:cxnSpLocks/>
              <a:stCxn id="106" idx="6"/>
              <a:endCxn id="42" idx="2"/>
            </p:cNvCxnSpPr>
            <p:nvPr/>
          </p:nvCxnSpPr>
          <p:spPr>
            <a:xfrm>
              <a:off x="4857750" y="2159317"/>
              <a:ext cx="891540" cy="21783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A5A23F8F-7143-2146-A762-860CE8089AB6}"/>
                </a:ext>
              </a:extLst>
            </p:cNvPr>
            <p:cNvCxnSpPr>
              <a:cxnSpLocks/>
              <a:stCxn id="106" idx="6"/>
              <a:endCxn id="48" idx="2"/>
            </p:cNvCxnSpPr>
            <p:nvPr/>
          </p:nvCxnSpPr>
          <p:spPr>
            <a:xfrm>
              <a:off x="4857750" y="2159317"/>
              <a:ext cx="880110" cy="29156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FAC74FBE-C29A-9044-A546-5B1316B7FF17}"/>
                </a:ext>
              </a:extLst>
            </p:cNvPr>
            <p:cNvCxnSpPr>
              <a:cxnSpLocks/>
              <a:stCxn id="78" idx="6"/>
              <a:endCxn id="42" idx="2"/>
            </p:cNvCxnSpPr>
            <p:nvPr/>
          </p:nvCxnSpPr>
          <p:spPr>
            <a:xfrm>
              <a:off x="4863465" y="2887503"/>
              <a:ext cx="885825" cy="14501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F9FE2134-D678-E34D-8F63-4F55E9D26E85}"/>
                </a:ext>
              </a:extLst>
            </p:cNvPr>
            <p:cNvCxnSpPr>
              <a:cxnSpLocks/>
              <a:stCxn id="78" idx="6"/>
              <a:endCxn id="48" idx="2"/>
            </p:cNvCxnSpPr>
            <p:nvPr/>
          </p:nvCxnSpPr>
          <p:spPr>
            <a:xfrm>
              <a:off x="4863465" y="2887503"/>
              <a:ext cx="874395" cy="21874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BC4E376-BE22-1648-8F34-F4C6577DC6F4}"/>
                </a:ext>
              </a:extLst>
            </p:cNvPr>
            <p:cNvCxnSpPr>
              <a:cxnSpLocks/>
              <a:stCxn id="24" idx="6"/>
              <a:endCxn id="48" idx="2"/>
            </p:cNvCxnSpPr>
            <p:nvPr/>
          </p:nvCxnSpPr>
          <p:spPr>
            <a:xfrm>
              <a:off x="4857750" y="3611880"/>
              <a:ext cx="880110" cy="14630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4F4C3B58-F012-F945-9F3D-FD87F2E294A3}"/>
                </a:ext>
              </a:extLst>
            </p:cNvPr>
            <p:cNvCxnSpPr>
              <a:cxnSpLocks/>
              <a:stCxn id="72" idx="6"/>
              <a:endCxn id="36" idx="2"/>
            </p:cNvCxnSpPr>
            <p:nvPr/>
          </p:nvCxnSpPr>
          <p:spPr>
            <a:xfrm flipV="1">
              <a:off x="4852035" y="2886076"/>
              <a:ext cx="897255" cy="14516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ECDBC2F6-5816-DE45-9C0F-133E37DCDE25}"/>
                </a:ext>
              </a:extLst>
            </p:cNvPr>
            <p:cNvCxnSpPr>
              <a:cxnSpLocks/>
              <a:stCxn id="30" idx="6"/>
              <a:endCxn id="85" idx="2"/>
            </p:cNvCxnSpPr>
            <p:nvPr/>
          </p:nvCxnSpPr>
          <p:spPr>
            <a:xfrm flipV="1">
              <a:off x="4843940" y="3617596"/>
              <a:ext cx="893920" cy="14575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0947613B-4225-4C44-A642-FA8DA34BE23E}"/>
                </a:ext>
              </a:extLst>
            </p:cNvPr>
            <p:cNvCxnSpPr>
              <a:cxnSpLocks/>
              <a:stCxn id="30" idx="6"/>
              <a:endCxn id="36" idx="2"/>
            </p:cNvCxnSpPr>
            <p:nvPr/>
          </p:nvCxnSpPr>
          <p:spPr>
            <a:xfrm flipV="1">
              <a:off x="4843940" y="2886076"/>
              <a:ext cx="905350" cy="2189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0C3286E6-CC4D-964E-9E7A-32FB68167FE0}"/>
                </a:ext>
              </a:extLst>
            </p:cNvPr>
            <p:cNvCxnSpPr>
              <a:cxnSpLocks/>
              <a:stCxn id="112" idx="6"/>
              <a:endCxn id="42" idx="2"/>
            </p:cNvCxnSpPr>
            <p:nvPr/>
          </p:nvCxnSpPr>
          <p:spPr>
            <a:xfrm flipV="1">
              <a:off x="4841559" y="4337685"/>
              <a:ext cx="907731" cy="14525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E52C1B99-9FFB-D641-934B-4CCA0852B5CF}"/>
                </a:ext>
              </a:extLst>
            </p:cNvPr>
            <p:cNvCxnSpPr>
              <a:cxnSpLocks/>
              <a:stCxn id="112" idx="6"/>
              <a:endCxn id="85" idx="2"/>
            </p:cNvCxnSpPr>
            <p:nvPr/>
          </p:nvCxnSpPr>
          <p:spPr>
            <a:xfrm flipV="1">
              <a:off x="4841559" y="3617596"/>
              <a:ext cx="896301" cy="21726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92151932-D464-D546-B13E-DE264DCE9651}"/>
                </a:ext>
              </a:extLst>
            </p:cNvPr>
            <p:cNvCxnSpPr>
              <a:cxnSpLocks/>
              <a:stCxn id="36" idx="2"/>
              <a:endCxn id="112" idx="6"/>
            </p:cNvCxnSpPr>
            <p:nvPr/>
          </p:nvCxnSpPr>
          <p:spPr>
            <a:xfrm flipH="1">
              <a:off x="4841559" y="2886076"/>
              <a:ext cx="907731" cy="29041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8" name="Group 97">
            <a:extLst>
              <a:ext uri="{FF2B5EF4-FFF2-40B4-BE49-F238E27FC236}">
                <a16:creationId xmlns:a16="http://schemas.microsoft.com/office/drawing/2014/main" id="{241C1B2D-024F-B94C-AFD2-A62ED1575A2A}"/>
              </a:ext>
            </a:extLst>
          </p:cNvPr>
          <p:cNvGrpSpPr/>
          <p:nvPr/>
        </p:nvGrpSpPr>
        <p:grpSpPr>
          <a:xfrm>
            <a:off x="7220213" y="3169853"/>
            <a:ext cx="2137410" cy="2188845"/>
            <a:chOff x="6069330" y="2886074"/>
            <a:chExt cx="2137410" cy="2188845"/>
          </a:xfrm>
        </p:grpSpPr>
        <p:grpSp>
          <p:nvGrpSpPr>
            <p:cNvPr id="143" name="Group 142">
              <a:extLst>
                <a:ext uri="{FF2B5EF4-FFF2-40B4-BE49-F238E27FC236}">
                  <a16:creationId xmlns:a16="http://schemas.microsoft.com/office/drawing/2014/main" id="{2506EAB8-0822-C54A-895E-3456A9B03A33}"/>
                </a:ext>
              </a:extLst>
            </p:cNvPr>
            <p:cNvGrpSpPr/>
            <p:nvPr/>
          </p:nvGrpSpPr>
          <p:grpSpPr>
            <a:xfrm>
              <a:off x="6069330" y="3617596"/>
              <a:ext cx="2137410" cy="1457323"/>
              <a:chOff x="2388870" y="2707958"/>
              <a:chExt cx="2137410" cy="1457323"/>
            </a:xfrm>
          </p:grpSpPr>
          <p:sp>
            <p:nvSpPr>
              <p:cNvPr id="144" name="Oval 143">
                <a:extLst>
                  <a:ext uri="{FF2B5EF4-FFF2-40B4-BE49-F238E27FC236}">
                    <a16:creationId xmlns:a16="http://schemas.microsoft.com/office/drawing/2014/main" id="{C907D768-67D3-1348-9117-6CD916FEECFE}"/>
                  </a:ext>
                </a:extLst>
              </p:cNvPr>
              <p:cNvSpPr/>
              <p:nvPr/>
            </p:nvSpPr>
            <p:spPr>
              <a:xfrm>
                <a:off x="3303270" y="3257550"/>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cxnSp>
            <p:nvCxnSpPr>
              <p:cNvPr id="145" name="Straight Connector 144">
                <a:extLst>
                  <a:ext uri="{FF2B5EF4-FFF2-40B4-BE49-F238E27FC236}">
                    <a16:creationId xmlns:a16="http://schemas.microsoft.com/office/drawing/2014/main" id="{8E70F054-F7FA-104B-A0C0-D417A1AE4750}"/>
                  </a:ext>
                </a:extLst>
              </p:cNvPr>
              <p:cNvCxnSpPr>
                <a:cxnSpLocks/>
                <a:stCxn id="85" idx="6"/>
                <a:endCxn id="144" idx="2"/>
              </p:cNvCxnSpPr>
              <p:nvPr/>
            </p:nvCxnSpPr>
            <p:spPr>
              <a:xfrm>
                <a:off x="2388870" y="2707958"/>
                <a:ext cx="914400" cy="7153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2DC9A479-2238-DF4E-919B-77A1A6ED604E}"/>
                  </a:ext>
                </a:extLst>
              </p:cNvPr>
              <p:cNvCxnSpPr>
                <a:cxnSpLocks/>
                <a:stCxn id="144" idx="2"/>
                <a:endCxn id="48" idx="6"/>
              </p:cNvCxnSpPr>
              <p:nvPr/>
            </p:nvCxnSpPr>
            <p:spPr>
              <a:xfrm flipH="1">
                <a:off x="2388870" y="3423285"/>
                <a:ext cx="914400" cy="7419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B616A0BD-C13C-194B-A993-9E36625DEA5F}"/>
                  </a:ext>
                </a:extLst>
              </p:cNvPr>
              <p:cNvCxnSpPr>
                <a:cxnSpLocks/>
              </p:cNvCxnSpPr>
              <p:nvPr/>
            </p:nvCxnSpPr>
            <p:spPr>
              <a:xfrm>
                <a:off x="363474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9" name="Group 148">
              <a:extLst>
                <a:ext uri="{FF2B5EF4-FFF2-40B4-BE49-F238E27FC236}">
                  <a16:creationId xmlns:a16="http://schemas.microsoft.com/office/drawing/2014/main" id="{D3ECB035-EA6A-D24C-9E7F-A61F2784909C}"/>
                </a:ext>
              </a:extLst>
            </p:cNvPr>
            <p:cNvGrpSpPr/>
            <p:nvPr/>
          </p:nvGrpSpPr>
          <p:grpSpPr>
            <a:xfrm>
              <a:off x="6080760" y="2886074"/>
              <a:ext cx="2114550" cy="1451610"/>
              <a:chOff x="2411730" y="2697480"/>
              <a:chExt cx="2114550" cy="1451610"/>
            </a:xfrm>
          </p:grpSpPr>
          <p:sp>
            <p:nvSpPr>
              <p:cNvPr id="150" name="Oval 149">
                <a:extLst>
                  <a:ext uri="{FF2B5EF4-FFF2-40B4-BE49-F238E27FC236}">
                    <a16:creationId xmlns:a16="http://schemas.microsoft.com/office/drawing/2014/main" id="{32379EA0-EFC1-8B4C-ADDF-EDA7215B7CE9}"/>
                  </a:ext>
                </a:extLst>
              </p:cNvPr>
              <p:cNvSpPr/>
              <p:nvPr/>
            </p:nvSpPr>
            <p:spPr>
              <a:xfrm>
                <a:off x="3303270" y="3257550"/>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cxnSp>
            <p:nvCxnSpPr>
              <p:cNvPr id="151" name="Straight Connector 150">
                <a:extLst>
                  <a:ext uri="{FF2B5EF4-FFF2-40B4-BE49-F238E27FC236}">
                    <a16:creationId xmlns:a16="http://schemas.microsoft.com/office/drawing/2014/main" id="{BBDEA8C0-21CC-8841-9C04-60E8993DA5F2}"/>
                  </a:ext>
                </a:extLst>
              </p:cNvPr>
              <p:cNvCxnSpPr>
                <a:cxnSpLocks/>
                <a:endCxn id="150" idx="2"/>
              </p:cNvCxnSpPr>
              <p:nvPr/>
            </p:nvCxnSpPr>
            <p:spPr>
              <a:xfrm>
                <a:off x="2411730" y="2697480"/>
                <a:ext cx="891540" cy="72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AB1FB781-CEA7-C54F-A2A8-CE1CD66C2A0E}"/>
                  </a:ext>
                </a:extLst>
              </p:cNvPr>
              <p:cNvCxnSpPr>
                <a:cxnSpLocks/>
                <a:stCxn id="150" idx="2"/>
              </p:cNvCxnSpPr>
              <p:nvPr/>
            </p:nvCxnSpPr>
            <p:spPr>
              <a:xfrm flipH="1">
                <a:off x="2411730" y="3423285"/>
                <a:ext cx="891540" cy="72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C7AED8EB-3B9B-1C45-8526-2B5E9331E9D9}"/>
                  </a:ext>
                </a:extLst>
              </p:cNvPr>
              <p:cNvCxnSpPr>
                <a:cxnSpLocks/>
              </p:cNvCxnSpPr>
              <p:nvPr/>
            </p:nvCxnSpPr>
            <p:spPr>
              <a:xfrm>
                <a:off x="363474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90" name="Straight Connector 289">
              <a:extLst>
                <a:ext uri="{FF2B5EF4-FFF2-40B4-BE49-F238E27FC236}">
                  <a16:creationId xmlns:a16="http://schemas.microsoft.com/office/drawing/2014/main" id="{F631B122-3C8F-E448-9DAA-C8ED96820180}"/>
                </a:ext>
              </a:extLst>
            </p:cNvPr>
            <p:cNvCxnSpPr>
              <a:cxnSpLocks/>
              <a:stCxn id="150" idx="2"/>
              <a:endCxn id="48" idx="6"/>
            </p:cNvCxnSpPr>
            <p:nvPr/>
          </p:nvCxnSpPr>
          <p:spPr>
            <a:xfrm flipH="1">
              <a:off x="6069330" y="3611879"/>
              <a:ext cx="902970" cy="1463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979BD4A9-5CC4-E242-BA7C-6B8B2D9CFE13}"/>
                </a:ext>
              </a:extLst>
            </p:cNvPr>
            <p:cNvCxnSpPr>
              <a:cxnSpLocks/>
              <a:stCxn id="36" idx="6"/>
              <a:endCxn id="144" idx="2"/>
            </p:cNvCxnSpPr>
            <p:nvPr/>
          </p:nvCxnSpPr>
          <p:spPr>
            <a:xfrm>
              <a:off x="6080760" y="2886076"/>
              <a:ext cx="902970" cy="14468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7951E2D5-19DE-F44C-9994-D53223ECB2FC}"/>
              </a:ext>
            </a:extLst>
          </p:cNvPr>
          <p:cNvGrpSpPr/>
          <p:nvPr/>
        </p:nvGrpSpPr>
        <p:grpSpPr>
          <a:xfrm>
            <a:off x="3569792" y="2430067"/>
            <a:ext cx="897255" cy="3638720"/>
            <a:chOff x="2418909" y="2146288"/>
            <a:chExt cx="897255" cy="3638720"/>
          </a:xfrm>
        </p:grpSpPr>
        <p:grpSp>
          <p:nvGrpSpPr>
            <p:cNvPr id="3" name="Group 2">
              <a:extLst>
                <a:ext uri="{FF2B5EF4-FFF2-40B4-BE49-F238E27FC236}">
                  <a16:creationId xmlns:a16="http://schemas.microsoft.com/office/drawing/2014/main" id="{179407E7-764A-3442-8381-B2A180F6CC55}"/>
                </a:ext>
              </a:extLst>
            </p:cNvPr>
            <p:cNvGrpSpPr/>
            <p:nvPr/>
          </p:nvGrpSpPr>
          <p:grpSpPr>
            <a:xfrm>
              <a:off x="2418909" y="2146288"/>
              <a:ext cx="897255" cy="3637122"/>
              <a:chOff x="2387459" y="2148364"/>
              <a:chExt cx="897255" cy="3637122"/>
            </a:xfrm>
          </p:grpSpPr>
          <p:cxnSp>
            <p:nvCxnSpPr>
              <p:cNvPr id="152" name="Straight Connector 151">
                <a:extLst>
                  <a:ext uri="{FF2B5EF4-FFF2-40B4-BE49-F238E27FC236}">
                    <a16:creationId xmlns:a16="http://schemas.microsoft.com/office/drawing/2014/main" id="{25EBD208-B806-674B-A903-9AEABE193FF6}"/>
                  </a:ext>
                </a:extLst>
              </p:cNvPr>
              <p:cNvCxnSpPr>
                <a:cxnSpLocks/>
              </p:cNvCxnSpPr>
              <p:nvPr/>
            </p:nvCxnSpPr>
            <p:spPr>
              <a:xfrm>
                <a:off x="2387459" y="2148364"/>
                <a:ext cx="897255" cy="734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E3ADCCD7-DDC8-4F4F-BD86-7BC85C2EBB5D}"/>
                  </a:ext>
                </a:extLst>
              </p:cNvPr>
              <p:cNvCxnSpPr>
                <a:cxnSpLocks/>
              </p:cNvCxnSpPr>
              <p:nvPr/>
            </p:nvCxnSpPr>
            <p:spPr>
              <a:xfrm>
                <a:off x="2387459" y="2148364"/>
                <a:ext cx="891540" cy="14587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69AE452A-A6FC-5E40-85EA-0C37E82EA4D8}"/>
                  </a:ext>
                </a:extLst>
              </p:cNvPr>
              <p:cNvCxnSpPr>
                <a:cxnSpLocks/>
              </p:cNvCxnSpPr>
              <p:nvPr/>
            </p:nvCxnSpPr>
            <p:spPr>
              <a:xfrm>
                <a:off x="2387459" y="2148364"/>
                <a:ext cx="885825" cy="21845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3EBFD46D-73DF-BF4B-95D8-30F59E04A493}"/>
                  </a:ext>
                </a:extLst>
              </p:cNvPr>
              <p:cNvCxnSpPr>
                <a:cxnSpLocks/>
              </p:cNvCxnSpPr>
              <p:nvPr/>
            </p:nvCxnSpPr>
            <p:spPr>
              <a:xfrm>
                <a:off x="2387459" y="2148364"/>
                <a:ext cx="877730" cy="29220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EFE02EB7-2037-864B-917C-69C72B9C4744}"/>
                  </a:ext>
                </a:extLst>
              </p:cNvPr>
              <p:cNvCxnSpPr>
                <a:cxnSpLocks/>
              </p:cNvCxnSpPr>
              <p:nvPr/>
            </p:nvCxnSpPr>
            <p:spPr>
              <a:xfrm>
                <a:off x="2387459" y="2148364"/>
                <a:ext cx="875349" cy="36371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D4C72109-7A70-4243-B607-1F1F3CD7C221}"/>
                  </a:ext>
                </a:extLst>
              </p:cNvPr>
              <p:cNvCxnSpPr>
                <a:cxnSpLocks/>
              </p:cNvCxnSpPr>
              <p:nvPr/>
            </p:nvCxnSpPr>
            <p:spPr>
              <a:xfrm>
                <a:off x="2387459" y="2881312"/>
                <a:ext cx="885825" cy="14516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DB3102C3-CB3A-E241-8409-485213D22CDA}"/>
                  </a:ext>
                </a:extLst>
              </p:cNvPr>
              <p:cNvCxnSpPr>
                <a:cxnSpLocks/>
              </p:cNvCxnSpPr>
              <p:nvPr/>
            </p:nvCxnSpPr>
            <p:spPr>
              <a:xfrm>
                <a:off x="2387459" y="2881312"/>
                <a:ext cx="877730" cy="21890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385CFA7D-1088-9B41-8948-2907E15F1714}"/>
                  </a:ext>
                </a:extLst>
              </p:cNvPr>
              <p:cNvCxnSpPr>
                <a:cxnSpLocks/>
              </p:cNvCxnSpPr>
              <p:nvPr/>
            </p:nvCxnSpPr>
            <p:spPr>
              <a:xfrm>
                <a:off x="2387459" y="2881312"/>
                <a:ext cx="875349" cy="29041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9878A616-DAD9-E14A-9861-39798E99FD00}"/>
                  </a:ext>
                </a:extLst>
              </p:cNvPr>
              <p:cNvCxnSpPr>
                <a:cxnSpLocks/>
              </p:cNvCxnSpPr>
              <p:nvPr/>
            </p:nvCxnSpPr>
            <p:spPr>
              <a:xfrm flipV="1">
                <a:off x="2387459" y="2154555"/>
                <a:ext cx="891540" cy="14525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291F45FD-20DF-3F4A-B7AB-E029BADD29F4}"/>
                  </a:ext>
                </a:extLst>
              </p:cNvPr>
              <p:cNvCxnSpPr>
                <a:cxnSpLocks/>
              </p:cNvCxnSpPr>
              <p:nvPr/>
            </p:nvCxnSpPr>
            <p:spPr>
              <a:xfrm>
                <a:off x="2387459" y="2881312"/>
                <a:ext cx="877730" cy="21890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87BEEEE7-6337-B740-BECD-700EDB8A336F}"/>
                  </a:ext>
                </a:extLst>
              </p:cNvPr>
              <p:cNvCxnSpPr>
                <a:cxnSpLocks/>
              </p:cNvCxnSpPr>
              <p:nvPr/>
            </p:nvCxnSpPr>
            <p:spPr>
              <a:xfrm>
                <a:off x="2387459" y="3607117"/>
                <a:ext cx="877730" cy="14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7F1FFF33-50DE-7043-959C-A9EE94811BF7}"/>
                  </a:ext>
                </a:extLst>
              </p:cNvPr>
              <p:cNvCxnSpPr>
                <a:cxnSpLocks/>
              </p:cNvCxnSpPr>
              <p:nvPr/>
            </p:nvCxnSpPr>
            <p:spPr>
              <a:xfrm>
                <a:off x="2387459" y="3607117"/>
                <a:ext cx="875349" cy="21783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0F89097A-1B52-9444-808F-B5453D8B2B5D}"/>
                  </a:ext>
                </a:extLst>
              </p:cNvPr>
              <p:cNvCxnSpPr>
                <a:cxnSpLocks/>
              </p:cNvCxnSpPr>
              <p:nvPr/>
            </p:nvCxnSpPr>
            <p:spPr>
              <a:xfrm flipV="1">
                <a:off x="2387459" y="2154555"/>
                <a:ext cx="891540" cy="21783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92F3C558-8C99-AE48-8E1F-2FDDCE6E3A3E}"/>
                  </a:ext>
                </a:extLst>
              </p:cNvPr>
              <p:cNvCxnSpPr>
                <a:cxnSpLocks/>
              </p:cNvCxnSpPr>
              <p:nvPr/>
            </p:nvCxnSpPr>
            <p:spPr>
              <a:xfrm flipV="1">
                <a:off x="2387459" y="2882741"/>
                <a:ext cx="897255" cy="14501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CDBA676F-D853-444B-8036-12FFC6894642}"/>
                  </a:ext>
                </a:extLst>
              </p:cNvPr>
              <p:cNvCxnSpPr>
                <a:cxnSpLocks/>
              </p:cNvCxnSpPr>
              <p:nvPr/>
            </p:nvCxnSpPr>
            <p:spPr>
              <a:xfrm>
                <a:off x="2387459" y="4332923"/>
                <a:ext cx="875349" cy="14525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C09F05DA-7158-0D48-8D3B-FF81431A65C3}"/>
                  </a:ext>
                </a:extLst>
              </p:cNvPr>
              <p:cNvCxnSpPr>
                <a:cxnSpLocks/>
              </p:cNvCxnSpPr>
              <p:nvPr/>
            </p:nvCxnSpPr>
            <p:spPr>
              <a:xfrm flipV="1">
                <a:off x="2387459" y="2154555"/>
                <a:ext cx="891540" cy="29184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9F4E2DD9-1B61-3F41-BCAC-E822A4B2CAAD}"/>
                  </a:ext>
                </a:extLst>
              </p:cNvPr>
              <p:cNvCxnSpPr>
                <a:cxnSpLocks/>
              </p:cNvCxnSpPr>
              <p:nvPr/>
            </p:nvCxnSpPr>
            <p:spPr>
              <a:xfrm flipV="1">
                <a:off x="2387459" y="3607118"/>
                <a:ext cx="891540" cy="14658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8BE29B25-34DD-5747-A3AA-0D5B0DCB3359}"/>
                  </a:ext>
                </a:extLst>
              </p:cNvPr>
              <p:cNvCxnSpPr>
                <a:cxnSpLocks/>
              </p:cNvCxnSpPr>
              <p:nvPr/>
            </p:nvCxnSpPr>
            <p:spPr>
              <a:xfrm flipV="1">
                <a:off x="2387459" y="2882741"/>
                <a:ext cx="897255" cy="21902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2154D3A6-12AF-B846-AD4E-B7BE5E9D1764}"/>
                  </a:ext>
                </a:extLst>
              </p:cNvPr>
              <p:cNvCxnSpPr>
                <a:cxnSpLocks/>
              </p:cNvCxnSpPr>
              <p:nvPr/>
            </p:nvCxnSpPr>
            <p:spPr>
              <a:xfrm flipV="1">
                <a:off x="2387459" y="5070394"/>
                <a:ext cx="877730" cy="7098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42CFD36F-C0F1-AA42-A328-D3B6D458B648}"/>
                  </a:ext>
                </a:extLst>
              </p:cNvPr>
              <p:cNvCxnSpPr>
                <a:cxnSpLocks/>
              </p:cNvCxnSpPr>
              <p:nvPr/>
            </p:nvCxnSpPr>
            <p:spPr>
              <a:xfrm flipH="1">
                <a:off x="2387459" y="4332923"/>
                <a:ext cx="885825" cy="14473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C84E4A68-8907-E348-8A8C-E4498B8690B5}"/>
                  </a:ext>
                </a:extLst>
              </p:cNvPr>
              <p:cNvCxnSpPr>
                <a:cxnSpLocks/>
              </p:cNvCxnSpPr>
              <p:nvPr/>
            </p:nvCxnSpPr>
            <p:spPr>
              <a:xfrm flipH="1">
                <a:off x="2387459" y="3607118"/>
                <a:ext cx="891540" cy="21731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BBF45A58-2EE7-D84B-B1FB-5AE35DFBCDC5}"/>
                  </a:ext>
                </a:extLst>
              </p:cNvPr>
              <p:cNvCxnSpPr>
                <a:cxnSpLocks/>
              </p:cNvCxnSpPr>
              <p:nvPr/>
            </p:nvCxnSpPr>
            <p:spPr>
              <a:xfrm flipV="1">
                <a:off x="2387459" y="2882741"/>
                <a:ext cx="897255" cy="28975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D3C43EAC-2A99-714C-83AC-B4D8337A55F9}"/>
                  </a:ext>
                </a:extLst>
              </p:cNvPr>
              <p:cNvCxnSpPr>
                <a:cxnSpLocks/>
              </p:cNvCxnSpPr>
              <p:nvPr/>
            </p:nvCxnSpPr>
            <p:spPr>
              <a:xfrm flipV="1">
                <a:off x="2387459" y="2154555"/>
                <a:ext cx="891540" cy="36256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82" name="Straight Connector 181">
              <a:extLst>
                <a:ext uri="{FF2B5EF4-FFF2-40B4-BE49-F238E27FC236}">
                  <a16:creationId xmlns:a16="http://schemas.microsoft.com/office/drawing/2014/main" id="{BF9689BE-98FE-5A46-B1D4-D8BE2BF62F36}"/>
                </a:ext>
              </a:extLst>
            </p:cNvPr>
            <p:cNvCxnSpPr>
              <a:cxnSpLocks/>
            </p:cNvCxnSpPr>
            <p:nvPr/>
          </p:nvCxnSpPr>
          <p:spPr>
            <a:xfrm>
              <a:off x="2418909" y="2147312"/>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58D08C78-3272-C04B-AA2C-7F7893D6D34F}"/>
                </a:ext>
              </a:extLst>
            </p:cNvPr>
            <p:cNvCxnSpPr>
              <a:cxnSpLocks/>
            </p:cNvCxnSpPr>
            <p:nvPr/>
          </p:nvCxnSpPr>
          <p:spPr>
            <a:xfrm>
              <a:off x="2418909" y="2882503"/>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630578E7-BF4D-A841-B017-D8FAE97A3910}"/>
                </a:ext>
              </a:extLst>
            </p:cNvPr>
            <p:cNvCxnSpPr>
              <a:cxnSpLocks/>
            </p:cNvCxnSpPr>
            <p:nvPr/>
          </p:nvCxnSpPr>
          <p:spPr>
            <a:xfrm>
              <a:off x="2418909" y="3605041"/>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3B220561-1A4A-E745-977C-D6695E91B130}"/>
                </a:ext>
              </a:extLst>
            </p:cNvPr>
            <p:cNvCxnSpPr>
              <a:cxnSpLocks/>
            </p:cNvCxnSpPr>
            <p:nvPr/>
          </p:nvCxnSpPr>
          <p:spPr>
            <a:xfrm>
              <a:off x="2418909" y="4327363"/>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DB84654B-25FD-CA4E-B750-FD27669A5167}"/>
                </a:ext>
              </a:extLst>
            </p:cNvPr>
            <p:cNvCxnSpPr>
              <a:cxnSpLocks/>
            </p:cNvCxnSpPr>
            <p:nvPr/>
          </p:nvCxnSpPr>
          <p:spPr>
            <a:xfrm>
              <a:off x="2418909" y="5074919"/>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1AD62E59-55B1-A947-8CEC-5655C6C7D0C6}"/>
                </a:ext>
              </a:extLst>
            </p:cNvPr>
            <p:cNvCxnSpPr>
              <a:cxnSpLocks/>
            </p:cNvCxnSpPr>
            <p:nvPr/>
          </p:nvCxnSpPr>
          <p:spPr>
            <a:xfrm>
              <a:off x="2418909" y="5785008"/>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ADED0F7A-8D75-4D49-9058-CE46A28DF703}"/>
                </a:ext>
              </a:extLst>
            </p:cNvPr>
            <p:cNvCxnSpPr>
              <a:cxnSpLocks/>
              <a:stCxn id="6" idx="2"/>
            </p:cNvCxnSpPr>
            <p:nvPr/>
          </p:nvCxnSpPr>
          <p:spPr>
            <a:xfrm flipH="1">
              <a:off x="2425542" y="4337685"/>
              <a:ext cx="877728" cy="7372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2D43B701-1020-584C-BC9E-606C3012862F}"/>
                </a:ext>
              </a:extLst>
            </p:cNvPr>
            <p:cNvCxnSpPr>
              <a:cxnSpLocks/>
              <a:stCxn id="124" idx="2"/>
            </p:cNvCxnSpPr>
            <p:nvPr/>
          </p:nvCxnSpPr>
          <p:spPr>
            <a:xfrm flipH="1" flipV="1">
              <a:off x="2425542" y="5085240"/>
              <a:ext cx="877728" cy="6997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3BE86C8F-5AE9-8B4F-A568-6E4AF114C812}"/>
                </a:ext>
              </a:extLst>
            </p:cNvPr>
            <p:cNvCxnSpPr>
              <a:cxnSpLocks/>
              <a:endCxn id="54" idx="2"/>
            </p:cNvCxnSpPr>
            <p:nvPr/>
          </p:nvCxnSpPr>
          <p:spPr>
            <a:xfrm flipV="1">
              <a:off x="2425542" y="3611879"/>
              <a:ext cx="877728" cy="7032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A4502C11-DB08-1544-85C4-4A9DA653F39B}"/>
                </a:ext>
              </a:extLst>
            </p:cNvPr>
            <p:cNvCxnSpPr>
              <a:cxnSpLocks/>
              <a:stCxn id="66" idx="2"/>
            </p:cNvCxnSpPr>
            <p:nvPr/>
          </p:nvCxnSpPr>
          <p:spPr>
            <a:xfrm flipH="1" flipV="1">
              <a:off x="2425542" y="4332526"/>
              <a:ext cx="877728" cy="745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5503E350-E957-8D49-887D-68D1EE07F1F4}"/>
                </a:ext>
              </a:extLst>
            </p:cNvPr>
            <p:cNvCxnSpPr>
              <a:cxnSpLocks/>
              <a:stCxn id="60" idx="2"/>
            </p:cNvCxnSpPr>
            <p:nvPr/>
          </p:nvCxnSpPr>
          <p:spPr>
            <a:xfrm flipH="1">
              <a:off x="2425542" y="2886074"/>
              <a:ext cx="877728" cy="72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CA8B1E69-AF8A-E645-9BBA-AC5F5CA5213A}"/>
                </a:ext>
              </a:extLst>
            </p:cNvPr>
            <p:cNvCxnSpPr>
              <a:cxnSpLocks/>
              <a:stCxn id="6" idx="2"/>
            </p:cNvCxnSpPr>
            <p:nvPr/>
          </p:nvCxnSpPr>
          <p:spPr>
            <a:xfrm flipH="1" flipV="1">
              <a:off x="2425542" y="3596443"/>
              <a:ext cx="877728" cy="7412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C77D23E9-55F9-B540-8A9C-279C0021616C}"/>
                </a:ext>
              </a:extLst>
            </p:cNvPr>
            <p:cNvCxnSpPr>
              <a:cxnSpLocks/>
              <a:stCxn id="118" idx="2"/>
            </p:cNvCxnSpPr>
            <p:nvPr/>
          </p:nvCxnSpPr>
          <p:spPr>
            <a:xfrm flipH="1">
              <a:off x="2425542" y="2153126"/>
              <a:ext cx="877728" cy="734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8076EA75-2FF7-AF4C-BB45-DEB9FE606A4E}"/>
                </a:ext>
              </a:extLst>
            </p:cNvPr>
            <p:cNvCxnSpPr>
              <a:cxnSpLocks/>
              <a:stCxn id="54" idx="2"/>
            </p:cNvCxnSpPr>
            <p:nvPr/>
          </p:nvCxnSpPr>
          <p:spPr>
            <a:xfrm flipH="1" flipV="1">
              <a:off x="2425542" y="2869851"/>
              <a:ext cx="877728" cy="7420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3" name="TextBox 92">
            <a:extLst>
              <a:ext uri="{FF2B5EF4-FFF2-40B4-BE49-F238E27FC236}">
                <a16:creationId xmlns:a16="http://schemas.microsoft.com/office/drawing/2014/main" id="{4F076D8A-14DA-6D42-97AB-2F89B826686A}"/>
              </a:ext>
            </a:extLst>
          </p:cNvPr>
          <p:cNvSpPr txBox="1"/>
          <p:nvPr/>
        </p:nvSpPr>
        <p:spPr>
          <a:xfrm>
            <a:off x="9419203" y="4411087"/>
            <a:ext cx="1504771" cy="400110"/>
          </a:xfrm>
          <a:prstGeom prst="rect">
            <a:avLst/>
          </a:prstGeom>
          <a:noFill/>
        </p:spPr>
        <p:txBody>
          <a:bodyPr wrap="none" rtlCol="0">
            <a:spAutoFit/>
          </a:bodyPr>
          <a:lstStyle/>
          <a:p>
            <a:r>
              <a:rPr lang="en-QA" sz="2000" b="1" dirty="0"/>
              <a:t>Tuberculosis</a:t>
            </a:r>
          </a:p>
        </p:txBody>
      </p:sp>
      <p:sp>
        <p:nvSpPr>
          <p:cNvPr id="215" name="TextBox 214">
            <a:extLst>
              <a:ext uri="{FF2B5EF4-FFF2-40B4-BE49-F238E27FC236}">
                <a16:creationId xmlns:a16="http://schemas.microsoft.com/office/drawing/2014/main" id="{3C8EFD12-87C5-AB4C-934F-C5DD33662FBF}"/>
              </a:ext>
            </a:extLst>
          </p:cNvPr>
          <p:cNvSpPr txBox="1"/>
          <p:nvPr/>
        </p:nvSpPr>
        <p:spPr>
          <a:xfrm>
            <a:off x="9419203" y="3695603"/>
            <a:ext cx="1399742" cy="400110"/>
          </a:xfrm>
          <a:prstGeom prst="rect">
            <a:avLst/>
          </a:prstGeom>
          <a:noFill/>
        </p:spPr>
        <p:txBody>
          <a:bodyPr wrap="none" rtlCol="0">
            <a:spAutoFit/>
          </a:bodyPr>
          <a:lstStyle/>
          <a:p>
            <a:r>
              <a:rPr lang="en-QA" sz="2000" b="1" dirty="0"/>
              <a:t>Pneumonia</a:t>
            </a:r>
          </a:p>
        </p:txBody>
      </p:sp>
      <p:pic>
        <p:nvPicPr>
          <p:cNvPr id="9218" name="Picture 2" descr="Pulmonary tuberculosis | Radiology Case | Radiopaedia.org">
            <a:extLst>
              <a:ext uri="{FF2B5EF4-FFF2-40B4-BE49-F238E27FC236}">
                <a16:creationId xmlns:a16="http://schemas.microsoft.com/office/drawing/2014/main" id="{6441E76A-A218-204F-A3B9-227A5DD325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672" y="3524644"/>
            <a:ext cx="1390650" cy="1428750"/>
          </a:xfrm>
          <a:prstGeom prst="rect">
            <a:avLst/>
          </a:prstGeom>
          <a:noFill/>
          <a:extLst>
            <a:ext uri="{909E8E84-426E-40DD-AFC4-6F175D3DCCD1}">
              <a14:hiddenFill xmlns:a14="http://schemas.microsoft.com/office/drawing/2010/main">
                <a:solidFill>
                  <a:srgbClr val="FFFFFF"/>
                </a:solidFill>
              </a14:hiddenFill>
            </a:ext>
          </a:extLst>
        </p:spPr>
      </p:pic>
      <p:sp>
        <p:nvSpPr>
          <p:cNvPr id="218" name="TextBox 217">
            <a:extLst>
              <a:ext uri="{FF2B5EF4-FFF2-40B4-BE49-F238E27FC236}">
                <a16:creationId xmlns:a16="http://schemas.microsoft.com/office/drawing/2014/main" id="{9F85E123-8BD6-DE4C-8D59-A66B36DD3D81}"/>
              </a:ext>
            </a:extLst>
          </p:cNvPr>
          <p:cNvSpPr txBox="1"/>
          <p:nvPr/>
        </p:nvSpPr>
        <p:spPr>
          <a:xfrm>
            <a:off x="1790611" y="5145070"/>
            <a:ext cx="1504771" cy="400110"/>
          </a:xfrm>
          <a:prstGeom prst="rect">
            <a:avLst/>
          </a:prstGeom>
          <a:noFill/>
        </p:spPr>
        <p:txBody>
          <a:bodyPr wrap="none" rtlCol="0">
            <a:spAutoFit/>
          </a:bodyPr>
          <a:lstStyle/>
          <a:p>
            <a:r>
              <a:rPr lang="en-QA" sz="2000" b="1" dirty="0">
                <a:solidFill>
                  <a:srgbClr val="92D050"/>
                </a:solidFill>
              </a:rPr>
              <a:t>Tuberculosis</a:t>
            </a:r>
          </a:p>
        </p:txBody>
      </p:sp>
      <p:grpSp>
        <p:nvGrpSpPr>
          <p:cNvPr id="221" name="Group 220">
            <a:extLst>
              <a:ext uri="{FF2B5EF4-FFF2-40B4-BE49-F238E27FC236}">
                <a16:creationId xmlns:a16="http://schemas.microsoft.com/office/drawing/2014/main" id="{AB74271B-E68E-F14C-9EBD-04BDC5BD3967}"/>
              </a:ext>
            </a:extLst>
          </p:cNvPr>
          <p:cNvGrpSpPr/>
          <p:nvPr/>
        </p:nvGrpSpPr>
        <p:grpSpPr>
          <a:xfrm>
            <a:off x="3580871" y="2435425"/>
            <a:ext cx="897255" cy="3638720"/>
            <a:chOff x="2418909" y="2146288"/>
            <a:chExt cx="897255" cy="3638720"/>
          </a:xfrm>
        </p:grpSpPr>
        <p:grpSp>
          <p:nvGrpSpPr>
            <p:cNvPr id="222" name="Group 221">
              <a:extLst>
                <a:ext uri="{FF2B5EF4-FFF2-40B4-BE49-F238E27FC236}">
                  <a16:creationId xmlns:a16="http://schemas.microsoft.com/office/drawing/2014/main" id="{C03B1838-143D-0D4A-A186-7BB8CD1A6252}"/>
                </a:ext>
              </a:extLst>
            </p:cNvPr>
            <p:cNvGrpSpPr/>
            <p:nvPr/>
          </p:nvGrpSpPr>
          <p:grpSpPr>
            <a:xfrm>
              <a:off x="2418909" y="2146288"/>
              <a:ext cx="897255" cy="3637122"/>
              <a:chOff x="2387459" y="2148364"/>
              <a:chExt cx="897255" cy="3637122"/>
            </a:xfrm>
          </p:grpSpPr>
          <p:cxnSp>
            <p:nvCxnSpPr>
              <p:cNvPr id="243" name="Straight Connector 242">
                <a:extLst>
                  <a:ext uri="{FF2B5EF4-FFF2-40B4-BE49-F238E27FC236}">
                    <a16:creationId xmlns:a16="http://schemas.microsoft.com/office/drawing/2014/main" id="{15C41A6D-733E-C24D-B5A4-35E42711DEE0}"/>
                  </a:ext>
                </a:extLst>
              </p:cNvPr>
              <p:cNvCxnSpPr>
                <a:cxnSpLocks/>
              </p:cNvCxnSpPr>
              <p:nvPr/>
            </p:nvCxnSpPr>
            <p:spPr>
              <a:xfrm>
                <a:off x="2387459" y="2148364"/>
                <a:ext cx="897255" cy="734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C2EEE50D-63D8-8045-A700-1BCD7B150CDD}"/>
                  </a:ext>
                </a:extLst>
              </p:cNvPr>
              <p:cNvCxnSpPr>
                <a:cxnSpLocks/>
              </p:cNvCxnSpPr>
              <p:nvPr/>
            </p:nvCxnSpPr>
            <p:spPr>
              <a:xfrm>
                <a:off x="2387459" y="2148364"/>
                <a:ext cx="891540" cy="14587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DFE9865B-8845-A841-97E9-64C778AA2447}"/>
                  </a:ext>
                </a:extLst>
              </p:cNvPr>
              <p:cNvCxnSpPr>
                <a:cxnSpLocks/>
              </p:cNvCxnSpPr>
              <p:nvPr/>
            </p:nvCxnSpPr>
            <p:spPr>
              <a:xfrm>
                <a:off x="2387459" y="2148364"/>
                <a:ext cx="885825" cy="21845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A4238B50-25BC-D647-B251-A17C821CA64C}"/>
                  </a:ext>
                </a:extLst>
              </p:cNvPr>
              <p:cNvCxnSpPr>
                <a:cxnSpLocks/>
              </p:cNvCxnSpPr>
              <p:nvPr/>
            </p:nvCxnSpPr>
            <p:spPr>
              <a:xfrm>
                <a:off x="2387459" y="2148364"/>
                <a:ext cx="877730" cy="29220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82A7D901-0EB1-B846-8923-31C3C80C1414}"/>
                  </a:ext>
                </a:extLst>
              </p:cNvPr>
              <p:cNvCxnSpPr>
                <a:cxnSpLocks/>
              </p:cNvCxnSpPr>
              <p:nvPr/>
            </p:nvCxnSpPr>
            <p:spPr>
              <a:xfrm>
                <a:off x="2387459" y="2148364"/>
                <a:ext cx="875349" cy="36371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A9D0A501-0B94-B049-AF96-3304EC9E6E7B}"/>
                  </a:ext>
                </a:extLst>
              </p:cNvPr>
              <p:cNvCxnSpPr>
                <a:cxnSpLocks/>
              </p:cNvCxnSpPr>
              <p:nvPr/>
            </p:nvCxnSpPr>
            <p:spPr>
              <a:xfrm>
                <a:off x="2387459" y="2881312"/>
                <a:ext cx="885825" cy="14516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D6E14101-173A-3D47-8BF2-D763C220DC21}"/>
                  </a:ext>
                </a:extLst>
              </p:cNvPr>
              <p:cNvCxnSpPr>
                <a:cxnSpLocks/>
              </p:cNvCxnSpPr>
              <p:nvPr/>
            </p:nvCxnSpPr>
            <p:spPr>
              <a:xfrm>
                <a:off x="2387459" y="2881312"/>
                <a:ext cx="877730" cy="21890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BFBC1C41-CB32-9F4F-B13A-32ACEC4C6EB9}"/>
                  </a:ext>
                </a:extLst>
              </p:cNvPr>
              <p:cNvCxnSpPr>
                <a:cxnSpLocks/>
              </p:cNvCxnSpPr>
              <p:nvPr/>
            </p:nvCxnSpPr>
            <p:spPr>
              <a:xfrm>
                <a:off x="2387459" y="2881312"/>
                <a:ext cx="875349" cy="29041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1CAB055B-84B0-0B4A-B87F-C30E4B3BA404}"/>
                  </a:ext>
                </a:extLst>
              </p:cNvPr>
              <p:cNvCxnSpPr>
                <a:cxnSpLocks/>
              </p:cNvCxnSpPr>
              <p:nvPr/>
            </p:nvCxnSpPr>
            <p:spPr>
              <a:xfrm flipV="1">
                <a:off x="2387459" y="2154555"/>
                <a:ext cx="891540" cy="14525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04257311-64DA-D547-9B1D-CDB92B2502E4}"/>
                  </a:ext>
                </a:extLst>
              </p:cNvPr>
              <p:cNvCxnSpPr>
                <a:cxnSpLocks/>
              </p:cNvCxnSpPr>
              <p:nvPr/>
            </p:nvCxnSpPr>
            <p:spPr>
              <a:xfrm>
                <a:off x="2387459" y="2881312"/>
                <a:ext cx="877730" cy="21890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0B81C11B-4AEC-9D4A-A761-8B876A4FBB87}"/>
                  </a:ext>
                </a:extLst>
              </p:cNvPr>
              <p:cNvCxnSpPr>
                <a:cxnSpLocks/>
              </p:cNvCxnSpPr>
              <p:nvPr/>
            </p:nvCxnSpPr>
            <p:spPr>
              <a:xfrm>
                <a:off x="2387459" y="3607117"/>
                <a:ext cx="877730" cy="14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AA2605A4-A811-6D40-9F8F-FBD546C357C6}"/>
                  </a:ext>
                </a:extLst>
              </p:cNvPr>
              <p:cNvCxnSpPr>
                <a:cxnSpLocks/>
              </p:cNvCxnSpPr>
              <p:nvPr/>
            </p:nvCxnSpPr>
            <p:spPr>
              <a:xfrm>
                <a:off x="2387459" y="3607117"/>
                <a:ext cx="875349" cy="21783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A57EA7E3-107C-4049-B5A0-81FFD93548A0}"/>
                  </a:ext>
                </a:extLst>
              </p:cNvPr>
              <p:cNvCxnSpPr>
                <a:cxnSpLocks/>
              </p:cNvCxnSpPr>
              <p:nvPr/>
            </p:nvCxnSpPr>
            <p:spPr>
              <a:xfrm flipV="1">
                <a:off x="2387459" y="2154555"/>
                <a:ext cx="891540" cy="21783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DE721A16-4C23-204A-87BD-8A1B0FC9D67C}"/>
                  </a:ext>
                </a:extLst>
              </p:cNvPr>
              <p:cNvCxnSpPr>
                <a:cxnSpLocks/>
              </p:cNvCxnSpPr>
              <p:nvPr/>
            </p:nvCxnSpPr>
            <p:spPr>
              <a:xfrm flipV="1">
                <a:off x="2387459" y="2882741"/>
                <a:ext cx="897255" cy="14501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43856408-3162-5D4C-8832-D066B6338EDE}"/>
                  </a:ext>
                </a:extLst>
              </p:cNvPr>
              <p:cNvCxnSpPr>
                <a:cxnSpLocks/>
              </p:cNvCxnSpPr>
              <p:nvPr/>
            </p:nvCxnSpPr>
            <p:spPr>
              <a:xfrm>
                <a:off x="2387459" y="4332923"/>
                <a:ext cx="875349" cy="14525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3431D1F0-3396-184F-85C0-530755B734D2}"/>
                  </a:ext>
                </a:extLst>
              </p:cNvPr>
              <p:cNvCxnSpPr>
                <a:cxnSpLocks/>
              </p:cNvCxnSpPr>
              <p:nvPr/>
            </p:nvCxnSpPr>
            <p:spPr>
              <a:xfrm flipV="1">
                <a:off x="2387459" y="2154555"/>
                <a:ext cx="891540" cy="29184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5365E41B-F6C2-E945-A147-8030BCD8CFA8}"/>
                  </a:ext>
                </a:extLst>
              </p:cNvPr>
              <p:cNvCxnSpPr>
                <a:cxnSpLocks/>
              </p:cNvCxnSpPr>
              <p:nvPr/>
            </p:nvCxnSpPr>
            <p:spPr>
              <a:xfrm flipV="1">
                <a:off x="2387459" y="3607118"/>
                <a:ext cx="891540" cy="14658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DF4717B1-D11E-3140-806B-358ACF170533}"/>
                  </a:ext>
                </a:extLst>
              </p:cNvPr>
              <p:cNvCxnSpPr>
                <a:cxnSpLocks/>
              </p:cNvCxnSpPr>
              <p:nvPr/>
            </p:nvCxnSpPr>
            <p:spPr>
              <a:xfrm flipV="1">
                <a:off x="2387459" y="2882741"/>
                <a:ext cx="897255" cy="21902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A47F6C60-B970-D045-8F39-BD36778F690D}"/>
                  </a:ext>
                </a:extLst>
              </p:cNvPr>
              <p:cNvCxnSpPr>
                <a:cxnSpLocks/>
              </p:cNvCxnSpPr>
              <p:nvPr/>
            </p:nvCxnSpPr>
            <p:spPr>
              <a:xfrm flipV="1">
                <a:off x="2387459" y="5070394"/>
                <a:ext cx="877730" cy="7098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7541E24C-5773-F845-ADAC-17B8129571C3}"/>
                  </a:ext>
                </a:extLst>
              </p:cNvPr>
              <p:cNvCxnSpPr>
                <a:cxnSpLocks/>
              </p:cNvCxnSpPr>
              <p:nvPr/>
            </p:nvCxnSpPr>
            <p:spPr>
              <a:xfrm flipH="1">
                <a:off x="2387459" y="4332923"/>
                <a:ext cx="885825" cy="14473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5F0F35A2-1ABF-E54A-9B9D-3A39AF531D28}"/>
                  </a:ext>
                </a:extLst>
              </p:cNvPr>
              <p:cNvCxnSpPr>
                <a:cxnSpLocks/>
              </p:cNvCxnSpPr>
              <p:nvPr/>
            </p:nvCxnSpPr>
            <p:spPr>
              <a:xfrm flipH="1">
                <a:off x="2387459" y="3607118"/>
                <a:ext cx="891540" cy="21731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B5F8D759-799D-2647-8A9B-082B397F4889}"/>
                  </a:ext>
                </a:extLst>
              </p:cNvPr>
              <p:cNvCxnSpPr>
                <a:cxnSpLocks/>
              </p:cNvCxnSpPr>
              <p:nvPr/>
            </p:nvCxnSpPr>
            <p:spPr>
              <a:xfrm flipV="1">
                <a:off x="2387459" y="2882741"/>
                <a:ext cx="897255" cy="28975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4935C5ED-CE29-F041-AE23-D61CE4C951CD}"/>
                  </a:ext>
                </a:extLst>
              </p:cNvPr>
              <p:cNvCxnSpPr>
                <a:cxnSpLocks/>
              </p:cNvCxnSpPr>
              <p:nvPr/>
            </p:nvCxnSpPr>
            <p:spPr>
              <a:xfrm flipV="1">
                <a:off x="2387459" y="2154555"/>
                <a:ext cx="891540" cy="36256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24" name="Straight Connector 223">
              <a:extLst>
                <a:ext uri="{FF2B5EF4-FFF2-40B4-BE49-F238E27FC236}">
                  <a16:creationId xmlns:a16="http://schemas.microsoft.com/office/drawing/2014/main" id="{7EA16835-BA00-DB47-AFFF-FD37879E7DCF}"/>
                </a:ext>
              </a:extLst>
            </p:cNvPr>
            <p:cNvCxnSpPr>
              <a:cxnSpLocks/>
            </p:cNvCxnSpPr>
            <p:nvPr/>
          </p:nvCxnSpPr>
          <p:spPr>
            <a:xfrm>
              <a:off x="2418909" y="2147312"/>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C11667A0-5BAE-CB47-B47C-2EBBEE6E6445}"/>
                </a:ext>
              </a:extLst>
            </p:cNvPr>
            <p:cNvCxnSpPr>
              <a:cxnSpLocks/>
            </p:cNvCxnSpPr>
            <p:nvPr/>
          </p:nvCxnSpPr>
          <p:spPr>
            <a:xfrm>
              <a:off x="2418909" y="2882503"/>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399692ED-356A-B644-8748-0D43D0B9B07E}"/>
                </a:ext>
              </a:extLst>
            </p:cNvPr>
            <p:cNvCxnSpPr>
              <a:cxnSpLocks/>
            </p:cNvCxnSpPr>
            <p:nvPr/>
          </p:nvCxnSpPr>
          <p:spPr>
            <a:xfrm>
              <a:off x="2418909" y="3605041"/>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F3B2DD6A-6555-0041-99E8-D7F7D65A8AD0}"/>
                </a:ext>
              </a:extLst>
            </p:cNvPr>
            <p:cNvCxnSpPr>
              <a:cxnSpLocks/>
            </p:cNvCxnSpPr>
            <p:nvPr/>
          </p:nvCxnSpPr>
          <p:spPr>
            <a:xfrm>
              <a:off x="2418909" y="4327363"/>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2870B32A-C567-B843-A672-DF3791C8CA58}"/>
                </a:ext>
              </a:extLst>
            </p:cNvPr>
            <p:cNvCxnSpPr>
              <a:cxnSpLocks/>
            </p:cNvCxnSpPr>
            <p:nvPr/>
          </p:nvCxnSpPr>
          <p:spPr>
            <a:xfrm>
              <a:off x="2418909" y="5074919"/>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7DFB3239-11A2-7E4A-AD03-A910AF8D792C}"/>
                </a:ext>
              </a:extLst>
            </p:cNvPr>
            <p:cNvCxnSpPr>
              <a:cxnSpLocks/>
            </p:cNvCxnSpPr>
            <p:nvPr/>
          </p:nvCxnSpPr>
          <p:spPr>
            <a:xfrm>
              <a:off x="2418909" y="5785008"/>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0EF1E621-AAEF-EA48-ABC2-F32D374143D7}"/>
                </a:ext>
              </a:extLst>
            </p:cNvPr>
            <p:cNvCxnSpPr>
              <a:cxnSpLocks/>
            </p:cNvCxnSpPr>
            <p:nvPr/>
          </p:nvCxnSpPr>
          <p:spPr>
            <a:xfrm flipH="1">
              <a:off x="2425542" y="4337685"/>
              <a:ext cx="877728" cy="7372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5ADF13DE-989E-6346-B9B9-66B13F7E52E7}"/>
                </a:ext>
              </a:extLst>
            </p:cNvPr>
            <p:cNvCxnSpPr>
              <a:cxnSpLocks/>
            </p:cNvCxnSpPr>
            <p:nvPr/>
          </p:nvCxnSpPr>
          <p:spPr>
            <a:xfrm flipH="1" flipV="1">
              <a:off x="2425542" y="5085240"/>
              <a:ext cx="877728" cy="6997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350F0AC2-032F-1D44-A83C-268F7B889770}"/>
                </a:ext>
              </a:extLst>
            </p:cNvPr>
            <p:cNvCxnSpPr>
              <a:cxnSpLocks/>
            </p:cNvCxnSpPr>
            <p:nvPr/>
          </p:nvCxnSpPr>
          <p:spPr>
            <a:xfrm flipV="1">
              <a:off x="2425542" y="3611879"/>
              <a:ext cx="877728" cy="7032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21C2796F-7D59-CA41-A4F3-BB2F83879001}"/>
                </a:ext>
              </a:extLst>
            </p:cNvPr>
            <p:cNvCxnSpPr>
              <a:cxnSpLocks/>
            </p:cNvCxnSpPr>
            <p:nvPr/>
          </p:nvCxnSpPr>
          <p:spPr>
            <a:xfrm flipH="1" flipV="1">
              <a:off x="2425542" y="4332526"/>
              <a:ext cx="877728" cy="745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E2653C85-5DF0-BB44-B367-529AF19ACD63}"/>
                </a:ext>
              </a:extLst>
            </p:cNvPr>
            <p:cNvCxnSpPr>
              <a:cxnSpLocks/>
            </p:cNvCxnSpPr>
            <p:nvPr/>
          </p:nvCxnSpPr>
          <p:spPr>
            <a:xfrm flipH="1">
              <a:off x="2425542" y="2886074"/>
              <a:ext cx="877728" cy="72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FE8CFFEB-F8E1-4D4A-9408-77FE134B59D5}"/>
                </a:ext>
              </a:extLst>
            </p:cNvPr>
            <p:cNvCxnSpPr>
              <a:cxnSpLocks/>
            </p:cNvCxnSpPr>
            <p:nvPr/>
          </p:nvCxnSpPr>
          <p:spPr>
            <a:xfrm flipH="1" flipV="1">
              <a:off x="2425542" y="3596443"/>
              <a:ext cx="877728" cy="7412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E8865F74-1601-624C-A1BE-A5EB8177FDED}"/>
                </a:ext>
              </a:extLst>
            </p:cNvPr>
            <p:cNvCxnSpPr>
              <a:cxnSpLocks/>
            </p:cNvCxnSpPr>
            <p:nvPr/>
          </p:nvCxnSpPr>
          <p:spPr>
            <a:xfrm flipH="1">
              <a:off x="2425542" y="2153126"/>
              <a:ext cx="877728" cy="734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D0F1008B-7E24-6E41-94BE-541E5734E213}"/>
                </a:ext>
              </a:extLst>
            </p:cNvPr>
            <p:cNvCxnSpPr>
              <a:cxnSpLocks/>
            </p:cNvCxnSpPr>
            <p:nvPr/>
          </p:nvCxnSpPr>
          <p:spPr>
            <a:xfrm flipH="1" flipV="1">
              <a:off x="2425542" y="2869851"/>
              <a:ext cx="877728" cy="7420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7" name="Group 276">
            <a:extLst>
              <a:ext uri="{FF2B5EF4-FFF2-40B4-BE49-F238E27FC236}">
                <a16:creationId xmlns:a16="http://schemas.microsoft.com/office/drawing/2014/main" id="{B941E994-1A00-DA4F-A634-AB7DCDECF55E}"/>
              </a:ext>
            </a:extLst>
          </p:cNvPr>
          <p:cNvGrpSpPr/>
          <p:nvPr/>
        </p:nvGrpSpPr>
        <p:grpSpPr>
          <a:xfrm>
            <a:off x="4797053" y="2436224"/>
            <a:ext cx="897255" cy="3637122"/>
            <a:chOff x="3634740" y="2153126"/>
            <a:chExt cx="897255" cy="3637122"/>
          </a:xfrm>
        </p:grpSpPr>
        <p:cxnSp>
          <p:nvCxnSpPr>
            <p:cNvPr id="279" name="Straight Connector 278">
              <a:extLst>
                <a:ext uri="{FF2B5EF4-FFF2-40B4-BE49-F238E27FC236}">
                  <a16:creationId xmlns:a16="http://schemas.microsoft.com/office/drawing/2014/main" id="{7824EAB1-46A7-6D4D-9CD2-4D3E43842D66}"/>
                </a:ext>
              </a:extLst>
            </p:cNvPr>
            <p:cNvCxnSpPr>
              <a:cxnSpLocks/>
            </p:cNvCxnSpPr>
            <p:nvPr/>
          </p:nvCxnSpPr>
          <p:spPr>
            <a:xfrm>
              <a:off x="3634740" y="2153126"/>
              <a:ext cx="897255" cy="734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D2699EB7-4624-EA4F-901E-D4CB106F95ED}"/>
                </a:ext>
              </a:extLst>
            </p:cNvPr>
            <p:cNvCxnSpPr>
              <a:cxnSpLocks/>
            </p:cNvCxnSpPr>
            <p:nvPr/>
          </p:nvCxnSpPr>
          <p:spPr>
            <a:xfrm>
              <a:off x="3634740" y="2153126"/>
              <a:ext cx="891540" cy="14587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E688AC38-F52B-EB4A-AF66-9276C7AC5D01}"/>
                </a:ext>
              </a:extLst>
            </p:cNvPr>
            <p:cNvCxnSpPr>
              <a:cxnSpLocks/>
            </p:cNvCxnSpPr>
            <p:nvPr/>
          </p:nvCxnSpPr>
          <p:spPr>
            <a:xfrm>
              <a:off x="3634740" y="2153126"/>
              <a:ext cx="885825" cy="21845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B7E8C2BA-CD15-2944-A098-8CE1ABD95ADA}"/>
                </a:ext>
              </a:extLst>
            </p:cNvPr>
            <p:cNvCxnSpPr>
              <a:cxnSpLocks/>
            </p:cNvCxnSpPr>
            <p:nvPr/>
          </p:nvCxnSpPr>
          <p:spPr>
            <a:xfrm>
              <a:off x="3634740" y="2153126"/>
              <a:ext cx="877730" cy="29220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9E00B832-7AE6-3C43-BE3C-D494E5782F64}"/>
                </a:ext>
              </a:extLst>
            </p:cNvPr>
            <p:cNvCxnSpPr>
              <a:cxnSpLocks/>
            </p:cNvCxnSpPr>
            <p:nvPr/>
          </p:nvCxnSpPr>
          <p:spPr>
            <a:xfrm>
              <a:off x="3634740" y="2153126"/>
              <a:ext cx="875349" cy="36371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2ACC812B-16BA-4548-9443-17371F6D351B}"/>
                </a:ext>
              </a:extLst>
            </p:cNvPr>
            <p:cNvCxnSpPr>
              <a:cxnSpLocks/>
            </p:cNvCxnSpPr>
            <p:nvPr/>
          </p:nvCxnSpPr>
          <p:spPr>
            <a:xfrm>
              <a:off x="3634740" y="2886074"/>
              <a:ext cx="885825" cy="14516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8CA0B909-BC10-674C-8DE1-31360510C815}"/>
                </a:ext>
              </a:extLst>
            </p:cNvPr>
            <p:cNvCxnSpPr>
              <a:cxnSpLocks/>
            </p:cNvCxnSpPr>
            <p:nvPr/>
          </p:nvCxnSpPr>
          <p:spPr>
            <a:xfrm>
              <a:off x="3634740" y="2886074"/>
              <a:ext cx="877730" cy="21890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19520C7D-A5D7-444C-B92E-AC306D122DF5}"/>
                </a:ext>
              </a:extLst>
            </p:cNvPr>
            <p:cNvCxnSpPr>
              <a:cxnSpLocks/>
            </p:cNvCxnSpPr>
            <p:nvPr/>
          </p:nvCxnSpPr>
          <p:spPr>
            <a:xfrm>
              <a:off x="3634740" y="2886074"/>
              <a:ext cx="875349" cy="29041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CBCAE68A-43FC-BC45-BE2B-6AD6D792EDC8}"/>
                </a:ext>
              </a:extLst>
            </p:cNvPr>
            <p:cNvCxnSpPr>
              <a:cxnSpLocks/>
            </p:cNvCxnSpPr>
            <p:nvPr/>
          </p:nvCxnSpPr>
          <p:spPr>
            <a:xfrm flipV="1">
              <a:off x="3634740" y="2159317"/>
              <a:ext cx="891540" cy="14525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8BE5D637-1BF7-9341-9F04-97E143C3537F}"/>
                </a:ext>
              </a:extLst>
            </p:cNvPr>
            <p:cNvCxnSpPr>
              <a:cxnSpLocks/>
            </p:cNvCxnSpPr>
            <p:nvPr/>
          </p:nvCxnSpPr>
          <p:spPr>
            <a:xfrm>
              <a:off x="3634740" y="2886074"/>
              <a:ext cx="877730" cy="21890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87B2EEC6-C6CC-0C4B-8D2B-482F83F6EC78}"/>
                </a:ext>
              </a:extLst>
            </p:cNvPr>
            <p:cNvCxnSpPr>
              <a:cxnSpLocks/>
            </p:cNvCxnSpPr>
            <p:nvPr/>
          </p:nvCxnSpPr>
          <p:spPr>
            <a:xfrm>
              <a:off x="3634740" y="3611879"/>
              <a:ext cx="877730" cy="14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00C10C8E-78A1-2D49-A042-941926DD92D8}"/>
                </a:ext>
              </a:extLst>
            </p:cNvPr>
            <p:cNvCxnSpPr>
              <a:cxnSpLocks/>
            </p:cNvCxnSpPr>
            <p:nvPr/>
          </p:nvCxnSpPr>
          <p:spPr>
            <a:xfrm>
              <a:off x="3634740" y="3611879"/>
              <a:ext cx="875349" cy="21783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id="{B22A6962-C4AB-7643-BE95-D64A1E96C386}"/>
                </a:ext>
              </a:extLst>
            </p:cNvPr>
            <p:cNvCxnSpPr>
              <a:cxnSpLocks/>
            </p:cNvCxnSpPr>
            <p:nvPr/>
          </p:nvCxnSpPr>
          <p:spPr>
            <a:xfrm flipV="1">
              <a:off x="3634740" y="2159317"/>
              <a:ext cx="891540" cy="21783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528F32F5-D488-4349-A963-B3BA7F53DAE7}"/>
                </a:ext>
              </a:extLst>
            </p:cNvPr>
            <p:cNvCxnSpPr>
              <a:cxnSpLocks/>
            </p:cNvCxnSpPr>
            <p:nvPr/>
          </p:nvCxnSpPr>
          <p:spPr>
            <a:xfrm flipV="1">
              <a:off x="3634740" y="2887503"/>
              <a:ext cx="897255" cy="14501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C2FE8316-D8E7-F04E-8758-DD1404B4D4E3}"/>
                </a:ext>
              </a:extLst>
            </p:cNvPr>
            <p:cNvCxnSpPr>
              <a:cxnSpLocks/>
            </p:cNvCxnSpPr>
            <p:nvPr/>
          </p:nvCxnSpPr>
          <p:spPr>
            <a:xfrm>
              <a:off x="3634740" y="4337685"/>
              <a:ext cx="875349" cy="14525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9A2CF079-2F54-6047-B367-73F690D38531}"/>
                </a:ext>
              </a:extLst>
            </p:cNvPr>
            <p:cNvCxnSpPr>
              <a:cxnSpLocks/>
            </p:cNvCxnSpPr>
            <p:nvPr/>
          </p:nvCxnSpPr>
          <p:spPr>
            <a:xfrm flipV="1">
              <a:off x="3634740" y="2159317"/>
              <a:ext cx="891540" cy="29184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D9A309F2-25E1-734B-A7B8-79E4A52D6080}"/>
                </a:ext>
              </a:extLst>
            </p:cNvPr>
            <p:cNvCxnSpPr>
              <a:cxnSpLocks/>
            </p:cNvCxnSpPr>
            <p:nvPr/>
          </p:nvCxnSpPr>
          <p:spPr>
            <a:xfrm flipV="1">
              <a:off x="3634740" y="3611880"/>
              <a:ext cx="891540" cy="14658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0F59259A-AB40-A343-9849-3AA26A0192B8}"/>
                </a:ext>
              </a:extLst>
            </p:cNvPr>
            <p:cNvCxnSpPr>
              <a:cxnSpLocks/>
            </p:cNvCxnSpPr>
            <p:nvPr/>
          </p:nvCxnSpPr>
          <p:spPr>
            <a:xfrm flipV="1">
              <a:off x="3634740" y="2887503"/>
              <a:ext cx="897255" cy="21902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C8FF9E4B-78B7-A145-AAA8-8F35C7DA805D}"/>
                </a:ext>
              </a:extLst>
            </p:cNvPr>
            <p:cNvCxnSpPr>
              <a:cxnSpLocks/>
            </p:cNvCxnSpPr>
            <p:nvPr/>
          </p:nvCxnSpPr>
          <p:spPr>
            <a:xfrm flipV="1">
              <a:off x="3634740" y="5075156"/>
              <a:ext cx="877730" cy="7098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231E325E-2159-E941-9D7A-D5F3C8DE0D1E}"/>
                </a:ext>
              </a:extLst>
            </p:cNvPr>
            <p:cNvCxnSpPr>
              <a:cxnSpLocks/>
            </p:cNvCxnSpPr>
            <p:nvPr/>
          </p:nvCxnSpPr>
          <p:spPr>
            <a:xfrm flipH="1">
              <a:off x="3634740" y="4337685"/>
              <a:ext cx="885825" cy="14473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CF0A66BB-52FD-7541-BC66-1490A6E9D048}"/>
                </a:ext>
              </a:extLst>
            </p:cNvPr>
            <p:cNvCxnSpPr>
              <a:cxnSpLocks/>
            </p:cNvCxnSpPr>
            <p:nvPr/>
          </p:nvCxnSpPr>
          <p:spPr>
            <a:xfrm flipH="1">
              <a:off x="3634740" y="3611880"/>
              <a:ext cx="891540" cy="21731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4CB87A3F-6C18-1949-B5EF-F2B0293CCE3D}"/>
                </a:ext>
              </a:extLst>
            </p:cNvPr>
            <p:cNvCxnSpPr>
              <a:cxnSpLocks/>
            </p:cNvCxnSpPr>
            <p:nvPr/>
          </p:nvCxnSpPr>
          <p:spPr>
            <a:xfrm flipV="1">
              <a:off x="3634740" y="2887503"/>
              <a:ext cx="897255" cy="28975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F787A6D0-C466-9645-AC9F-FA6F7C56E8CF}"/>
                </a:ext>
              </a:extLst>
            </p:cNvPr>
            <p:cNvCxnSpPr>
              <a:cxnSpLocks/>
            </p:cNvCxnSpPr>
            <p:nvPr/>
          </p:nvCxnSpPr>
          <p:spPr>
            <a:xfrm flipV="1">
              <a:off x="3634740" y="2159317"/>
              <a:ext cx="891540" cy="36256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1" name="Group 310">
            <a:extLst>
              <a:ext uri="{FF2B5EF4-FFF2-40B4-BE49-F238E27FC236}">
                <a16:creationId xmlns:a16="http://schemas.microsoft.com/office/drawing/2014/main" id="{5F4E2202-FB80-5840-B47A-1C756F85EEE4}"/>
              </a:ext>
            </a:extLst>
          </p:cNvPr>
          <p:cNvGrpSpPr/>
          <p:nvPr/>
        </p:nvGrpSpPr>
        <p:grpSpPr>
          <a:xfrm>
            <a:off x="5990668" y="2453622"/>
            <a:ext cx="1239201" cy="3630931"/>
            <a:chOff x="4841559" y="2159317"/>
            <a:chExt cx="1239201" cy="3630931"/>
          </a:xfrm>
        </p:grpSpPr>
        <p:grpSp>
          <p:nvGrpSpPr>
            <p:cNvPr id="312" name="Group 311">
              <a:extLst>
                <a:ext uri="{FF2B5EF4-FFF2-40B4-BE49-F238E27FC236}">
                  <a16:creationId xmlns:a16="http://schemas.microsoft.com/office/drawing/2014/main" id="{23CBC0CC-8E81-7949-BB8F-D1608B62F5B7}"/>
                </a:ext>
              </a:extLst>
            </p:cNvPr>
            <p:cNvGrpSpPr/>
            <p:nvPr/>
          </p:nvGrpSpPr>
          <p:grpSpPr>
            <a:xfrm>
              <a:off x="4857750" y="2720341"/>
              <a:ext cx="1223010" cy="891540"/>
              <a:chOff x="2411730" y="3257550"/>
              <a:chExt cx="1223010" cy="891540"/>
            </a:xfrm>
          </p:grpSpPr>
          <p:sp>
            <p:nvSpPr>
              <p:cNvPr id="339" name="Oval 338">
                <a:extLst>
                  <a:ext uri="{FF2B5EF4-FFF2-40B4-BE49-F238E27FC236}">
                    <a16:creationId xmlns:a16="http://schemas.microsoft.com/office/drawing/2014/main" id="{3E15B392-C3EE-564E-9D6F-04DF4A129297}"/>
                  </a:ext>
                </a:extLst>
              </p:cNvPr>
              <p:cNvSpPr/>
              <p:nvPr/>
            </p:nvSpPr>
            <p:spPr>
              <a:xfrm>
                <a:off x="3303270" y="3257550"/>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cxnSp>
            <p:nvCxnSpPr>
              <p:cNvPr id="340" name="Straight Connector 339">
                <a:extLst>
                  <a:ext uri="{FF2B5EF4-FFF2-40B4-BE49-F238E27FC236}">
                    <a16:creationId xmlns:a16="http://schemas.microsoft.com/office/drawing/2014/main" id="{9E67804A-97A5-E544-992F-E269B71D8773}"/>
                  </a:ext>
                </a:extLst>
              </p:cNvPr>
              <p:cNvCxnSpPr>
                <a:cxnSpLocks/>
                <a:endCxn id="339" idx="2"/>
              </p:cNvCxnSpPr>
              <p:nvPr/>
            </p:nvCxnSpPr>
            <p:spPr>
              <a:xfrm>
                <a:off x="241173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CC0B000A-9ABF-5840-8FCE-473422DAB64A}"/>
                  </a:ext>
                </a:extLst>
              </p:cNvPr>
              <p:cNvCxnSpPr>
                <a:cxnSpLocks/>
                <a:stCxn id="339" idx="2"/>
              </p:cNvCxnSpPr>
              <p:nvPr/>
            </p:nvCxnSpPr>
            <p:spPr>
              <a:xfrm flipH="1">
                <a:off x="2411730" y="3423285"/>
                <a:ext cx="891540" cy="72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4" name="Group 313">
              <a:extLst>
                <a:ext uri="{FF2B5EF4-FFF2-40B4-BE49-F238E27FC236}">
                  <a16:creationId xmlns:a16="http://schemas.microsoft.com/office/drawing/2014/main" id="{2F694163-4621-6F46-AD24-E735A27B87C3}"/>
                </a:ext>
              </a:extLst>
            </p:cNvPr>
            <p:cNvGrpSpPr/>
            <p:nvPr/>
          </p:nvGrpSpPr>
          <p:grpSpPr>
            <a:xfrm>
              <a:off x="4846320" y="4337685"/>
              <a:ext cx="1223010" cy="902969"/>
              <a:chOff x="2411730" y="2686051"/>
              <a:chExt cx="1223010" cy="902969"/>
            </a:xfrm>
          </p:grpSpPr>
          <p:sp>
            <p:nvSpPr>
              <p:cNvPr id="335" name="Oval 334">
                <a:extLst>
                  <a:ext uri="{FF2B5EF4-FFF2-40B4-BE49-F238E27FC236}">
                    <a16:creationId xmlns:a16="http://schemas.microsoft.com/office/drawing/2014/main" id="{1ABB2E60-7E40-774D-928A-C062EF7A8769}"/>
                  </a:ext>
                </a:extLst>
              </p:cNvPr>
              <p:cNvSpPr/>
              <p:nvPr/>
            </p:nvSpPr>
            <p:spPr>
              <a:xfrm>
                <a:off x="3303270" y="3257550"/>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cxnSp>
            <p:nvCxnSpPr>
              <p:cNvPr id="336" name="Straight Connector 335">
                <a:extLst>
                  <a:ext uri="{FF2B5EF4-FFF2-40B4-BE49-F238E27FC236}">
                    <a16:creationId xmlns:a16="http://schemas.microsoft.com/office/drawing/2014/main" id="{03FF20F0-FDCC-3C4E-B504-37B2875527B8}"/>
                  </a:ext>
                </a:extLst>
              </p:cNvPr>
              <p:cNvCxnSpPr>
                <a:cxnSpLocks/>
                <a:endCxn id="335" idx="2"/>
              </p:cNvCxnSpPr>
              <p:nvPr/>
            </p:nvCxnSpPr>
            <p:spPr>
              <a:xfrm>
                <a:off x="2417445" y="2686051"/>
                <a:ext cx="885825" cy="7372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8C5D3D1F-1E5B-034A-BF59-37B3447322F3}"/>
                  </a:ext>
                </a:extLst>
              </p:cNvPr>
              <p:cNvCxnSpPr>
                <a:cxnSpLocks/>
                <a:endCxn id="335" idx="2"/>
              </p:cNvCxnSpPr>
              <p:nvPr/>
            </p:nvCxnSpPr>
            <p:spPr>
              <a:xfrm>
                <a:off x="241173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15" name="Straight Connector 314">
              <a:extLst>
                <a:ext uri="{FF2B5EF4-FFF2-40B4-BE49-F238E27FC236}">
                  <a16:creationId xmlns:a16="http://schemas.microsoft.com/office/drawing/2014/main" id="{351C501B-88EA-2F49-A5DD-F6C893F48A3C}"/>
                </a:ext>
              </a:extLst>
            </p:cNvPr>
            <p:cNvCxnSpPr>
              <a:cxnSpLocks/>
            </p:cNvCxnSpPr>
            <p:nvPr/>
          </p:nvCxnSpPr>
          <p:spPr>
            <a:xfrm>
              <a:off x="4857750" y="2159317"/>
              <a:ext cx="880110" cy="14582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16E58C69-0120-2244-96A3-8A2964663FD4}"/>
                </a:ext>
              </a:extLst>
            </p:cNvPr>
            <p:cNvCxnSpPr>
              <a:cxnSpLocks/>
            </p:cNvCxnSpPr>
            <p:nvPr/>
          </p:nvCxnSpPr>
          <p:spPr>
            <a:xfrm>
              <a:off x="4857750" y="2159317"/>
              <a:ext cx="891540" cy="21783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5EBBD9D4-0A18-9F45-8F03-C81E4817BFE1}"/>
                </a:ext>
              </a:extLst>
            </p:cNvPr>
            <p:cNvCxnSpPr>
              <a:cxnSpLocks/>
              <a:endCxn id="335" idx="2"/>
            </p:cNvCxnSpPr>
            <p:nvPr/>
          </p:nvCxnSpPr>
          <p:spPr>
            <a:xfrm>
              <a:off x="4857750" y="2159317"/>
              <a:ext cx="880110" cy="29156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49532A34-17BF-9647-89D6-E41B9C382BAE}"/>
                </a:ext>
              </a:extLst>
            </p:cNvPr>
            <p:cNvCxnSpPr>
              <a:cxnSpLocks/>
            </p:cNvCxnSpPr>
            <p:nvPr/>
          </p:nvCxnSpPr>
          <p:spPr>
            <a:xfrm>
              <a:off x="4863465" y="2887503"/>
              <a:ext cx="885825" cy="14501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1D439873-C101-A646-937D-939B877AFAD3}"/>
                </a:ext>
              </a:extLst>
            </p:cNvPr>
            <p:cNvCxnSpPr>
              <a:cxnSpLocks/>
              <a:endCxn id="335" idx="2"/>
            </p:cNvCxnSpPr>
            <p:nvPr/>
          </p:nvCxnSpPr>
          <p:spPr>
            <a:xfrm>
              <a:off x="4863465" y="2887503"/>
              <a:ext cx="874395" cy="21874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F71E4592-FB5E-7F4D-9EBB-F7B079371248}"/>
                </a:ext>
              </a:extLst>
            </p:cNvPr>
            <p:cNvCxnSpPr>
              <a:cxnSpLocks/>
              <a:endCxn id="335" idx="2"/>
            </p:cNvCxnSpPr>
            <p:nvPr/>
          </p:nvCxnSpPr>
          <p:spPr>
            <a:xfrm>
              <a:off x="4857750" y="3611880"/>
              <a:ext cx="880110" cy="14630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4460AB5F-D56D-4F4E-B631-19135F623252}"/>
                </a:ext>
              </a:extLst>
            </p:cNvPr>
            <p:cNvCxnSpPr>
              <a:cxnSpLocks/>
              <a:endCxn id="339" idx="2"/>
            </p:cNvCxnSpPr>
            <p:nvPr/>
          </p:nvCxnSpPr>
          <p:spPr>
            <a:xfrm flipV="1">
              <a:off x="4852035" y="2886076"/>
              <a:ext cx="897255" cy="14516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8215F7A8-F3BB-8143-9672-D72A19DCFF68}"/>
                </a:ext>
              </a:extLst>
            </p:cNvPr>
            <p:cNvCxnSpPr>
              <a:cxnSpLocks/>
            </p:cNvCxnSpPr>
            <p:nvPr/>
          </p:nvCxnSpPr>
          <p:spPr>
            <a:xfrm flipV="1">
              <a:off x="4843940" y="3617596"/>
              <a:ext cx="893920" cy="14575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7CEB06F0-1537-3A47-B711-AEA1F02B8E7D}"/>
                </a:ext>
              </a:extLst>
            </p:cNvPr>
            <p:cNvCxnSpPr>
              <a:cxnSpLocks/>
              <a:endCxn id="339" idx="2"/>
            </p:cNvCxnSpPr>
            <p:nvPr/>
          </p:nvCxnSpPr>
          <p:spPr>
            <a:xfrm flipV="1">
              <a:off x="4843940" y="2886076"/>
              <a:ext cx="905350" cy="2189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E09FC379-DD62-2F4F-9F6D-21F66DCA8AC6}"/>
                </a:ext>
              </a:extLst>
            </p:cNvPr>
            <p:cNvCxnSpPr>
              <a:cxnSpLocks/>
            </p:cNvCxnSpPr>
            <p:nvPr/>
          </p:nvCxnSpPr>
          <p:spPr>
            <a:xfrm flipV="1">
              <a:off x="4841559" y="4337685"/>
              <a:ext cx="907731" cy="14525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DB91139E-9637-0146-B48B-A3BAD778E819}"/>
                </a:ext>
              </a:extLst>
            </p:cNvPr>
            <p:cNvCxnSpPr>
              <a:cxnSpLocks/>
            </p:cNvCxnSpPr>
            <p:nvPr/>
          </p:nvCxnSpPr>
          <p:spPr>
            <a:xfrm flipV="1">
              <a:off x="4841559" y="3617596"/>
              <a:ext cx="896301" cy="21726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59FFACCB-EA2E-EB41-9EBC-B8EC3C55689D}"/>
                </a:ext>
              </a:extLst>
            </p:cNvPr>
            <p:cNvCxnSpPr>
              <a:cxnSpLocks/>
              <a:stCxn id="339" idx="2"/>
            </p:cNvCxnSpPr>
            <p:nvPr/>
          </p:nvCxnSpPr>
          <p:spPr>
            <a:xfrm flipH="1">
              <a:off x="4841559" y="2886076"/>
              <a:ext cx="907731" cy="29041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2" name="Group 341">
            <a:extLst>
              <a:ext uri="{FF2B5EF4-FFF2-40B4-BE49-F238E27FC236}">
                <a16:creationId xmlns:a16="http://schemas.microsoft.com/office/drawing/2014/main" id="{1DA67B5B-FD07-BD4F-A7BC-09F0A7AC56FF}"/>
              </a:ext>
            </a:extLst>
          </p:cNvPr>
          <p:cNvGrpSpPr/>
          <p:nvPr/>
        </p:nvGrpSpPr>
        <p:grpSpPr>
          <a:xfrm>
            <a:off x="7215351" y="3172046"/>
            <a:ext cx="2137410" cy="2188845"/>
            <a:chOff x="6069330" y="2886074"/>
            <a:chExt cx="2137410" cy="2188845"/>
          </a:xfrm>
        </p:grpSpPr>
        <p:grpSp>
          <p:nvGrpSpPr>
            <p:cNvPr id="343" name="Group 342">
              <a:extLst>
                <a:ext uri="{FF2B5EF4-FFF2-40B4-BE49-F238E27FC236}">
                  <a16:creationId xmlns:a16="http://schemas.microsoft.com/office/drawing/2014/main" id="{947B9BF7-5A2A-2042-A5FA-817584577872}"/>
                </a:ext>
              </a:extLst>
            </p:cNvPr>
            <p:cNvGrpSpPr/>
            <p:nvPr/>
          </p:nvGrpSpPr>
          <p:grpSpPr>
            <a:xfrm>
              <a:off x="6069330" y="3617596"/>
              <a:ext cx="2137410" cy="1457323"/>
              <a:chOff x="2388870" y="2707958"/>
              <a:chExt cx="2137410" cy="1457323"/>
            </a:xfrm>
          </p:grpSpPr>
          <p:sp>
            <p:nvSpPr>
              <p:cNvPr id="351" name="Oval 350">
                <a:extLst>
                  <a:ext uri="{FF2B5EF4-FFF2-40B4-BE49-F238E27FC236}">
                    <a16:creationId xmlns:a16="http://schemas.microsoft.com/office/drawing/2014/main" id="{2163EA73-E198-6848-88CD-CCB3E5FCD931}"/>
                  </a:ext>
                </a:extLst>
              </p:cNvPr>
              <p:cNvSpPr/>
              <p:nvPr/>
            </p:nvSpPr>
            <p:spPr>
              <a:xfrm>
                <a:off x="3303270" y="3257550"/>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cxnSp>
            <p:nvCxnSpPr>
              <p:cNvPr id="352" name="Straight Connector 351">
                <a:extLst>
                  <a:ext uri="{FF2B5EF4-FFF2-40B4-BE49-F238E27FC236}">
                    <a16:creationId xmlns:a16="http://schemas.microsoft.com/office/drawing/2014/main" id="{BD023BD2-EC28-E54B-BCC3-EDC831CD66BD}"/>
                  </a:ext>
                </a:extLst>
              </p:cNvPr>
              <p:cNvCxnSpPr>
                <a:cxnSpLocks/>
                <a:endCxn id="351" idx="2"/>
              </p:cNvCxnSpPr>
              <p:nvPr/>
            </p:nvCxnSpPr>
            <p:spPr>
              <a:xfrm>
                <a:off x="2388870" y="2707958"/>
                <a:ext cx="914400" cy="7153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1E327809-F571-A842-AE5B-527CF0DF8AE9}"/>
                  </a:ext>
                </a:extLst>
              </p:cNvPr>
              <p:cNvCxnSpPr>
                <a:cxnSpLocks/>
                <a:stCxn id="351" idx="2"/>
              </p:cNvCxnSpPr>
              <p:nvPr/>
            </p:nvCxnSpPr>
            <p:spPr>
              <a:xfrm flipH="1">
                <a:off x="2388870" y="3423285"/>
                <a:ext cx="914400" cy="7419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67049439-4CD8-3A42-ADE9-47423AD89B22}"/>
                  </a:ext>
                </a:extLst>
              </p:cNvPr>
              <p:cNvCxnSpPr>
                <a:cxnSpLocks/>
              </p:cNvCxnSpPr>
              <p:nvPr/>
            </p:nvCxnSpPr>
            <p:spPr>
              <a:xfrm>
                <a:off x="363474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4" name="Group 343">
              <a:extLst>
                <a:ext uri="{FF2B5EF4-FFF2-40B4-BE49-F238E27FC236}">
                  <a16:creationId xmlns:a16="http://schemas.microsoft.com/office/drawing/2014/main" id="{2901AD82-41E2-F640-8F1D-F3DF1083E217}"/>
                </a:ext>
              </a:extLst>
            </p:cNvPr>
            <p:cNvGrpSpPr/>
            <p:nvPr/>
          </p:nvGrpSpPr>
          <p:grpSpPr>
            <a:xfrm>
              <a:off x="6080760" y="2886074"/>
              <a:ext cx="2114550" cy="1451610"/>
              <a:chOff x="2411730" y="2697480"/>
              <a:chExt cx="2114550" cy="1451610"/>
            </a:xfrm>
          </p:grpSpPr>
          <p:sp>
            <p:nvSpPr>
              <p:cNvPr id="347" name="Oval 346">
                <a:extLst>
                  <a:ext uri="{FF2B5EF4-FFF2-40B4-BE49-F238E27FC236}">
                    <a16:creationId xmlns:a16="http://schemas.microsoft.com/office/drawing/2014/main" id="{AA178B0B-6027-494E-8C95-281FCA5D297C}"/>
                  </a:ext>
                </a:extLst>
              </p:cNvPr>
              <p:cNvSpPr/>
              <p:nvPr/>
            </p:nvSpPr>
            <p:spPr>
              <a:xfrm>
                <a:off x="3303270" y="3257550"/>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cxnSp>
            <p:nvCxnSpPr>
              <p:cNvPr id="348" name="Straight Connector 347">
                <a:extLst>
                  <a:ext uri="{FF2B5EF4-FFF2-40B4-BE49-F238E27FC236}">
                    <a16:creationId xmlns:a16="http://schemas.microsoft.com/office/drawing/2014/main" id="{87114CBC-B729-DA49-9E73-6E265265812E}"/>
                  </a:ext>
                </a:extLst>
              </p:cNvPr>
              <p:cNvCxnSpPr>
                <a:cxnSpLocks/>
                <a:endCxn id="347" idx="2"/>
              </p:cNvCxnSpPr>
              <p:nvPr/>
            </p:nvCxnSpPr>
            <p:spPr>
              <a:xfrm>
                <a:off x="2411730" y="2697480"/>
                <a:ext cx="891540" cy="72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2EC62284-90D4-5546-ABF2-E965598E394A}"/>
                  </a:ext>
                </a:extLst>
              </p:cNvPr>
              <p:cNvCxnSpPr>
                <a:cxnSpLocks/>
                <a:stCxn id="347" idx="2"/>
              </p:cNvCxnSpPr>
              <p:nvPr/>
            </p:nvCxnSpPr>
            <p:spPr>
              <a:xfrm flipH="1">
                <a:off x="2411730" y="3423285"/>
                <a:ext cx="891540" cy="72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B42F55E2-9D55-0548-8454-2F9B9B7D4FE5}"/>
                  </a:ext>
                </a:extLst>
              </p:cNvPr>
              <p:cNvCxnSpPr>
                <a:cxnSpLocks/>
              </p:cNvCxnSpPr>
              <p:nvPr/>
            </p:nvCxnSpPr>
            <p:spPr>
              <a:xfrm>
                <a:off x="363474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45" name="Straight Connector 344">
              <a:extLst>
                <a:ext uri="{FF2B5EF4-FFF2-40B4-BE49-F238E27FC236}">
                  <a16:creationId xmlns:a16="http://schemas.microsoft.com/office/drawing/2014/main" id="{3CCA8E58-2C35-E84A-AD71-8808DC5F371C}"/>
                </a:ext>
              </a:extLst>
            </p:cNvPr>
            <p:cNvCxnSpPr>
              <a:cxnSpLocks/>
              <a:stCxn id="347" idx="2"/>
            </p:cNvCxnSpPr>
            <p:nvPr/>
          </p:nvCxnSpPr>
          <p:spPr>
            <a:xfrm flipH="1">
              <a:off x="6069330" y="3611879"/>
              <a:ext cx="902970" cy="1463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8F64472F-0ADB-0243-8B49-9ED19FE24BA0}"/>
                </a:ext>
              </a:extLst>
            </p:cNvPr>
            <p:cNvCxnSpPr>
              <a:cxnSpLocks/>
              <a:endCxn id="351" idx="2"/>
            </p:cNvCxnSpPr>
            <p:nvPr/>
          </p:nvCxnSpPr>
          <p:spPr>
            <a:xfrm>
              <a:off x="6080760" y="2886076"/>
              <a:ext cx="902970" cy="14468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9" name="TextBox 98">
            <a:extLst>
              <a:ext uri="{FF2B5EF4-FFF2-40B4-BE49-F238E27FC236}">
                <a16:creationId xmlns:a16="http://schemas.microsoft.com/office/drawing/2014/main" id="{FA6D976B-38F7-D24B-AA95-0E07FD9987D6}"/>
              </a:ext>
            </a:extLst>
          </p:cNvPr>
          <p:cNvSpPr txBox="1"/>
          <p:nvPr/>
        </p:nvSpPr>
        <p:spPr>
          <a:xfrm>
            <a:off x="1685646" y="5641442"/>
            <a:ext cx="1714700" cy="523220"/>
          </a:xfrm>
          <a:prstGeom prst="rect">
            <a:avLst/>
          </a:prstGeom>
          <a:noFill/>
        </p:spPr>
        <p:txBody>
          <a:bodyPr wrap="none" rtlCol="0">
            <a:spAutoFit/>
          </a:bodyPr>
          <a:lstStyle/>
          <a:p>
            <a:r>
              <a:rPr lang="en-QA" sz="2800" b="1" dirty="0">
                <a:solidFill>
                  <a:srgbClr val="FF0000"/>
                </a:solidFill>
              </a:rPr>
              <a:t>Example 2</a:t>
            </a:r>
          </a:p>
        </p:txBody>
      </p:sp>
      <p:sp>
        <p:nvSpPr>
          <p:cNvPr id="355" name="Content Placeholder 2">
            <a:extLst>
              <a:ext uri="{FF2B5EF4-FFF2-40B4-BE49-F238E27FC236}">
                <a16:creationId xmlns:a16="http://schemas.microsoft.com/office/drawing/2014/main" id="{33BECB01-DE11-7A45-85B5-F439CA9C7B3E}"/>
              </a:ext>
            </a:extLst>
          </p:cNvPr>
          <p:cNvSpPr>
            <a:spLocks noGrp="1"/>
          </p:cNvSpPr>
          <p:nvPr>
            <p:ph idx="1"/>
          </p:nvPr>
        </p:nvSpPr>
        <p:spPr>
          <a:xfrm>
            <a:off x="838200" y="1825625"/>
            <a:ext cx="10654862" cy="1136710"/>
          </a:xfrm>
        </p:spPr>
        <p:txBody>
          <a:bodyPr/>
          <a:lstStyle/>
          <a:p>
            <a:r>
              <a:rPr lang="en-US" dirty="0"/>
              <a:t>Again, with a different </a:t>
            </a:r>
            <a:r>
              <a:rPr lang="en-US" i="1" u="sng" dirty="0"/>
              <a:t>known</a:t>
            </a:r>
            <a:r>
              <a:rPr lang="en-US" dirty="0"/>
              <a:t> example</a:t>
            </a:r>
          </a:p>
          <a:p>
            <a:endParaRPr lang="en-US" dirty="0"/>
          </a:p>
          <a:p>
            <a:endParaRPr lang="en-QA" dirty="0"/>
          </a:p>
        </p:txBody>
      </p:sp>
    </p:spTree>
    <p:extLst>
      <p:ext uri="{BB962C8B-B14F-4D97-AF65-F5344CB8AC3E}">
        <p14:creationId xmlns:p14="http://schemas.microsoft.com/office/powerpoint/2010/main" val="29538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18"/>
                                        </p:tgtEl>
                                        <p:attrNameLst>
                                          <p:attrName>style.visibility</p:attrName>
                                        </p:attrNameLst>
                                      </p:cBhvr>
                                      <p:to>
                                        <p:strVal val="visible"/>
                                      </p:to>
                                    </p:set>
                                  </p:childTnLst>
                                </p:cTn>
                              </p:par>
                            </p:childTnLst>
                          </p:cTn>
                        </p:par>
                        <p:par>
                          <p:cTn id="11" fill="hold">
                            <p:stCondLst>
                              <p:cond delay="0"/>
                            </p:stCondLst>
                            <p:childTnLst>
                              <p:par>
                                <p:cTn id="12" presetID="22" presetClass="entr" presetSubtype="8" fill="hold" nodeType="afterEffect">
                                  <p:stCondLst>
                                    <p:cond delay="0"/>
                                  </p:stCondLst>
                                  <p:childTnLst>
                                    <p:set>
                                      <p:cBhvr>
                                        <p:cTn id="13" dur="1" fill="hold">
                                          <p:stCondLst>
                                            <p:cond delay="0"/>
                                          </p:stCondLst>
                                        </p:cTn>
                                        <p:tgtEl>
                                          <p:spTgt spid="221"/>
                                        </p:tgtEl>
                                        <p:attrNameLst>
                                          <p:attrName>style.visibility</p:attrName>
                                        </p:attrNameLst>
                                      </p:cBhvr>
                                      <p:to>
                                        <p:strVal val="visible"/>
                                      </p:to>
                                    </p:set>
                                    <p:animEffect transition="in" filter="wipe(left)">
                                      <p:cBhvr>
                                        <p:cTn id="14" dur="500"/>
                                        <p:tgtEl>
                                          <p:spTgt spid="221"/>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277"/>
                                        </p:tgtEl>
                                        <p:attrNameLst>
                                          <p:attrName>style.visibility</p:attrName>
                                        </p:attrNameLst>
                                      </p:cBhvr>
                                      <p:to>
                                        <p:strVal val="visible"/>
                                      </p:to>
                                    </p:set>
                                    <p:animEffect transition="in" filter="wipe(left)">
                                      <p:cBhvr>
                                        <p:cTn id="18" dur="500"/>
                                        <p:tgtEl>
                                          <p:spTgt spid="277"/>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311"/>
                                        </p:tgtEl>
                                        <p:attrNameLst>
                                          <p:attrName>style.visibility</p:attrName>
                                        </p:attrNameLst>
                                      </p:cBhvr>
                                      <p:to>
                                        <p:strVal val="visible"/>
                                      </p:to>
                                    </p:set>
                                    <p:animEffect transition="in" filter="wipe(left)">
                                      <p:cBhvr>
                                        <p:cTn id="22" dur="500"/>
                                        <p:tgtEl>
                                          <p:spTgt spid="311"/>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342"/>
                                        </p:tgtEl>
                                        <p:attrNameLst>
                                          <p:attrName>style.visibility</p:attrName>
                                        </p:attrNameLst>
                                      </p:cBhvr>
                                      <p:to>
                                        <p:strVal val="visible"/>
                                      </p:to>
                                    </p:set>
                                    <p:animEffect transition="in" filter="wipe(left)">
                                      <p:cBhvr>
                                        <p:cTn id="26"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 grpId="0"/>
      <p:bldP spid="9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DD433-ACB2-A749-AC33-B27DF9D4EEB8}"/>
              </a:ext>
            </a:extLst>
          </p:cNvPr>
          <p:cNvSpPr>
            <a:spLocks noGrp="1"/>
          </p:cNvSpPr>
          <p:nvPr>
            <p:ph type="title"/>
          </p:nvPr>
        </p:nvSpPr>
        <p:spPr/>
        <p:txBody>
          <a:bodyPr/>
          <a:lstStyle/>
          <a:p>
            <a:pPr algn="ctr"/>
            <a:r>
              <a:rPr lang="en-QA" dirty="0"/>
              <a:t>But, What is AI?</a:t>
            </a:r>
          </a:p>
        </p:txBody>
      </p:sp>
      <p:grpSp>
        <p:nvGrpSpPr>
          <p:cNvPr id="22" name="Group 21">
            <a:extLst>
              <a:ext uri="{FF2B5EF4-FFF2-40B4-BE49-F238E27FC236}">
                <a16:creationId xmlns:a16="http://schemas.microsoft.com/office/drawing/2014/main" id="{E8876002-9BF0-094F-AE62-2AFFE5C71B7D}"/>
              </a:ext>
            </a:extLst>
          </p:cNvPr>
          <p:cNvGrpSpPr/>
          <p:nvPr/>
        </p:nvGrpSpPr>
        <p:grpSpPr>
          <a:xfrm>
            <a:off x="4454153" y="4455729"/>
            <a:ext cx="1223010" cy="331470"/>
            <a:chOff x="3303270" y="3257550"/>
            <a:chExt cx="1223010" cy="331470"/>
          </a:xfrm>
        </p:grpSpPr>
        <p:sp>
          <p:nvSpPr>
            <p:cNvPr id="6" name="Oval 5">
              <a:extLst>
                <a:ext uri="{FF2B5EF4-FFF2-40B4-BE49-F238E27FC236}">
                  <a16:creationId xmlns:a16="http://schemas.microsoft.com/office/drawing/2014/main" id="{F9AB9800-EE90-8F42-946F-3CB4B7ABC0BC}"/>
                </a:ext>
              </a:extLst>
            </p:cNvPr>
            <p:cNvSpPr/>
            <p:nvPr/>
          </p:nvSpPr>
          <p:spPr>
            <a:xfrm>
              <a:off x="3303270" y="3257550"/>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cxnSp>
          <p:nvCxnSpPr>
            <p:cNvPr id="21" name="Straight Connector 20">
              <a:extLst>
                <a:ext uri="{FF2B5EF4-FFF2-40B4-BE49-F238E27FC236}">
                  <a16:creationId xmlns:a16="http://schemas.microsoft.com/office/drawing/2014/main" id="{0461B2B3-83FC-0946-A691-BE82FE0B6740}"/>
                </a:ext>
              </a:extLst>
            </p:cNvPr>
            <p:cNvCxnSpPr>
              <a:cxnSpLocks/>
            </p:cNvCxnSpPr>
            <p:nvPr/>
          </p:nvCxnSpPr>
          <p:spPr>
            <a:xfrm>
              <a:off x="363474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B55FB94F-3A0E-9348-AFA3-AA3C02631A00}"/>
              </a:ext>
            </a:extLst>
          </p:cNvPr>
          <p:cNvGrpSpPr/>
          <p:nvPr/>
        </p:nvGrpSpPr>
        <p:grpSpPr>
          <a:xfrm>
            <a:off x="4785623" y="3169854"/>
            <a:ext cx="2114550" cy="1451610"/>
            <a:chOff x="2411730" y="2697480"/>
            <a:chExt cx="2114550" cy="1451610"/>
          </a:xfrm>
        </p:grpSpPr>
        <p:sp>
          <p:nvSpPr>
            <p:cNvPr id="24" name="Oval 23">
              <a:extLst>
                <a:ext uri="{FF2B5EF4-FFF2-40B4-BE49-F238E27FC236}">
                  <a16:creationId xmlns:a16="http://schemas.microsoft.com/office/drawing/2014/main" id="{B8E8F522-0C64-E846-8124-19720AA57D73}"/>
                </a:ext>
              </a:extLst>
            </p:cNvPr>
            <p:cNvSpPr/>
            <p:nvPr/>
          </p:nvSpPr>
          <p:spPr>
            <a:xfrm>
              <a:off x="3303270" y="3257550"/>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cxnSp>
          <p:nvCxnSpPr>
            <p:cNvPr id="25" name="Straight Connector 24">
              <a:extLst>
                <a:ext uri="{FF2B5EF4-FFF2-40B4-BE49-F238E27FC236}">
                  <a16:creationId xmlns:a16="http://schemas.microsoft.com/office/drawing/2014/main" id="{697960F8-AA2D-E945-96C7-7BFEF1F8A0B6}"/>
                </a:ext>
              </a:extLst>
            </p:cNvPr>
            <p:cNvCxnSpPr>
              <a:cxnSpLocks/>
              <a:endCxn id="24" idx="2"/>
            </p:cNvCxnSpPr>
            <p:nvPr/>
          </p:nvCxnSpPr>
          <p:spPr>
            <a:xfrm>
              <a:off x="2411730" y="2697480"/>
              <a:ext cx="891540" cy="72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A69BEE1-25EA-CC47-B502-FCCF1F53C3EE}"/>
                </a:ext>
              </a:extLst>
            </p:cNvPr>
            <p:cNvCxnSpPr>
              <a:cxnSpLocks/>
              <a:endCxn id="24" idx="2"/>
            </p:cNvCxnSpPr>
            <p:nvPr/>
          </p:nvCxnSpPr>
          <p:spPr>
            <a:xfrm>
              <a:off x="241173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78E5AD6-CF40-0843-BF02-4533157DA9B8}"/>
                </a:ext>
              </a:extLst>
            </p:cNvPr>
            <p:cNvCxnSpPr>
              <a:cxnSpLocks/>
              <a:stCxn id="24" idx="2"/>
            </p:cNvCxnSpPr>
            <p:nvPr/>
          </p:nvCxnSpPr>
          <p:spPr>
            <a:xfrm flipH="1">
              <a:off x="2411730" y="3423285"/>
              <a:ext cx="891540" cy="72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2519728-EAB4-DD48-824A-CDD16FBBE11B}"/>
                </a:ext>
              </a:extLst>
            </p:cNvPr>
            <p:cNvCxnSpPr>
              <a:cxnSpLocks/>
            </p:cNvCxnSpPr>
            <p:nvPr/>
          </p:nvCxnSpPr>
          <p:spPr>
            <a:xfrm>
              <a:off x="363474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24E150EA-C425-AA42-ABC8-C5CD0A974F1F}"/>
              </a:ext>
            </a:extLst>
          </p:cNvPr>
          <p:cNvGrpSpPr/>
          <p:nvPr/>
        </p:nvGrpSpPr>
        <p:grpSpPr>
          <a:xfrm>
            <a:off x="4771813" y="4621464"/>
            <a:ext cx="2114550" cy="903206"/>
            <a:chOff x="2411730" y="2685814"/>
            <a:chExt cx="2114550" cy="903206"/>
          </a:xfrm>
        </p:grpSpPr>
        <p:sp>
          <p:nvSpPr>
            <p:cNvPr id="30" name="Oval 29">
              <a:extLst>
                <a:ext uri="{FF2B5EF4-FFF2-40B4-BE49-F238E27FC236}">
                  <a16:creationId xmlns:a16="http://schemas.microsoft.com/office/drawing/2014/main" id="{60557DC8-F944-B947-B4E7-6F1D432874ED}"/>
                </a:ext>
              </a:extLst>
            </p:cNvPr>
            <p:cNvSpPr/>
            <p:nvPr/>
          </p:nvSpPr>
          <p:spPr>
            <a:xfrm>
              <a:off x="3303270" y="3257550"/>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cxnSp>
          <p:nvCxnSpPr>
            <p:cNvPr id="31" name="Straight Connector 30">
              <a:extLst>
                <a:ext uri="{FF2B5EF4-FFF2-40B4-BE49-F238E27FC236}">
                  <a16:creationId xmlns:a16="http://schemas.microsoft.com/office/drawing/2014/main" id="{3007E776-D4B2-B34E-9390-31654435B663}"/>
                </a:ext>
              </a:extLst>
            </p:cNvPr>
            <p:cNvCxnSpPr>
              <a:cxnSpLocks/>
              <a:stCxn id="6" idx="6"/>
              <a:endCxn id="30" idx="2"/>
            </p:cNvCxnSpPr>
            <p:nvPr/>
          </p:nvCxnSpPr>
          <p:spPr>
            <a:xfrm>
              <a:off x="2425540" y="2685814"/>
              <a:ext cx="877730" cy="7374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A153A3B-F19A-0248-9D27-7EC659B5D57B}"/>
                </a:ext>
              </a:extLst>
            </p:cNvPr>
            <p:cNvCxnSpPr>
              <a:cxnSpLocks/>
              <a:endCxn id="30" idx="2"/>
            </p:cNvCxnSpPr>
            <p:nvPr/>
          </p:nvCxnSpPr>
          <p:spPr>
            <a:xfrm>
              <a:off x="241173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770430E-F17C-F646-B077-AE9CC9ABC19F}"/>
                </a:ext>
              </a:extLst>
            </p:cNvPr>
            <p:cNvCxnSpPr>
              <a:cxnSpLocks/>
            </p:cNvCxnSpPr>
            <p:nvPr/>
          </p:nvCxnSpPr>
          <p:spPr>
            <a:xfrm>
              <a:off x="363474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E4580D61-64B9-7F49-B8F3-0560BED9BD38}"/>
              </a:ext>
            </a:extLst>
          </p:cNvPr>
          <p:cNvGrpSpPr/>
          <p:nvPr/>
        </p:nvGrpSpPr>
        <p:grpSpPr>
          <a:xfrm>
            <a:off x="6008633" y="3895659"/>
            <a:ext cx="2114550" cy="1451610"/>
            <a:chOff x="2411730" y="2697480"/>
            <a:chExt cx="2114550" cy="1451610"/>
          </a:xfrm>
        </p:grpSpPr>
        <p:sp>
          <p:nvSpPr>
            <p:cNvPr id="42" name="Oval 41">
              <a:extLst>
                <a:ext uri="{FF2B5EF4-FFF2-40B4-BE49-F238E27FC236}">
                  <a16:creationId xmlns:a16="http://schemas.microsoft.com/office/drawing/2014/main" id="{37F3F130-7A06-1447-B159-C433F8D03168}"/>
                </a:ext>
              </a:extLst>
            </p:cNvPr>
            <p:cNvSpPr/>
            <p:nvPr/>
          </p:nvSpPr>
          <p:spPr>
            <a:xfrm>
              <a:off x="3303270" y="3257550"/>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cxnSp>
          <p:nvCxnSpPr>
            <p:cNvPr id="43" name="Straight Connector 42">
              <a:extLst>
                <a:ext uri="{FF2B5EF4-FFF2-40B4-BE49-F238E27FC236}">
                  <a16:creationId xmlns:a16="http://schemas.microsoft.com/office/drawing/2014/main" id="{4F37B60B-AB0E-624F-84C8-CEF0273785B9}"/>
                </a:ext>
              </a:extLst>
            </p:cNvPr>
            <p:cNvCxnSpPr>
              <a:cxnSpLocks/>
              <a:endCxn id="42" idx="2"/>
            </p:cNvCxnSpPr>
            <p:nvPr/>
          </p:nvCxnSpPr>
          <p:spPr>
            <a:xfrm>
              <a:off x="2411730" y="2697480"/>
              <a:ext cx="891540" cy="72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AF39AFA-4D33-8047-A2E4-812549E2B9DB}"/>
                </a:ext>
              </a:extLst>
            </p:cNvPr>
            <p:cNvCxnSpPr>
              <a:cxnSpLocks/>
              <a:endCxn id="42" idx="2"/>
            </p:cNvCxnSpPr>
            <p:nvPr/>
          </p:nvCxnSpPr>
          <p:spPr>
            <a:xfrm>
              <a:off x="241173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ACEA937-A960-1C4E-944D-A68C551C95BD}"/>
                </a:ext>
              </a:extLst>
            </p:cNvPr>
            <p:cNvCxnSpPr>
              <a:cxnSpLocks/>
              <a:stCxn id="42" idx="2"/>
            </p:cNvCxnSpPr>
            <p:nvPr/>
          </p:nvCxnSpPr>
          <p:spPr>
            <a:xfrm flipH="1">
              <a:off x="2411730" y="3423285"/>
              <a:ext cx="891540" cy="72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34C538B-7C63-A647-91D3-47A280C0BFC9}"/>
                </a:ext>
              </a:extLst>
            </p:cNvPr>
            <p:cNvCxnSpPr>
              <a:cxnSpLocks/>
            </p:cNvCxnSpPr>
            <p:nvPr/>
          </p:nvCxnSpPr>
          <p:spPr>
            <a:xfrm>
              <a:off x="363474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DFEB8DE9-9FBD-CA40-BF2E-70344E82738D}"/>
              </a:ext>
            </a:extLst>
          </p:cNvPr>
          <p:cNvGrpSpPr/>
          <p:nvPr/>
        </p:nvGrpSpPr>
        <p:grpSpPr>
          <a:xfrm>
            <a:off x="4454153" y="3729923"/>
            <a:ext cx="1223010" cy="331470"/>
            <a:chOff x="3303270" y="3257550"/>
            <a:chExt cx="1223010" cy="331470"/>
          </a:xfrm>
        </p:grpSpPr>
        <p:sp>
          <p:nvSpPr>
            <p:cNvPr id="54" name="Oval 53">
              <a:extLst>
                <a:ext uri="{FF2B5EF4-FFF2-40B4-BE49-F238E27FC236}">
                  <a16:creationId xmlns:a16="http://schemas.microsoft.com/office/drawing/2014/main" id="{AFEA2E6D-01C3-A64B-B377-A96F49173CEA}"/>
                </a:ext>
              </a:extLst>
            </p:cNvPr>
            <p:cNvSpPr/>
            <p:nvPr/>
          </p:nvSpPr>
          <p:spPr>
            <a:xfrm>
              <a:off x="3303270" y="3257550"/>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cxnSp>
          <p:nvCxnSpPr>
            <p:cNvPr id="58" name="Straight Connector 57">
              <a:extLst>
                <a:ext uri="{FF2B5EF4-FFF2-40B4-BE49-F238E27FC236}">
                  <a16:creationId xmlns:a16="http://schemas.microsoft.com/office/drawing/2014/main" id="{6EDEF495-A237-AF45-A288-835184111632}"/>
                </a:ext>
              </a:extLst>
            </p:cNvPr>
            <p:cNvCxnSpPr>
              <a:cxnSpLocks/>
            </p:cNvCxnSpPr>
            <p:nvPr/>
          </p:nvCxnSpPr>
          <p:spPr>
            <a:xfrm>
              <a:off x="363474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844AA84B-89CC-5F48-BFD2-D2C4A8B3D1BD}"/>
              </a:ext>
            </a:extLst>
          </p:cNvPr>
          <p:cNvGrpSpPr/>
          <p:nvPr/>
        </p:nvGrpSpPr>
        <p:grpSpPr>
          <a:xfrm>
            <a:off x="4454153" y="3004118"/>
            <a:ext cx="1223010" cy="331470"/>
            <a:chOff x="3303270" y="3257550"/>
            <a:chExt cx="1223010" cy="331470"/>
          </a:xfrm>
        </p:grpSpPr>
        <p:sp>
          <p:nvSpPr>
            <p:cNvPr id="60" name="Oval 59">
              <a:extLst>
                <a:ext uri="{FF2B5EF4-FFF2-40B4-BE49-F238E27FC236}">
                  <a16:creationId xmlns:a16="http://schemas.microsoft.com/office/drawing/2014/main" id="{93D4CB40-1253-A74D-92FA-B2ACB1E37528}"/>
                </a:ext>
              </a:extLst>
            </p:cNvPr>
            <p:cNvSpPr/>
            <p:nvPr/>
          </p:nvSpPr>
          <p:spPr>
            <a:xfrm>
              <a:off x="3303270" y="3257550"/>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cxnSp>
          <p:nvCxnSpPr>
            <p:cNvPr id="64" name="Straight Connector 63">
              <a:extLst>
                <a:ext uri="{FF2B5EF4-FFF2-40B4-BE49-F238E27FC236}">
                  <a16:creationId xmlns:a16="http://schemas.microsoft.com/office/drawing/2014/main" id="{90916A30-F076-9149-A1B7-AB4746A5D186}"/>
                </a:ext>
              </a:extLst>
            </p:cNvPr>
            <p:cNvCxnSpPr>
              <a:cxnSpLocks/>
            </p:cNvCxnSpPr>
            <p:nvPr/>
          </p:nvCxnSpPr>
          <p:spPr>
            <a:xfrm>
              <a:off x="363474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482F0613-69B2-DA40-9957-F31F91BEED38}"/>
              </a:ext>
            </a:extLst>
          </p:cNvPr>
          <p:cNvGrpSpPr/>
          <p:nvPr/>
        </p:nvGrpSpPr>
        <p:grpSpPr>
          <a:xfrm>
            <a:off x="4454153" y="5195820"/>
            <a:ext cx="1223010" cy="331470"/>
            <a:chOff x="3303270" y="3257550"/>
            <a:chExt cx="1223010" cy="331470"/>
          </a:xfrm>
        </p:grpSpPr>
        <p:sp>
          <p:nvSpPr>
            <p:cNvPr id="66" name="Oval 65">
              <a:extLst>
                <a:ext uri="{FF2B5EF4-FFF2-40B4-BE49-F238E27FC236}">
                  <a16:creationId xmlns:a16="http://schemas.microsoft.com/office/drawing/2014/main" id="{FF2F4A21-CD73-4D4E-B9B4-60E28B2D6F34}"/>
                </a:ext>
              </a:extLst>
            </p:cNvPr>
            <p:cNvSpPr/>
            <p:nvPr/>
          </p:nvSpPr>
          <p:spPr>
            <a:xfrm>
              <a:off x="3303270" y="3257550"/>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cxnSp>
          <p:nvCxnSpPr>
            <p:cNvPr id="70" name="Straight Connector 69">
              <a:extLst>
                <a:ext uri="{FF2B5EF4-FFF2-40B4-BE49-F238E27FC236}">
                  <a16:creationId xmlns:a16="http://schemas.microsoft.com/office/drawing/2014/main" id="{A9F40680-BBCF-E94F-9EAD-4643F1FA3367}"/>
                </a:ext>
              </a:extLst>
            </p:cNvPr>
            <p:cNvCxnSpPr>
              <a:cxnSpLocks/>
            </p:cNvCxnSpPr>
            <p:nvPr/>
          </p:nvCxnSpPr>
          <p:spPr>
            <a:xfrm>
              <a:off x="363474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CF205858-27E6-E045-B707-303FC498DF31}"/>
              </a:ext>
            </a:extLst>
          </p:cNvPr>
          <p:cNvGrpSpPr/>
          <p:nvPr/>
        </p:nvGrpSpPr>
        <p:grpSpPr>
          <a:xfrm>
            <a:off x="4779908" y="3895658"/>
            <a:ext cx="2114550" cy="1451611"/>
            <a:chOff x="2411730" y="2697479"/>
            <a:chExt cx="2114550" cy="1451611"/>
          </a:xfrm>
        </p:grpSpPr>
        <p:sp>
          <p:nvSpPr>
            <p:cNvPr id="72" name="Oval 71">
              <a:extLst>
                <a:ext uri="{FF2B5EF4-FFF2-40B4-BE49-F238E27FC236}">
                  <a16:creationId xmlns:a16="http://schemas.microsoft.com/office/drawing/2014/main" id="{FD58D37B-0ADC-124B-8429-38B34CED570B}"/>
                </a:ext>
              </a:extLst>
            </p:cNvPr>
            <p:cNvSpPr/>
            <p:nvPr/>
          </p:nvSpPr>
          <p:spPr>
            <a:xfrm>
              <a:off x="3303270" y="3257550"/>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cxnSp>
          <p:nvCxnSpPr>
            <p:cNvPr id="73" name="Straight Connector 72">
              <a:extLst>
                <a:ext uri="{FF2B5EF4-FFF2-40B4-BE49-F238E27FC236}">
                  <a16:creationId xmlns:a16="http://schemas.microsoft.com/office/drawing/2014/main" id="{D85D781C-ACD1-B34B-8B4C-0135F0B63291}"/>
                </a:ext>
              </a:extLst>
            </p:cNvPr>
            <p:cNvCxnSpPr>
              <a:cxnSpLocks/>
              <a:stCxn id="54" idx="6"/>
              <a:endCxn id="72" idx="2"/>
            </p:cNvCxnSpPr>
            <p:nvPr/>
          </p:nvCxnSpPr>
          <p:spPr>
            <a:xfrm>
              <a:off x="2417445" y="2697479"/>
              <a:ext cx="885825" cy="7258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DC9DC62-5496-C64B-B826-04A938F8B933}"/>
                </a:ext>
              </a:extLst>
            </p:cNvPr>
            <p:cNvCxnSpPr>
              <a:cxnSpLocks/>
              <a:endCxn id="72" idx="2"/>
            </p:cNvCxnSpPr>
            <p:nvPr/>
          </p:nvCxnSpPr>
          <p:spPr>
            <a:xfrm>
              <a:off x="241173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B196B91-7BFA-C74B-98E1-F1D978B89B25}"/>
                </a:ext>
              </a:extLst>
            </p:cNvPr>
            <p:cNvCxnSpPr>
              <a:cxnSpLocks/>
              <a:stCxn id="72" idx="2"/>
            </p:cNvCxnSpPr>
            <p:nvPr/>
          </p:nvCxnSpPr>
          <p:spPr>
            <a:xfrm flipH="1">
              <a:off x="2411730" y="3423285"/>
              <a:ext cx="891540" cy="72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BCC5146D-1E6A-6147-82DD-4203C0A70F3D}"/>
                </a:ext>
              </a:extLst>
            </p:cNvPr>
            <p:cNvCxnSpPr>
              <a:cxnSpLocks/>
            </p:cNvCxnSpPr>
            <p:nvPr/>
          </p:nvCxnSpPr>
          <p:spPr>
            <a:xfrm>
              <a:off x="363474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12EFE0F3-3568-EF4E-82B8-8E51F1114EBF}"/>
              </a:ext>
            </a:extLst>
          </p:cNvPr>
          <p:cNvGrpSpPr/>
          <p:nvPr/>
        </p:nvGrpSpPr>
        <p:grpSpPr>
          <a:xfrm>
            <a:off x="4791338" y="3005547"/>
            <a:ext cx="2114550" cy="891540"/>
            <a:chOff x="2411730" y="3257550"/>
            <a:chExt cx="2114550" cy="891540"/>
          </a:xfrm>
        </p:grpSpPr>
        <p:sp>
          <p:nvSpPr>
            <p:cNvPr id="78" name="Oval 77">
              <a:extLst>
                <a:ext uri="{FF2B5EF4-FFF2-40B4-BE49-F238E27FC236}">
                  <a16:creationId xmlns:a16="http://schemas.microsoft.com/office/drawing/2014/main" id="{D9F02C93-3AA6-3745-9C9A-6A75860E04FF}"/>
                </a:ext>
              </a:extLst>
            </p:cNvPr>
            <p:cNvSpPr/>
            <p:nvPr/>
          </p:nvSpPr>
          <p:spPr>
            <a:xfrm>
              <a:off x="3303270" y="3257550"/>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cxnSp>
          <p:nvCxnSpPr>
            <p:cNvPr id="80" name="Straight Connector 79">
              <a:extLst>
                <a:ext uri="{FF2B5EF4-FFF2-40B4-BE49-F238E27FC236}">
                  <a16:creationId xmlns:a16="http://schemas.microsoft.com/office/drawing/2014/main" id="{A7296994-88F6-E644-AF6B-E91CD86763F0}"/>
                </a:ext>
              </a:extLst>
            </p:cNvPr>
            <p:cNvCxnSpPr>
              <a:cxnSpLocks/>
              <a:endCxn id="78" idx="2"/>
            </p:cNvCxnSpPr>
            <p:nvPr/>
          </p:nvCxnSpPr>
          <p:spPr>
            <a:xfrm>
              <a:off x="241173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D79BE58F-7AA1-2E42-AC7C-6ABCF7AC08FF}"/>
                </a:ext>
              </a:extLst>
            </p:cNvPr>
            <p:cNvCxnSpPr>
              <a:cxnSpLocks/>
              <a:stCxn id="78" idx="2"/>
            </p:cNvCxnSpPr>
            <p:nvPr/>
          </p:nvCxnSpPr>
          <p:spPr>
            <a:xfrm flipH="1">
              <a:off x="2411730" y="3423285"/>
              <a:ext cx="891540" cy="72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F5C42755-5016-AE4C-A524-D7307F64E4AD}"/>
                </a:ext>
              </a:extLst>
            </p:cNvPr>
            <p:cNvCxnSpPr>
              <a:cxnSpLocks/>
            </p:cNvCxnSpPr>
            <p:nvPr/>
          </p:nvCxnSpPr>
          <p:spPr>
            <a:xfrm>
              <a:off x="363474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4" name="Group 83">
            <a:extLst>
              <a:ext uri="{FF2B5EF4-FFF2-40B4-BE49-F238E27FC236}">
                <a16:creationId xmlns:a16="http://schemas.microsoft.com/office/drawing/2014/main" id="{A111B8EF-C3F5-014B-9F66-2D2DD008AA91}"/>
              </a:ext>
            </a:extLst>
          </p:cNvPr>
          <p:cNvGrpSpPr/>
          <p:nvPr/>
        </p:nvGrpSpPr>
        <p:grpSpPr>
          <a:xfrm>
            <a:off x="5997203" y="3175570"/>
            <a:ext cx="2114550" cy="1445894"/>
            <a:chOff x="2411730" y="2697480"/>
            <a:chExt cx="2114550" cy="1445894"/>
          </a:xfrm>
        </p:grpSpPr>
        <p:sp>
          <p:nvSpPr>
            <p:cNvPr id="85" name="Oval 84">
              <a:extLst>
                <a:ext uri="{FF2B5EF4-FFF2-40B4-BE49-F238E27FC236}">
                  <a16:creationId xmlns:a16="http://schemas.microsoft.com/office/drawing/2014/main" id="{19807721-0ACA-774F-A028-97BC8197C99F}"/>
                </a:ext>
              </a:extLst>
            </p:cNvPr>
            <p:cNvSpPr/>
            <p:nvPr/>
          </p:nvSpPr>
          <p:spPr>
            <a:xfrm>
              <a:off x="3303270" y="3257550"/>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cxnSp>
          <p:nvCxnSpPr>
            <p:cNvPr id="86" name="Straight Connector 85">
              <a:extLst>
                <a:ext uri="{FF2B5EF4-FFF2-40B4-BE49-F238E27FC236}">
                  <a16:creationId xmlns:a16="http://schemas.microsoft.com/office/drawing/2014/main" id="{5710C11D-C4A2-CC46-8190-754D15A57328}"/>
                </a:ext>
              </a:extLst>
            </p:cNvPr>
            <p:cNvCxnSpPr>
              <a:cxnSpLocks/>
              <a:endCxn id="85" idx="2"/>
            </p:cNvCxnSpPr>
            <p:nvPr/>
          </p:nvCxnSpPr>
          <p:spPr>
            <a:xfrm>
              <a:off x="2411730" y="2697480"/>
              <a:ext cx="891540" cy="72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23E4F2C8-1656-0D4E-8A7A-D9547C1E147E}"/>
                </a:ext>
              </a:extLst>
            </p:cNvPr>
            <p:cNvCxnSpPr>
              <a:cxnSpLocks/>
              <a:stCxn id="85" idx="2"/>
              <a:endCxn id="72" idx="6"/>
            </p:cNvCxnSpPr>
            <p:nvPr/>
          </p:nvCxnSpPr>
          <p:spPr>
            <a:xfrm flipH="1">
              <a:off x="2417445" y="3423285"/>
              <a:ext cx="885825" cy="7200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8E85AA91-1CD2-7644-8018-AACE7FEEA811}"/>
                </a:ext>
              </a:extLst>
            </p:cNvPr>
            <p:cNvCxnSpPr>
              <a:cxnSpLocks/>
            </p:cNvCxnSpPr>
            <p:nvPr/>
          </p:nvCxnSpPr>
          <p:spPr>
            <a:xfrm>
              <a:off x="363474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5" name="Group 104">
            <a:extLst>
              <a:ext uri="{FF2B5EF4-FFF2-40B4-BE49-F238E27FC236}">
                <a16:creationId xmlns:a16="http://schemas.microsoft.com/office/drawing/2014/main" id="{E28ACAE7-F5C8-1347-9A77-E33D1C9C90D4}"/>
              </a:ext>
            </a:extLst>
          </p:cNvPr>
          <p:cNvGrpSpPr/>
          <p:nvPr/>
        </p:nvGrpSpPr>
        <p:grpSpPr>
          <a:xfrm>
            <a:off x="4785623" y="2277361"/>
            <a:ext cx="2114550" cy="892494"/>
            <a:chOff x="2411730" y="3257550"/>
            <a:chExt cx="2114550" cy="892494"/>
          </a:xfrm>
        </p:grpSpPr>
        <p:sp>
          <p:nvSpPr>
            <p:cNvPr id="106" name="Oval 105">
              <a:extLst>
                <a:ext uri="{FF2B5EF4-FFF2-40B4-BE49-F238E27FC236}">
                  <a16:creationId xmlns:a16="http://schemas.microsoft.com/office/drawing/2014/main" id="{A88D9332-B699-124E-8FC2-CD95C7B20EE1}"/>
                </a:ext>
              </a:extLst>
            </p:cNvPr>
            <p:cNvSpPr/>
            <p:nvPr/>
          </p:nvSpPr>
          <p:spPr>
            <a:xfrm>
              <a:off x="3303270" y="3257550"/>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cxnSp>
          <p:nvCxnSpPr>
            <p:cNvPr id="108" name="Straight Connector 107">
              <a:extLst>
                <a:ext uri="{FF2B5EF4-FFF2-40B4-BE49-F238E27FC236}">
                  <a16:creationId xmlns:a16="http://schemas.microsoft.com/office/drawing/2014/main" id="{59AEFDA7-2AD3-AB47-807F-587F81924523}"/>
                </a:ext>
              </a:extLst>
            </p:cNvPr>
            <p:cNvCxnSpPr>
              <a:cxnSpLocks/>
              <a:endCxn id="106" idx="2"/>
            </p:cNvCxnSpPr>
            <p:nvPr/>
          </p:nvCxnSpPr>
          <p:spPr>
            <a:xfrm>
              <a:off x="241173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2D38F446-32C7-3948-821A-2076691FC5AE}"/>
                </a:ext>
              </a:extLst>
            </p:cNvPr>
            <p:cNvCxnSpPr>
              <a:cxnSpLocks/>
              <a:stCxn id="106" idx="2"/>
            </p:cNvCxnSpPr>
            <p:nvPr/>
          </p:nvCxnSpPr>
          <p:spPr>
            <a:xfrm flipH="1">
              <a:off x="2411730" y="3423285"/>
              <a:ext cx="891540" cy="72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D9A75A73-8B30-D04F-8917-D0C4BA05AE11}"/>
                </a:ext>
              </a:extLst>
            </p:cNvPr>
            <p:cNvCxnSpPr>
              <a:cxnSpLocks/>
              <a:endCxn id="36" idx="2"/>
            </p:cNvCxnSpPr>
            <p:nvPr/>
          </p:nvCxnSpPr>
          <p:spPr>
            <a:xfrm>
              <a:off x="3634740" y="3423285"/>
              <a:ext cx="891540" cy="7267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1" name="Group 110">
            <a:extLst>
              <a:ext uri="{FF2B5EF4-FFF2-40B4-BE49-F238E27FC236}">
                <a16:creationId xmlns:a16="http://schemas.microsoft.com/office/drawing/2014/main" id="{411FF587-62CB-B048-9519-FD1A7B96A279}"/>
              </a:ext>
            </a:extLst>
          </p:cNvPr>
          <p:cNvGrpSpPr/>
          <p:nvPr/>
        </p:nvGrpSpPr>
        <p:grpSpPr>
          <a:xfrm>
            <a:off x="4769432" y="5348222"/>
            <a:ext cx="2119311" cy="891540"/>
            <a:chOff x="2411730" y="2697480"/>
            <a:chExt cx="2119311" cy="891540"/>
          </a:xfrm>
        </p:grpSpPr>
        <p:sp>
          <p:nvSpPr>
            <p:cNvPr id="112" name="Oval 111">
              <a:extLst>
                <a:ext uri="{FF2B5EF4-FFF2-40B4-BE49-F238E27FC236}">
                  <a16:creationId xmlns:a16="http://schemas.microsoft.com/office/drawing/2014/main" id="{E8D92723-B7CD-9A43-91CA-72B5099EE635}"/>
                </a:ext>
              </a:extLst>
            </p:cNvPr>
            <p:cNvSpPr/>
            <p:nvPr/>
          </p:nvSpPr>
          <p:spPr>
            <a:xfrm>
              <a:off x="3303270" y="3257550"/>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cxnSp>
          <p:nvCxnSpPr>
            <p:cNvPr id="113" name="Straight Connector 112">
              <a:extLst>
                <a:ext uri="{FF2B5EF4-FFF2-40B4-BE49-F238E27FC236}">
                  <a16:creationId xmlns:a16="http://schemas.microsoft.com/office/drawing/2014/main" id="{597855C8-A7BF-8941-8B15-69AC20148A71}"/>
                </a:ext>
              </a:extLst>
            </p:cNvPr>
            <p:cNvCxnSpPr>
              <a:cxnSpLocks/>
              <a:endCxn id="112" idx="2"/>
            </p:cNvCxnSpPr>
            <p:nvPr/>
          </p:nvCxnSpPr>
          <p:spPr>
            <a:xfrm>
              <a:off x="2411730" y="2697480"/>
              <a:ext cx="891540" cy="72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25E29179-02A9-224E-BEF4-61BC83D91D03}"/>
                </a:ext>
              </a:extLst>
            </p:cNvPr>
            <p:cNvCxnSpPr>
              <a:cxnSpLocks/>
              <a:endCxn id="112" idx="2"/>
            </p:cNvCxnSpPr>
            <p:nvPr/>
          </p:nvCxnSpPr>
          <p:spPr>
            <a:xfrm>
              <a:off x="241173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83D24690-B9C8-EA44-BDDF-F393701AF9AC}"/>
                </a:ext>
              </a:extLst>
            </p:cNvPr>
            <p:cNvCxnSpPr>
              <a:cxnSpLocks/>
              <a:endCxn id="48" idx="2"/>
            </p:cNvCxnSpPr>
            <p:nvPr/>
          </p:nvCxnSpPr>
          <p:spPr>
            <a:xfrm flipV="1">
              <a:off x="3634740" y="2707956"/>
              <a:ext cx="896301" cy="7153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8" name="Oval 117">
            <a:extLst>
              <a:ext uri="{FF2B5EF4-FFF2-40B4-BE49-F238E27FC236}">
                <a16:creationId xmlns:a16="http://schemas.microsoft.com/office/drawing/2014/main" id="{7D48DE3C-4E14-7143-9080-036C60DD3284}"/>
              </a:ext>
            </a:extLst>
          </p:cNvPr>
          <p:cNvSpPr/>
          <p:nvPr/>
        </p:nvSpPr>
        <p:spPr>
          <a:xfrm>
            <a:off x="4454153" y="2271170"/>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sp>
        <p:nvSpPr>
          <p:cNvPr id="124" name="Oval 123">
            <a:extLst>
              <a:ext uri="{FF2B5EF4-FFF2-40B4-BE49-F238E27FC236}">
                <a16:creationId xmlns:a16="http://schemas.microsoft.com/office/drawing/2014/main" id="{302CC23F-84EF-9E40-991D-214144850A83}"/>
              </a:ext>
            </a:extLst>
          </p:cNvPr>
          <p:cNvSpPr/>
          <p:nvPr/>
        </p:nvSpPr>
        <p:spPr>
          <a:xfrm>
            <a:off x="4454153" y="5903052"/>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grpSp>
        <p:nvGrpSpPr>
          <p:cNvPr id="96" name="Group 95">
            <a:extLst>
              <a:ext uri="{FF2B5EF4-FFF2-40B4-BE49-F238E27FC236}">
                <a16:creationId xmlns:a16="http://schemas.microsoft.com/office/drawing/2014/main" id="{2A7149DF-0474-DE44-AC47-9AED6A2DD6ED}"/>
              </a:ext>
            </a:extLst>
          </p:cNvPr>
          <p:cNvGrpSpPr/>
          <p:nvPr/>
        </p:nvGrpSpPr>
        <p:grpSpPr>
          <a:xfrm>
            <a:off x="4785623" y="2436905"/>
            <a:ext cx="897255" cy="3637122"/>
            <a:chOff x="3634740" y="2153126"/>
            <a:chExt cx="897255" cy="3637122"/>
          </a:xfrm>
        </p:grpSpPr>
        <p:cxnSp>
          <p:nvCxnSpPr>
            <p:cNvPr id="172" name="Straight Connector 171">
              <a:extLst>
                <a:ext uri="{FF2B5EF4-FFF2-40B4-BE49-F238E27FC236}">
                  <a16:creationId xmlns:a16="http://schemas.microsoft.com/office/drawing/2014/main" id="{63EDDFA6-2175-4B41-8424-E31F2800CAA0}"/>
                </a:ext>
              </a:extLst>
            </p:cNvPr>
            <p:cNvCxnSpPr>
              <a:cxnSpLocks/>
              <a:stCxn id="118" idx="6"/>
              <a:endCxn id="78" idx="2"/>
            </p:cNvCxnSpPr>
            <p:nvPr/>
          </p:nvCxnSpPr>
          <p:spPr>
            <a:xfrm>
              <a:off x="3634740" y="2153126"/>
              <a:ext cx="897255" cy="734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FAD342C3-D1DE-2949-B04E-092AEC1938CE}"/>
                </a:ext>
              </a:extLst>
            </p:cNvPr>
            <p:cNvCxnSpPr>
              <a:cxnSpLocks/>
              <a:stCxn id="118" idx="6"/>
              <a:endCxn id="24" idx="2"/>
            </p:cNvCxnSpPr>
            <p:nvPr/>
          </p:nvCxnSpPr>
          <p:spPr>
            <a:xfrm>
              <a:off x="3634740" y="2153126"/>
              <a:ext cx="891540" cy="14587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4B530EC2-D2CE-5D47-9906-43DC814774AD}"/>
                </a:ext>
              </a:extLst>
            </p:cNvPr>
            <p:cNvCxnSpPr>
              <a:cxnSpLocks/>
              <a:stCxn id="118" idx="6"/>
              <a:endCxn id="72" idx="2"/>
            </p:cNvCxnSpPr>
            <p:nvPr/>
          </p:nvCxnSpPr>
          <p:spPr>
            <a:xfrm>
              <a:off x="3634740" y="2153126"/>
              <a:ext cx="885825" cy="21845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0469833A-D352-DB48-914A-2AB8EDFA146F}"/>
                </a:ext>
              </a:extLst>
            </p:cNvPr>
            <p:cNvCxnSpPr>
              <a:cxnSpLocks/>
              <a:stCxn id="118" idx="6"/>
              <a:endCxn id="30" idx="2"/>
            </p:cNvCxnSpPr>
            <p:nvPr/>
          </p:nvCxnSpPr>
          <p:spPr>
            <a:xfrm>
              <a:off x="3634740" y="2153126"/>
              <a:ext cx="877730" cy="29220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8263686E-9E20-8D43-AA63-353C51827A07}"/>
                </a:ext>
              </a:extLst>
            </p:cNvPr>
            <p:cNvCxnSpPr>
              <a:cxnSpLocks/>
              <a:stCxn id="118" idx="6"/>
              <a:endCxn id="112" idx="2"/>
            </p:cNvCxnSpPr>
            <p:nvPr/>
          </p:nvCxnSpPr>
          <p:spPr>
            <a:xfrm>
              <a:off x="3634740" y="2153126"/>
              <a:ext cx="875349" cy="36371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DB061D6F-5B06-DD44-879C-FBC1028C45AF}"/>
                </a:ext>
              </a:extLst>
            </p:cNvPr>
            <p:cNvCxnSpPr>
              <a:cxnSpLocks/>
              <a:stCxn id="60" idx="6"/>
              <a:endCxn id="72" idx="2"/>
            </p:cNvCxnSpPr>
            <p:nvPr/>
          </p:nvCxnSpPr>
          <p:spPr>
            <a:xfrm>
              <a:off x="3634740" y="2886074"/>
              <a:ext cx="885825" cy="14516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053254AC-A91E-7448-8CE3-B58F89625805}"/>
                </a:ext>
              </a:extLst>
            </p:cNvPr>
            <p:cNvCxnSpPr>
              <a:cxnSpLocks/>
              <a:stCxn id="60" idx="6"/>
              <a:endCxn id="30" idx="2"/>
            </p:cNvCxnSpPr>
            <p:nvPr/>
          </p:nvCxnSpPr>
          <p:spPr>
            <a:xfrm>
              <a:off x="3634740" y="2886074"/>
              <a:ext cx="877730" cy="21890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39BFE69C-928F-2A4F-B05E-82FBC13491B6}"/>
                </a:ext>
              </a:extLst>
            </p:cNvPr>
            <p:cNvCxnSpPr>
              <a:cxnSpLocks/>
              <a:stCxn id="60" idx="6"/>
              <a:endCxn id="112" idx="2"/>
            </p:cNvCxnSpPr>
            <p:nvPr/>
          </p:nvCxnSpPr>
          <p:spPr>
            <a:xfrm>
              <a:off x="3634740" y="2886074"/>
              <a:ext cx="875349" cy="29041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3715DF40-DADF-F043-AAA7-E801A827E498}"/>
                </a:ext>
              </a:extLst>
            </p:cNvPr>
            <p:cNvCxnSpPr>
              <a:cxnSpLocks/>
              <a:stCxn id="54" idx="6"/>
              <a:endCxn id="106" idx="2"/>
            </p:cNvCxnSpPr>
            <p:nvPr/>
          </p:nvCxnSpPr>
          <p:spPr>
            <a:xfrm flipV="1">
              <a:off x="3634740" y="2159317"/>
              <a:ext cx="891540" cy="14525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4ECB9B98-CB70-4A43-BCB2-E146CE95646A}"/>
                </a:ext>
              </a:extLst>
            </p:cNvPr>
            <p:cNvCxnSpPr>
              <a:cxnSpLocks/>
              <a:stCxn id="60" idx="6"/>
              <a:endCxn id="30" idx="2"/>
            </p:cNvCxnSpPr>
            <p:nvPr/>
          </p:nvCxnSpPr>
          <p:spPr>
            <a:xfrm>
              <a:off x="3634740" y="2886074"/>
              <a:ext cx="877730" cy="21890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C0D8B3EF-5306-1346-85AA-12E028CFBEBC}"/>
                </a:ext>
              </a:extLst>
            </p:cNvPr>
            <p:cNvCxnSpPr>
              <a:cxnSpLocks/>
              <a:stCxn id="54" idx="6"/>
              <a:endCxn id="30" idx="2"/>
            </p:cNvCxnSpPr>
            <p:nvPr/>
          </p:nvCxnSpPr>
          <p:spPr>
            <a:xfrm>
              <a:off x="3634740" y="3611879"/>
              <a:ext cx="877730" cy="14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45D67354-250A-FF4B-AEA6-4DA43D353A26}"/>
                </a:ext>
              </a:extLst>
            </p:cNvPr>
            <p:cNvCxnSpPr>
              <a:cxnSpLocks/>
              <a:stCxn id="54" idx="6"/>
              <a:endCxn id="112" idx="2"/>
            </p:cNvCxnSpPr>
            <p:nvPr/>
          </p:nvCxnSpPr>
          <p:spPr>
            <a:xfrm>
              <a:off x="3634740" y="3611879"/>
              <a:ext cx="875349" cy="21783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A136F881-C486-A34A-A02F-8DF02F29526D}"/>
                </a:ext>
              </a:extLst>
            </p:cNvPr>
            <p:cNvCxnSpPr>
              <a:cxnSpLocks/>
              <a:stCxn id="6" idx="6"/>
              <a:endCxn id="106" idx="2"/>
            </p:cNvCxnSpPr>
            <p:nvPr/>
          </p:nvCxnSpPr>
          <p:spPr>
            <a:xfrm flipV="1">
              <a:off x="3634740" y="2159317"/>
              <a:ext cx="891540" cy="21783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2369B32B-2CE7-B549-8F05-2B6F37B99C9E}"/>
                </a:ext>
              </a:extLst>
            </p:cNvPr>
            <p:cNvCxnSpPr>
              <a:cxnSpLocks/>
              <a:stCxn id="6" idx="6"/>
              <a:endCxn id="78" idx="2"/>
            </p:cNvCxnSpPr>
            <p:nvPr/>
          </p:nvCxnSpPr>
          <p:spPr>
            <a:xfrm flipV="1">
              <a:off x="3634740" y="2887503"/>
              <a:ext cx="897255" cy="14501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078A771A-C180-084B-98C9-C9A9F72A8C29}"/>
                </a:ext>
              </a:extLst>
            </p:cNvPr>
            <p:cNvCxnSpPr>
              <a:cxnSpLocks/>
              <a:stCxn id="6" idx="6"/>
              <a:endCxn id="112" idx="2"/>
            </p:cNvCxnSpPr>
            <p:nvPr/>
          </p:nvCxnSpPr>
          <p:spPr>
            <a:xfrm>
              <a:off x="3634740" y="4337685"/>
              <a:ext cx="875349" cy="14525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36DCA942-80AC-A841-AFEA-92F000A235F0}"/>
                </a:ext>
              </a:extLst>
            </p:cNvPr>
            <p:cNvCxnSpPr>
              <a:cxnSpLocks/>
              <a:stCxn id="66" idx="6"/>
              <a:endCxn id="106" idx="2"/>
            </p:cNvCxnSpPr>
            <p:nvPr/>
          </p:nvCxnSpPr>
          <p:spPr>
            <a:xfrm flipV="1">
              <a:off x="3634740" y="2159317"/>
              <a:ext cx="891540" cy="29184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C0A29FC4-EFCF-3C41-8758-5908C9A2310C}"/>
                </a:ext>
              </a:extLst>
            </p:cNvPr>
            <p:cNvCxnSpPr>
              <a:cxnSpLocks/>
              <a:stCxn id="66" idx="6"/>
              <a:endCxn id="24" idx="2"/>
            </p:cNvCxnSpPr>
            <p:nvPr/>
          </p:nvCxnSpPr>
          <p:spPr>
            <a:xfrm flipV="1">
              <a:off x="3634740" y="3611880"/>
              <a:ext cx="891540" cy="14658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920E1344-C79F-5F4A-9E00-E8B4CF1E2B0D}"/>
                </a:ext>
              </a:extLst>
            </p:cNvPr>
            <p:cNvCxnSpPr>
              <a:cxnSpLocks/>
              <a:stCxn id="66" idx="6"/>
              <a:endCxn id="78" idx="2"/>
            </p:cNvCxnSpPr>
            <p:nvPr/>
          </p:nvCxnSpPr>
          <p:spPr>
            <a:xfrm flipV="1">
              <a:off x="3634740" y="2887503"/>
              <a:ext cx="897255" cy="21902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44E46C33-1E79-4445-8CEA-EDAD65704715}"/>
                </a:ext>
              </a:extLst>
            </p:cNvPr>
            <p:cNvCxnSpPr>
              <a:cxnSpLocks/>
              <a:stCxn id="124" idx="6"/>
              <a:endCxn id="30" idx="2"/>
            </p:cNvCxnSpPr>
            <p:nvPr/>
          </p:nvCxnSpPr>
          <p:spPr>
            <a:xfrm flipV="1">
              <a:off x="3634740" y="5075156"/>
              <a:ext cx="877730" cy="7098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11110528-7A22-5A49-B10A-1BED9469D4DB}"/>
                </a:ext>
              </a:extLst>
            </p:cNvPr>
            <p:cNvCxnSpPr>
              <a:cxnSpLocks/>
              <a:stCxn id="72" idx="2"/>
              <a:endCxn id="124" idx="6"/>
            </p:cNvCxnSpPr>
            <p:nvPr/>
          </p:nvCxnSpPr>
          <p:spPr>
            <a:xfrm flipH="1">
              <a:off x="3634740" y="4337685"/>
              <a:ext cx="885825" cy="14473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EE8C6EDA-8125-2543-80D2-2AFF7F8CF2D2}"/>
                </a:ext>
              </a:extLst>
            </p:cNvPr>
            <p:cNvCxnSpPr>
              <a:cxnSpLocks/>
              <a:stCxn id="24" idx="2"/>
              <a:endCxn id="124" idx="6"/>
            </p:cNvCxnSpPr>
            <p:nvPr/>
          </p:nvCxnSpPr>
          <p:spPr>
            <a:xfrm flipH="1">
              <a:off x="3634740" y="3611880"/>
              <a:ext cx="891540" cy="21731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233CBB3C-F752-164C-BAAE-076297907308}"/>
                </a:ext>
              </a:extLst>
            </p:cNvPr>
            <p:cNvCxnSpPr>
              <a:cxnSpLocks/>
              <a:stCxn id="124" idx="6"/>
              <a:endCxn id="78" idx="2"/>
            </p:cNvCxnSpPr>
            <p:nvPr/>
          </p:nvCxnSpPr>
          <p:spPr>
            <a:xfrm flipV="1">
              <a:off x="3634740" y="2887503"/>
              <a:ext cx="897255" cy="28975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B79CD862-0FCD-A74F-84A5-0BAB53289AEB}"/>
                </a:ext>
              </a:extLst>
            </p:cNvPr>
            <p:cNvCxnSpPr>
              <a:cxnSpLocks/>
              <a:stCxn id="124" idx="6"/>
              <a:endCxn id="106" idx="2"/>
            </p:cNvCxnSpPr>
            <p:nvPr/>
          </p:nvCxnSpPr>
          <p:spPr>
            <a:xfrm flipV="1">
              <a:off x="3634740" y="2159317"/>
              <a:ext cx="891540" cy="36256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7" name="Group 96">
            <a:extLst>
              <a:ext uri="{FF2B5EF4-FFF2-40B4-BE49-F238E27FC236}">
                <a16:creationId xmlns:a16="http://schemas.microsoft.com/office/drawing/2014/main" id="{8AD9E329-C156-964D-BD9A-8F66DE5FB1FF}"/>
              </a:ext>
            </a:extLst>
          </p:cNvPr>
          <p:cNvGrpSpPr/>
          <p:nvPr/>
        </p:nvGrpSpPr>
        <p:grpSpPr>
          <a:xfrm>
            <a:off x="5992442" y="2443096"/>
            <a:ext cx="1239201" cy="3630931"/>
            <a:chOff x="4841559" y="2159317"/>
            <a:chExt cx="1239201" cy="3630931"/>
          </a:xfrm>
        </p:grpSpPr>
        <p:grpSp>
          <p:nvGrpSpPr>
            <p:cNvPr id="35" name="Group 34">
              <a:extLst>
                <a:ext uri="{FF2B5EF4-FFF2-40B4-BE49-F238E27FC236}">
                  <a16:creationId xmlns:a16="http://schemas.microsoft.com/office/drawing/2014/main" id="{C6D28D73-1C00-F541-8B20-E87B781A2C64}"/>
                </a:ext>
              </a:extLst>
            </p:cNvPr>
            <p:cNvGrpSpPr/>
            <p:nvPr/>
          </p:nvGrpSpPr>
          <p:grpSpPr>
            <a:xfrm>
              <a:off x="4857750" y="2720341"/>
              <a:ext cx="1223010" cy="891540"/>
              <a:chOff x="2411730" y="3257550"/>
              <a:chExt cx="1223010" cy="891540"/>
            </a:xfrm>
          </p:grpSpPr>
          <p:sp>
            <p:nvSpPr>
              <p:cNvPr id="36" name="Oval 35">
                <a:extLst>
                  <a:ext uri="{FF2B5EF4-FFF2-40B4-BE49-F238E27FC236}">
                    <a16:creationId xmlns:a16="http://schemas.microsoft.com/office/drawing/2014/main" id="{7A4D986C-044C-C847-8CBB-36424590BA18}"/>
                  </a:ext>
                </a:extLst>
              </p:cNvPr>
              <p:cNvSpPr/>
              <p:nvPr/>
            </p:nvSpPr>
            <p:spPr>
              <a:xfrm>
                <a:off x="3303270" y="3257550"/>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cxnSp>
            <p:nvCxnSpPr>
              <p:cNvPr id="38" name="Straight Connector 37">
                <a:extLst>
                  <a:ext uri="{FF2B5EF4-FFF2-40B4-BE49-F238E27FC236}">
                    <a16:creationId xmlns:a16="http://schemas.microsoft.com/office/drawing/2014/main" id="{65775ED2-DA54-F349-A671-0FEA9AD73EB0}"/>
                  </a:ext>
                </a:extLst>
              </p:cNvPr>
              <p:cNvCxnSpPr>
                <a:cxnSpLocks/>
                <a:endCxn id="36" idx="2"/>
              </p:cNvCxnSpPr>
              <p:nvPr/>
            </p:nvCxnSpPr>
            <p:spPr>
              <a:xfrm>
                <a:off x="241173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D584230-15B8-1049-9A78-92FF1D07C528}"/>
                  </a:ext>
                </a:extLst>
              </p:cNvPr>
              <p:cNvCxnSpPr>
                <a:cxnSpLocks/>
                <a:stCxn id="36" idx="2"/>
              </p:cNvCxnSpPr>
              <p:nvPr/>
            </p:nvCxnSpPr>
            <p:spPr>
              <a:xfrm flipH="1">
                <a:off x="2411730" y="3423285"/>
                <a:ext cx="891540" cy="72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CF9AAD59-F0EE-B34C-9753-3B915BCD73D2}"/>
                </a:ext>
              </a:extLst>
            </p:cNvPr>
            <p:cNvGrpSpPr/>
            <p:nvPr/>
          </p:nvGrpSpPr>
          <p:grpSpPr>
            <a:xfrm>
              <a:off x="4846320" y="4337685"/>
              <a:ext cx="1223010" cy="902969"/>
              <a:chOff x="2411730" y="2686051"/>
              <a:chExt cx="1223010" cy="902969"/>
            </a:xfrm>
          </p:grpSpPr>
          <p:sp>
            <p:nvSpPr>
              <p:cNvPr id="48" name="Oval 47">
                <a:extLst>
                  <a:ext uri="{FF2B5EF4-FFF2-40B4-BE49-F238E27FC236}">
                    <a16:creationId xmlns:a16="http://schemas.microsoft.com/office/drawing/2014/main" id="{4A94F836-685A-3E4D-A59D-F501FF228377}"/>
                  </a:ext>
                </a:extLst>
              </p:cNvPr>
              <p:cNvSpPr/>
              <p:nvPr/>
            </p:nvSpPr>
            <p:spPr>
              <a:xfrm>
                <a:off x="3303270" y="3257550"/>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cxnSp>
            <p:nvCxnSpPr>
              <p:cNvPr id="49" name="Straight Connector 48">
                <a:extLst>
                  <a:ext uri="{FF2B5EF4-FFF2-40B4-BE49-F238E27FC236}">
                    <a16:creationId xmlns:a16="http://schemas.microsoft.com/office/drawing/2014/main" id="{02E11147-E02D-7348-B491-365E7113DDCB}"/>
                  </a:ext>
                </a:extLst>
              </p:cNvPr>
              <p:cNvCxnSpPr>
                <a:cxnSpLocks/>
                <a:stCxn id="72" idx="6"/>
                <a:endCxn id="48" idx="2"/>
              </p:cNvCxnSpPr>
              <p:nvPr/>
            </p:nvCxnSpPr>
            <p:spPr>
              <a:xfrm>
                <a:off x="2417445" y="2686051"/>
                <a:ext cx="885825" cy="7372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FF5EC29-749D-2742-BEA5-99A85C406CA8}"/>
                  </a:ext>
                </a:extLst>
              </p:cNvPr>
              <p:cNvCxnSpPr>
                <a:cxnSpLocks/>
                <a:endCxn id="48" idx="2"/>
              </p:cNvCxnSpPr>
              <p:nvPr/>
            </p:nvCxnSpPr>
            <p:spPr>
              <a:xfrm>
                <a:off x="241173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54" name="Straight Connector 253">
              <a:extLst>
                <a:ext uri="{FF2B5EF4-FFF2-40B4-BE49-F238E27FC236}">
                  <a16:creationId xmlns:a16="http://schemas.microsoft.com/office/drawing/2014/main" id="{17CD2BC0-56FE-FB46-BF7F-470DBF8AB7D2}"/>
                </a:ext>
              </a:extLst>
            </p:cNvPr>
            <p:cNvCxnSpPr>
              <a:cxnSpLocks/>
              <a:stCxn id="106" idx="6"/>
              <a:endCxn id="85" idx="2"/>
            </p:cNvCxnSpPr>
            <p:nvPr/>
          </p:nvCxnSpPr>
          <p:spPr>
            <a:xfrm>
              <a:off x="4857750" y="2159317"/>
              <a:ext cx="880110" cy="14582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660B6F9A-2DA4-C042-BA6E-A8ED07780A4F}"/>
                </a:ext>
              </a:extLst>
            </p:cNvPr>
            <p:cNvCxnSpPr>
              <a:cxnSpLocks/>
              <a:stCxn id="106" idx="6"/>
              <a:endCxn id="42" idx="2"/>
            </p:cNvCxnSpPr>
            <p:nvPr/>
          </p:nvCxnSpPr>
          <p:spPr>
            <a:xfrm>
              <a:off x="4857750" y="2159317"/>
              <a:ext cx="891540" cy="21783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A5A23F8F-7143-2146-A762-860CE8089AB6}"/>
                </a:ext>
              </a:extLst>
            </p:cNvPr>
            <p:cNvCxnSpPr>
              <a:cxnSpLocks/>
              <a:stCxn id="106" idx="6"/>
              <a:endCxn id="48" idx="2"/>
            </p:cNvCxnSpPr>
            <p:nvPr/>
          </p:nvCxnSpPr>
          <p:spPr>
            <a:xfrm>
              <a:off x="4857750" y="2159317"/>
              <a:ext cx="880110" cy="29156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FAC74FBE-C29A-9044-A546-5B1316B7FF17}"/>
                </a:ext>
              </a:extLst>
            </p:cNvPr>
            <p:cNvCxnSpPr>
              <a:cxnSpLocks/>
              <a:stCxn id="78" idx="6"/>
              <a:endCxn id="42" idx="2"/>
            </p:cNvCxnSpPr>
            <p:nvPr/>
          </p:nvCxnSpPr>
          <p:spPr>
            <a:xfrm>
              <a:off x="4863465" y="2887503"/>
              <a:ext cx="885825" cy="14501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F9FE2134-D678-E34D-8F63-4F55E9D26E85}"/>
                </a:ext>
              </a:extLst>
            </p:cNvPr>
            <p:cNvCxnSpPr>
              <a:cxnSpLocks/>
              <a:stCxn id="78" idx="6"/>
              <a:endCxn id="48" idx="2"/>
            </p:cNvCxnSpPr>
            <p:nvPr/>
          </p:nvCxnSpPr>
          <p:spPr>
            <a:xfrm>
              <a:off x="4863465" y="2887503"/>
              <a:ext cx="874395" cy="21874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BC4E376-BE22-1648-8F34-F4C6577DC6F4}"/>
                </a:ext>
              </a:extLst>
            </p:cNvPr>
            <p:cNvCxnSpPr>
              <a:cxnSpLocks/>
              <a:stCxn id="24" idx="6"/>
              <a:endCxn id="48" idx="2"/>
            </p:cNvCxnSpPr>
            <p:nvPr/>
          </p:nvCxnSpPr>
          <p:spPr>
            <a:xfrm>
              <a:off x="4857750" y="3611880"/>
              <a:ext cx="880110" cy="14630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4F4C3B58-F012-F945-9F3D-FD87F2E294A3}"/>
                </a:ext>
              </a:extLst>
            </p:cNvPr>
            <p:cNvCxnSpPr>
              <a:cxnSpLocks/>
              <a:stCxn id="72" idx="6"/>
              <a:endCxn id="36" idx="2"/>
            </p:cNvCxnSpPr>
            <p:nvPr/>
          </p:nvCxnSpPr>
          <p:spPr>
            <a:xfrm flipV="1">
              <a:off x="4852035" y="2886076"/>
              <a:ext cx="897255" cy="14516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ECDBC2F6-5816-DE45-9C0F-133E37DCDE25}"/>
                </a:ext>
              </a:extLst>
            </p:cNvPr>
            <p:cNvCxnSpPr>
              <a:cxnSpLocks/>
              <a:stCxn id="30" idx="6"/>
              <a:endCxn id="85" idx="2"/>
            </p:cNvCxnSpPr>
            <p:nvPr/>
          </p:nvCxnSpPr>
          <p:spPr>
            <a:xfrm flipV="1">
              <a:off x="4843940" y="3617596"/>
              <a:ext cx="893920" cy="14575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0947613B-4225-4C44-A642-FA8DA34BE23E}"/>
                </a:ext>
              </a:extLst>
            </p:cNvPr>
            <p:cNvCxnSpPr>
              <a:cxnSpLocks/>
              <a:stCxn id="30" idx="6"/>
              <a:endCxn id="36" idx="2"/>
            </p:cNvCxnSpPr>
            <p:nvPr/>
          </p:nvCxnSpPr>
          <p:spPr>
            <a:xfrm flipV="1">
              <a:off x="4843940" y="2886076"/>
              <a:ext cx="905350" cy="2189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0C3286E6-CC4D-964E-9E7A-32FB68167FE0}"/>
                </a:ext>
              </a:extLst>
            </p:cNvPr>
            <p:cNvCxnSpPr>
              <a:cxnSpLocks/>
              <a:stCxn id="112" idx="6"/>
              <a:endCxn id="42" idx="2"/>
            </p:cNvCxnSpPr>
            <p:nvPr/>
          </p:nvCxnSpPr>
          <p:spPr>
            <a:xfrm flipV="1">
              <a:off x="4841559" y="4337685"/>
              <a:ext cx="907731" cy="14525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E52C1B99-9FFB-D641-934B-4CCA0852B5CF}"/>
                </a:ext>
              </a:extLst>
            </p:cNvPr>
            <p:cNvCxnSpPr>
              <a:cxnSpLocks/>
              <a:stCxn id="112" idx="6"/>
              <a:endCxn id="85" idx="2"/>
            </p:cNvCxnSpPr>
            <p:nvPr/>
          </p:nvCxnSpPr>
          <p:spPr>
            <a:xfrm flipV="1">
              <a:off x="4841559" y="3617596"/>
              <a:ext cx="896301" cy="21726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92151932-D464-D546-B13E-DE264DCE9651}"/>
                </a:ext>
              </a:extLst>
            </p:cNvPr>
            <p:cNvCxnSpPr>
              <a:cxnSpLocks/>
              <a:stCxn id="36" idx="2"/>
              <a:endCxn id="112" idx="6"/>
            </p:cNvCxnSpPr>
            <p:nvPr/>
          </p:nvCxnSpPr>
          <p:spPr>
            <a:xfrm flipH="1">
              <a:off x="4841559" y="2886076"/>
              <a:ext cx="907731" cy="29041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8" name="Group 97">
            <a:extLst>
              <a:ext uri="{FF2B5EF4-FFF2-40B4-BE49-F238E27FC236}">
                <a16:creationId xmlns:a16="http://schemas.microsoft.com/office/drawing/2014/main" id="{241C1B2D-024F-B94C-AFD2-A62ED1575A2A}"/>
              </a:ext>
            </a:extLst>
          </p:cNvPr>
          <p:cNvGrpSpPr/>
          <p:nvPr/>
        </p:nvGrpSpPr>
        <p:grpSpPr>
          <a:xfrm>
            <a:off x="7220213" y="3169853"/>
            <a:ext cx="2137410" cy="2188845"/>
            <a:chOff x="6069330" y="2886074"/>
            <a:chExt cx="2137410" cy="2188845"/>
          </a:xfrm>
        </p:grpSpPr>
        <p:grpSp>
          <p:nvGrpSpPr>
            <p:cNvPr id="143" name="Group 142">
              <a:extLst>
                <a:ext uri="{FF2B5EF4-FFF2-40B4-BE49-F238E27FC236}">
                  <a16:creationId xmlns:a16="http://schemas.microsoft.com/office/drawing/2014/main" id="{2506EAB8-0822-C54A-895E-3456A9B03A33}"/>
                </a:ext>
              </a:extLst>
            </p:cNvPr>
            <p:cNvGrpSpPr/>
            <p:nvPr/>
          </p:nvGrpSpPr>
          <p:grpSpPr>
            <a:xfrm>
              <a:off x="6069330" y="3617596"/>
              <a:ext cx="2137410" cy="1457323"/>
              <a:chOff x="2388870" y="2707958"/>
              <a:chExt cx="2137410" cy="1457323"/>
            </a:xfrm>
          </p:grpSpPr>
          <p:sp>
            <p:nvSpPr>
              <p:cNvPr id="144" name="Oval 143">
                <a:extLst>
                  <a:ext uri="{FF2B5EF4-FFF2-40B4-BE49-F238E27FC236}">
                    <a16:creationId xmlns:a16="http://schemas.microsoft.com/office/drawing/2014/main" id="{C907D768-67D3-1348-9117-6CD916FEECFE}"/>
                  </a:ext>
                </a:extLst>
              </p:cNvPr>
              <p:cNvSpPr/>
              <p:nvPr/>
            </p:nvSpPr>
            <p:spPr>
              <a:xfrm>
                <a:off x="3303270" y="3257550"/>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cxnSp>
            <p:nvCxnSpPr>
              <p:cNvPr id="145" name="Straight Connector 144">
                <a:extLst>
                  <a:ext uri="{FF2B5EF4-FFF2-40B4-BE49-F238E27FC236}">
                    <a16:creationId xmlns:a16="http://schemas.microsoft.com/office/drawing/2014/main" id="{8E70F054-F7FA-104B-A0C0-D417A1AE4750}"/>
                  </a:ext>
                </a:extLst>
              </p:cNvPr>
              <p:cNvCxnSpPr>
                <a:cxnSpLocks/>
                <a:stCxn id="85" idx="6"/>
                <a:endCxn id="144" idx="2"/>
              </p:cNvCxnSpPr>
              <p:nvPr/>
            </p:nvCxnSpPr>
            <p:spPr>
              <a:xfrm>
                <a:off x="2388870" y="2707958"/>
                <a:ext cx="914400" cy="7153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2DC9A479-2238-DF4E-919B-77A1A6ED604E}"/>
                  </a:ext>
                </a:extLst>
              </p:cNvPr>
              <p:cNvCxnSpPr>
                <a:cxnSpLocks/>
                <a:stCxn id="144" idx="2"/>
                <a:endCxn id="48" idx="6"/>
              </p:cNvCxnSpPr>
              <p:nvPr/>
            </p:nvCxnSpPr>
            <p:spPr>
              <a:xfrm flipH="1">
                <a:off x="2388870" y="3423285"/>
                <a:ext cx="914400" cy="7419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B616A0BD-C13C-194B-A993-9E36625DEA5F}"/>
                  </a:ext>
                </a:extLst>
              </p:cNvPr>
              <p:cNvCxnSpPr>
                <a:cxnSpLocks/>
              </p:cNvCxnSpPr>
              <p:nvPr/>
            </p:nvCxnSpPr>
            <p:spPr>
              <a:xfrm>
                <a:off x="363474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9" name="Group 148">
              <a:extLst>
                <a:ext uri="{FF2B5EF4-FFF2-40B4-BE49-F238E27FC236}">
                  <a16:creationId xmlns:a16="http://schemas.microsoft.com/office/drawing/2014/main" id="{D3ECB035-EA6A-D24C-9E7F-A61F2784909C}"/>
                </a:ext>
              </a:extLst>
            </p:cNvPr>
            <p:cNvGrpSpPr/>
            <p:nvPr/>
          </p:nvGrpSpPr>
          <p:grpSpPr>
            <a:xfrm>
              <a:off x="6080760" y="2886074"/>
              <a:ext cx="2114550" cy="1451610"/>
              <a:chOff x="2411730" y="2697480"/>
              <a:chExt cx="2114550" cy="1451610"/>
            </a:xfrm>
          </p:grpSpPr>
          <p:sp>
            <p:nvSpPr>
              <p:cNvPr id="150" name="Oval 149">
                <a:extLst>
                  <a:ext uri="{FF2B5EF4-FFF2-40B4-BE49-F238E27FC236}">
                    <a16:creationId xmlns:a16="http://schemas.microsoft.com/office/drawing/2014/main" id="{32379EA0-EFC1-8B4C-ADDF-EDA7215B7CE9}"/>
                  </a:ext>
                </a:extLst>
              </p:cNvPr>
              <p:cNvSpPr/>
              <p:nvPr/>
            </p:nvSpPr>
            <p:spPr>
              <a:xfrm>
                <a:off x="3303270" y="3257550"/>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cxnSp>
            <p:nvCxnSpPr>
              <p:cNvPr id="151" name="Straight Connector 150">
                <a:extLst>
                  <a:ext uri="{FF2B5EF4-FFF2-40B4-BE49-F238E27FC236}">
                    <a16:creationId xmlns:a16="http://schemas.microsoft.com/office/drawing/2014/main" id="{BBDEA8C0-21CC-8841-9C04-60E8993DA5F2}"/>
                  </a:ext>
                </a:extLst>
              </p:cNvPr>
              <p:cNvCxnSpPr>
                <a:cxnSpLocks/>
                <a:endCxn id="150" idx="2"/>
              </p:cNvCxnSpPr>
              <p:nvPr/>
            </p:nvCxnSpPr>
            <p:spPr>
              <a:xfrm>
                <a:off x="2411730" y="2697480"/>
                <a:ext cx="891540" cy="72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AB1FB781-CEA7-C54F-A2A8-CE1CD66C2A0E}"/>
                  </a:ext>
                </a:extLst>
              </p:cNvPr>
              <p:cNvCxnSpPr>
                <a:cxnSpLocks/>
                <a:stCxn id="150" idx="2"/>
              </p:cNvCxnSpPr>
              <p:nvPr/>
            </p:nvCxnSpPr>
            <p:spPr>
              <a:xfrm flipH="1">
                <a:off x="2411730" y="3423285"/>
                <a:ext cx="891540" cy="72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C7AED8EB-3B9B-1C45-8526-2B5E9331E9D9}"/>
                  </a:ext>
                </a:extLst>
              </p:cNvPr>
              <p:cNvCxnSpPr>
                <a:cxnSpLocks/>
              </p:cNvCxnSpPr>
              <p:nvPr/>
            </p:nvCxnSpPr>
            <p:spPr>
              <a:xfrm>
                <a:off x="363474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90" name="Straight Connector 289">
              <a:extLst>
                <a:ext uri="{FF2B5EF4-FFF2-40B4-BE49-F238E27FC236}">
                  <a16:creationId xmlns:a16="http://schemas.microsoft.com/office/drawing/2014/main" id="{F631B122-3C8F-E448-9DAA-C8ED96820180}"/>
                </a:ext>
              </a:extLst>
            </p:cNvPr>
            <p:cNvCxnSpPr>
              <a:cxnSpLocks/>
              <a:stCxn id="150" idx="2"/>
              <a:endCxn id="48" idx="6"/>
            </p:cNvCxnSpPr>
            <p:nvPr/>
          </p:nvCxnSpPr>
          <p:spPr>
            <a:xfrm flipH="1">
              <a:off x="6069330" y="3611879"/>
              <a:ext cx="902970" cy="1463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979BD4A9-5CC4-E242-BA7C-6B8B2D9CFE13}"/>
                </a:ext>
              </a:extLst>
            </p:cNvPr>
            <p:cNvCxnSpPr>
              <a:cxnSpLocks/>
              <a:stCxn id="36" idx="6"/>
              <a:endCxn id="144" idx="2"/>
            </p:cNvCxnSpPr>
            <p:nvPr/>
          </p:nvCxnSpPr>
          <p:spPr>
            <a:xfrm>
              <a:off x="6080760" y="2886076"/>
              <a:ext cx="902970" cy="14468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7951E2D5-19DE-F44C-9994-D53223ECB2FC}"/>
              </a:ext>
            </a:extLst>
          </p:cNvPr>
          <p:cNvGrpSpPr/>
          <p:nvPr/>
        </p:nvGrpSpPr>
        <p:grpSpPr>
          <a:xfrm>
            <a:off x="3569792" y="2430067"/>
            <a:ext cx="897255" cy="3638720"/>
            <a:chOff x="2418909" y="2146288"/>
            <a:chExt cx="897255" cy="3638720"/>
          </a:xfrm>
        </p:grpSpPr>
        <p:grpSp>
          <p:nvGrpSpPr>
            <p:cNvPr id="3" name="Group 2">
              <a:extLst>
                <a:ext uri="{FF2B5EF4-FFF2-40B4-BE49-F238E27FC236}">
                  <a16:creationId xmlns:a16="http://schemas.microsoft.com/office/drawing/2014/main" id="{179407E7-764A-3442-8381-B2A180F6CC55}"/>
                </a:ext>
              </a:extLst>
            </p:cNvPr>
            <p:cNvGrpSpPr/>
            <p:nvPr/>
          </p:nvGrpSpPr>
          <p:grpSpPr>
            <a:xfrm>
              <a:off x="2418909" y="2146288"/>
              <a:ext cx="897255" cy="3637122"/>
              <a:chOff x="2387459" y="2148364"/>
              <a:chExt cx="897255" cy="3637122"/>
            </a:xfrm>
          </p:grpSpPr>
          <p:cxnSp>
            <p:nvCxnSpPr>
              <p:cNvPr id="152" name="Straight Connector 151">
                <a:extLst>
                  <a:ext uri="{FF2B5EF4-FFF2-40B4-BE49-F238E27FC236}">
                    <a16:creationId xmlns:a16="http://schemas.microsoft.com/office/drawing/2014/main" id="{25EBD208-B806-674B-A903-9AEABE193FF6}"/>
                  </a:ext>
                </a:extLst>
              </p:cNvPr>
              <p:cNvCxnSpPr>
                <a:cxnSpLocks/>
              </p:cNvCxnSpPr>
              <p:nvPr/>
            </p:nvCxnSpPr>
            <p:spPr>
              <a:xfrm>
                <a:off x="2387459" y="2148364"/>
                <a:ext cx="897255" cy="734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E3ADCCD7-DDC8-4F4F-BD86-7BC85C2EBB5D}"/>
                  </a:ext>
                </a:extLst>
              </p:cNvPr>
              <p:cNvCxnSpPr>
                <a:cxnSpLocks/>
              </p:cNvCxnSpPr>
              <p:nvPr/>
            </p:nvCxnSpPr>
            <p:spPr>
              <a:xfrm>
                <a:off x="2387459" y="2148364"/>
                <a:ext cx="891540" cy="14587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69AE452A-A6FC-5E40-85EA-0C37E82EA4D8}"/>
                  </a:ext>
                </a:extLst>
              </p:cNvPr>
              <p:cNvCxnSpPr>
                <a:cxnSpLocks/>
              </p:cNvCxnSpPr>
              <p:nvPr/>
            </p:nvCxnSpPr>
            <p:spPr>
              <a:xfrm>
                <a:off x="2387459" y="2148364"/>
                <a:ext cx="885825" cy="21845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3EBFD46D-73DF-BF4B-95D8-30F59E04A493}"/>
                  </a:ext>
                </a:extLst>
              </p:cNvPr>
              <p:cNvCxnSpPr>
                <a:cxnSpLocks/>
              </p:cNvCxnSpPr>
              <p:nvPr/>
            </p:nvCxnSpPr>
            <p:spPr>
              <a:xfrm>
                <a:off x="2387459" y="2148364"/>
                <a:ext cx="877730" cy="29220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EFE02EB7-2037-864B-917C-69C72B9C4744}"/>
                  </a:ext>
                </a:extLst>
              </p:cNvPr>
              <p:cNvCxnSpPr>
                <a:cxnSpLocks/>
              </p:cNvCxnSpPr>
              <p:nvPr/>
            </p:nvCxnSpPr>
            <p:spPr>
              <a:xfrm>
                <a:off x="2387459" y="2148364"/>
                <a:ext cx="875349" cy="36371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D4C72109-7A70-4243-B607-1F1F3CD7C221}"/>
                  </a:ext>
                </a:extLst>
              </p:cNvPr>
              <p:cNvCxnSpPr>
                <a:cxnSpLocks/>
              </p:cNvCxnSpPr>
              <p:nvPr/>
            </p:nvCxnSpPr>
            <p:spPr>
              <a:xfrm>
                <a:off x="2387459" y="2881312"/>
                <a:ext cx="885825" cy="14516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DB3102C3-CB3A-E241-8409-485213D22CDA}"/>
                  </a:ext>
                </a:extLst>
              </p:cNvPr>
              <p:cNvCxnSpPr>
                <a:cxnSpLocks/>
              </p:cNvCxnSpPr>
              <p:nvPr/>
            </p:nvCxnSpPr>
            <p:spPr>
              <a:xfrm>
                <a:off x="2387459" y="2881312"/>
                <a:ext cx="877730" cy="21890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385CFA7D-1088-9B41-8948-2907E15F1714}"/>
                  </a:ext>
                </a:extLst>
              </p:cNvPr>
              <p:cNvCxnSpPr>
                <a:cxnSpLocks/>
              </p:cNvCxnSpPr>
              <p:nvPr/>
            </p:nvCxnSpPr>
            <p:spPr>
              <a:xfrm>
                <a:off x="2387459" y="2881312"/>
                <a:ext cx="875349" cy="29041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9878A616-DAD9-E14A-9861-39798E99FD00}"/>
                  </a:ext>
                </a:extLst>
              </p:cNvPr>
              <p:cNvCxnSpPr>
                <a:cxnSpLocks/>
              </p:cNvCxnSpPr>
              <p:nvPr/>
            </p:nvCxnSpPr>
            <p:spPr>
              <a:xfrm flipV="1">
                <a:off x="2387459" y="2154555"/>
                <a:ext cx="891540" cy="14525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291F45FD-20DF-3F4A-B7AB-E029BADD29F4}"/>
                  </a:ext>
                </a:extLst>
              </p:cNvPr>
              <p:cNvCxnSpPr>
                <a:cxnSpLocks/>
              </p:cNvCxnSpPr>
              <p:nvPr/>
            </p:nvCxnSpPr>
            <p:spPr>
              <a:xfrm>
                <a:off x="2387459" y="2881312"/>
                <a:ext cx="877730" cy="21890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87BEEEE7-6337-B740-BECD-700EDB8A336F}"/>
                  </a:ext>
                </a:extLst>
              </p:cNvPr>
              <p:cNvCxnSpPr>
                <a:cxnSpLocks/>
              </p:cNvCxnSpPr>
              <p:nvPr/>
            </p:nvCxnSpPr>
            <p:spPr>
              <a:xfrm>
                <a:off x="2387459" y="3607117"/>
                <a:ext cx="877730" cy="14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7F1FFF33-50DE-7043-959C-A9EE94811BF7}"/>
                  </a:ext>
                </a:extLst>
              </p:cNvPr>
              <p:cNvCxnSpPr>
                <a:cxnSpLocks/>
              </p:cNvCxnSpPr>
              <p:nvPr/>
            </p:nvCxnSpPr>
            <p:spPr>
              <a:xfrm>
                <a:off x="2387459" y="3607117"/>
                <a:ext cx="875349" cy="21783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0F89097A-1B52-9444-808F-B5453D8B2B5D}"/>
                  </a:ext>
                </a:extLst>
              </p:cNvPr>
              <p:cNvCxnSpPr>
                <a:cxnSpLocks/>
              </p:cNvCxnSpPr>
              <p:nvPr/>
            </p:nvCxnSpPr>
            <p:spPr>
              <a:xfrm flipV="1">
                <a:off x="2387459" y="2154555"/>
                <a:ext cx="891540" cy="21783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92F3C558-8C99-AE48-8E1F-2FDDCE6E3A3E}"/>
                  </a:ext>
                </a:extLst>
              </p:cNvPr>
              <p:cNvCxnSpPr>
                <a:cxnSpLocks/>
              </p:cNvCxnSpPr>
              <p:nvPr/>
            </p:nvCxnSpPr>
            <p:spPr>
              <a:xfrm flipV="1">
                <a:off x="2387459" y="2882741"/>
                <a:ext cx="897255" cy="14501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CDBA676F-D853-444B-8036-12FFC6894642}"/>
                  </a:ext>
                </a:extLst>
              </p:cNvPr>
              <p:cNvCxnSpPr>
                <a:cxnSpLocks/>
              </p:cNvCxnSpPr>
              <p:nvPr/>
            </p:nvCxnSpPr>
            <p:spPr>
              <a:xfrm>
                <a:off x="2387459" y="4332923"/>
                <a:ext cx="875349" cy="14525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C09F05DA-7158-0D48-8D3B-FF81431A65C3}"/>
                  </a:ext>
                </a:extLst>
              </p:cNvPr>
              <p:cNvCxnSpPr>
                <a:cxnSpLocks/>
              </p:cNvCxnSpPr>
              <p:nvPr/>
            </p:nvCxnSpPr>
            <p:spPr>
              <a:xfrm flipV="1">
                <a:off x="2387459" y="2154555"/>
                <a:ext cx="891540" cy="29184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9F4E2DD9-1B61-3F41-BCAC-E822A4B2CAAD}"/>
                  </a:ext>
                </a:extLst>
              </p:cNvPr>
              <p:cNvCxnSpPr>
                <a:cxnSpLocks/>
              </p:cNvCxnSpPr>
              <p:nvPr/>
            </p:nvCxnSpPr>
            <p:spPr>
              <a:xfrm flipV="1">
                <a:off x="2387459" y="3607118"/>
                <a:ext cx="891540" cy="14658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8BE29B25-34DD-5747-A3AA-0D5B0DCB3359}"/>
                  </a:ext>
                </a:extLst>
              </p:cNvPr>
              <p:cNvCxnSpPr>
                <a:cxnSpLocks/>
              </p:cNvCxnSpPr>
              <p:nvPr/>
            </p:nvCxnSpPr>
            <p:spPr>
              <a:xfrm flipV="1">
                <a:off x="2387459" y="2882741"/>
                <a:ext cx="897255" cy="21902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2154D3A6-12AF-B846-AD4E-B7BE5E9D1764}"/>
                  </a:ext>
                </a:extLst>
              </p:cNvPr>
              <p:cNvCxnSpPr>
                <a:cxnSpLocks/>
              </p:cNvCxnSpPr>
              <p:nvPr/>
            </p:nvCxnSpPr>
            <p:spPr>
              <a:xfrm flipV="1">
                <a:off x="2387459" y="5070394"/>
                <a:ext cx="877730" cy="7098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42CFD36F-C0F1-AA42-A328-D3B6D458B648}"/>
                  </a:ext>
                </a:extLst>
              </p:cNvPr>
              <p:cNvCxnSpPr>
                <a:cxnSpLocks/>
              </p:cNvCxnSpPr>
              <p:nvPr/>
            </p:nvCxnSpPr>
            <p:spPr>
              <a:xfrm flipH="1">
                <a:off x="2387459" y="4332923"/>
                <a:ext cx="885825" cy="14473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C84E4A68-8907-E348-8A8C-E4498B8690B5}"/>
                  </a:ext>
                </a:extLst>
              </p:cNvPr>
              <p:cNvCxnSpPr>
                <a:cxnSpLocks/>
              </p:cNvCxnSpPr>
              <p:nvPr/>
            </p:nvCxnSpPr>
            <p:spPr>
              <a:xfrm flipH="1">
                <a:off x="2387459" y="3607118"/>
                <a:ext cx="891540" cy="21731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BBF45A58-2EE7-D84B-B1FB-5AE35DFBCDC5}"/>
                  </a:ext>
                </a:extLst>
              </p:cNvPr>
              <p:cNvCxnSpPr>
                <a:cxnSpLocks/>
              </p:cNvCxnSpPr>
              <p:nvPr/>
            </p:nvCxnSpPr>
            <p:spPr>
              <a:xfrm flipV="1">
                <a:off x="2387459" y="2882741"/>
                <a:ext cx="897255" cy="28975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D3C43EAC-2A99-714C-83AC-B4D8337A55F9}"/>
                  </a:ext>
                </a:extLst>
              </p:cNvPr>
              <p:cNvCxnSpPr>
                <a:cxnSpLocks/>
              </p:cNvCxnSpPr>
              <p:nvPr/>
            </p:nvCxnSpPr>
            <p:spPr>
              <a:xfrm flipV="1">
                <a:off x="2387459" y="2154555"/>
                <a:ext cx="891540" cy="36256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82" name="Straight Connector 181">
              <a:extLst>
                <a:ext uri="{FF2B5EF4-FFF2-40B4-BE49-F238E27FC236}">
                  <a16:creationId xmlns:a16="http://schemas.microsoft.com/office/drawing/2014/main" id="{BF9689BE-98FE-5A46-B1D4-D8BE2BF62F36}"/>
                </a:ext>
              </a:extLst>
            </p:cNvPr>
            <p:cNvCxnSpPr>
              <a:cxnSpLocks/>
            </p:cNvCxnSpPr>
            <p:nvPr/>
          </p:nvCxnSpPr>
          <p:spPr>
            <a:xfrm>
              <a:off x="2418909" y="2147312"/>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58D08C78-3272-C04B-AA2C-7F7893D6D34F}"/>
                </a:ext>
              </a:extLst>
            </p:cNvPr>
            <p:cNvCxnSpPr>
              <a:cxnSpLocks/>
            </p:cNvCxnSpPr>
            <p:nvPr/>
          </p:nvCxnSpPr>
          <p:spPr>
            <a:xfrm>
              <a:off x="2418909" y="2882503"/>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630578E7-BF4D-A841-B017-D8FAE97A3910}"/>
                </a:ext>
              </a:extLst>
            </p:cNvPr>
            <p:cNvCxnSpPr>
              <a:cxnSpLocks/>
            </p:cNvCxnSpPr>
            <p:nvPr/>
          </p:nvCxnSpPr>
          <p:spPr>
            <a:xfrm>
              <a:off x="2418909" y="3605041"/>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3B220561-1A4A-E745-977C-D6695E91B130}"/>
                </a:ext>
              </a:extLst>
            </p:cNvPr>
            <p:cNvCxnSpPr>
              <a:cxnSpLocks/>
            </p:cNvCxnSpPr>
            <p:nvPr/>
          </p:nvCxnSpPr>
          <p:spPr>
            <a:xfrm>
              <a:off x="2418909" y="4327363"/>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DB84654B-25FD-CA4E-B750-FD27669A5167}"/>
                </a:ext>
              </a:extLst>
            </p:cNvPr>
            <p:cNvCxnSpPr>
              <a:cxnSpLocks/>
            </p:cNvCxnSpPr>
            <p:nvPr/>
          </p:nvCxnSpPr>
          <p:spPr>
            <a:xfrm>
              <a:off x="2418909" y="5074919"/>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1AD62E59-55B1-A947-8CEC-5655C6C7D0C6}"/>
                </a:ext>
              </a:extLst>
            </p:cNvPr>
            <p:cNvCxnSpPr>
              <a:cxnSpLocks/>
            </p:cNvCxnSpPr>
            <p:nvPr/>
          </p:nvCxnSpPr>
          <p:spPr>
            <a:xfrm>
              <a:off x="2418909" y="5785008"/>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ADED0F7A-8D75-4D49-9058-CE46A28DF703}"/>
                </a:ext>
              </a:extLst>
            </p:cNvPr>
            <p:cNvCxnSpPr>
              <a:cxnSpLocks/>
              <a:stCxn id="6" idx="2"/>
            </p:cNvCxnSpPr>
            <p:nvPr/>
          </p:nvCxnSpPr>
          <p:spPr>
            <a:xfrm flipH="1">
              <a:off x="2425542" y="4337685"/>
              <a:ext cx="877728" cy="7372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2D43B701-1020-584C-BC9E-606C3012862F}"/>
                </a:ext>
              </a:extLst>
            </p:cNvPr>
            <p:cNvCxnSpPr>
              <a:cxnSpLocks/>
              <a:stCxn id="124" idx="2"/>
            </p:cNvCxnSpPr>
            <p:nvPr/>
          </p:nvCxnSpPr>
          <p:spPr>
            <a:xfrm flipH="1" flipV="1">
              <a:off x="2425542" y="5085240"/>
              <a:ext cx="877728" cy="6997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3BE86C8F-5AE9-8B4F-A568-6E4AF114C812}"/>
                </a:ext>
              </a:extLst>
            </p:cNvPr>
            <p:cNvCxnSpPr>
              <a:cxnSpLocks/>
              <a:endCxn id="54" idx="2"/>
            </p:cNvCxnSpPr>
            <p:nvPr/>
          </p:nvCxnSpPr>
          <p:spPr>
            <a:xfrm flipV="1">
              <a:off x="2425542" y="3611879"/>
              <a:ext cx="877728" cy="7032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A4502C11-DB08-1544-85C4-4A9DA653F39B}"/>
                </a:ext>
              </a:extLst>
            </p:cNvPr>
            <p:cNvCxnSpPr>
              <a:cxnSpLocks/>
              <a:stCxn id="66" idx="2"/>
            </p:cNvCxnSpPr>
            <p:nvPr/>
          </p:nvCxnSpPr>
          <p:spPr>
            <a:xfrm flipH="1" flipV="1">
              <a:off x="2425542" y="4332526"/>
              <a:ext cx="877728" cy="745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5503E350-E957-8D49-887D-68D1EE07F1F4}"/>
                </a:ext>
              </a:extLst>
            </p:cNvPr>
            <p:cNvCxnSpPr>
              <a:cxnSpLocks/>
              <a:stCxn id="60" idx="2"/>
            </p:cNvCxnSpPr>
            <p:nvPr/>
          </p:nvCxnSpPr>
          <p:spPr>
            <a:xfrm flipH="1">
              <a:off x="2425542" y="2886074"/>
              <a:ext cx="877728" cy="72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CA8B1E69-AF8A-E645-9BBA-AC5F5CA5213A}"/>
                </a:ext>
              </a:extLst>
            </p:cNvPr>
            <p:cNvCxnSpPr>
              <a:cxnSpLocks/>
              <a:stCxn id="6" idx="2"/>
            </p:cNvCxnSpPr>
            <p:nvPr/>
          </p:nvCxnSpPr>
          <p:spPr>
            <a:xfrm flipH="1" flipV="1">
              <a:off x="2425542" y="3596443"/>
              <a:ext cx="877728" cy="7412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C77D23E9-55F9-B540-8A9C-279C0021616C}"/>
                </a:ext>
              </a:extLst>
            </p:cNvPr>
            <p:cNvCxnSpPr>
              <a:cxnSpLocks/>
              <a:stCxn id="118" idx="2"/>
            </p:cNvCxnSpPr>
            <p:nvPr/>
          </p:nvCxnSpPr>
          <p:spPr>
            <a:xfrm flipH="1">
              <a:off x="2425542" y="2153126"/>
              <a:ext cx="877728" cy="734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8076EA75-2FF7-AF4C-BB45-DEB9FE606A4E}"/>
                </a:ext>
              </a:extLst>
            </p:cNvPr>
            <p:cNvCxnSpPr>
              <a:cxnSpLocks/>
              <a:stCxn id="54" idx="2"/>
            </p:cNvCxnSpPr>
            <p:nvPr/>
          </p:nvCxnSpPr>
          <p:spPr>
            <a:xfrm flipH="1" flipV="1">
              <a:off x="2425542" y="2869851"/>
              <a:ext cx="877728" cy="7420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3" name="TextBox 92">
            <a:extLst>
              <a:ext uri="{FF2B5EF4-FFF2-40B4-BE49-F238E27FC236}">
                <a16:creationId xmlns:a16="http://schemas.microsoft.com/office/drawing/2014/main" id="{4F076D8A-14DA-6D42-97AB-2F89B826686A}"/>
              </a:ext>
            </a:extLst>
          </p:cNvPr>
          <p:cNvSpPr txBox="1"/>
          <p:nvPr/>
        </p:nvSpPr>
        <p:spPr>
          <a:xfrm>
            <a:off x="9419203" y="4411087"/>
            <a:ext cx="1504771" cy="400110"/>
          </a:xfrm>
          <a:prstGeom prst="rect">
            <a:avLst/>
          </a:prstGeom>
          <a:noFill/>
        </p:spPr>
        <p:txBody>
          <a:bodyPr wrap="none" rtlCol="0">
            <a:spAutoFit/>
          </a:bodyPr>
          <a:lstStyle/>
          <a:p>
            <a:r>
              <a:rPr lang="en-QA" sz="2000" b="1" dirty="0"/>
              <a:t>Tuberculosis</a:t>
            </a:r>
          </a:p>
        </p:txBody>
      </p:sp>
      <p:sp>
        <p:nvSpPr>
          <p:cNvPr id="215" name="TextBox 214">
            <a:extLst>
              <a:ext uri="{FF2B5EF4-FFF2-40B4-BE49-F238E27FC236}">
                <a16:creationId xmlns:a16="http://schemas.microsoft.com/office/drawing/2014/main" id="{3C8EFD12-87C5-AB4C-934F-C5DD33662FBF}"/>
              </a:ext>
            </a:extLst>
          </p:cNvPr>
          <p:cNvSpPr txBox="1"/>
          <p:nvPr/>
        </p:nvSpPr>
        <p:spPr>
          <a:xfrm>
            <a:off x="9419203" y="3695603"/>
            <a:ext cx="1399742" cy="400110"/>
          </a:xfrm>
          <a:prstGeom prst="rect">
            <a:avLst/>
          </a:prstGeom>
          <a:noFill/>
        </p:spPr>
        <p:txBody>
          <a:bodyPr wrap="none" rtlCol="0">
            <a:spAutoFit/>
          </a:bodyPr>
          <a:lstStyle/>
          <a:p>
            <a:r>
              <a:rPr lang="en-QA" sz="2000" b="1" dirty="0"/>
              <a:t>Pneumonia</a:t>
            </a:r>
          </a:p>
        </p:txBody>
      </p:sp>
      <p:pic>
        <p:nvPicPr>
          <p:cNvPr id="9218" name="Picture 2" descr="Pulmonary tuberculosis | Radiology Case | Radiopaedia.org">
            <a:extLst>
              <a:ext uri="{FF2B5EF4-FFF2-40B4-BE49-F238E27FC236}">
                <a16:creationId xmlns:a16="http://schemas.microsoft.com/office/drawing/2014/main" id="{6441E76A-A218-204F-A3B9-227A5DD325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672" y="3524644"/>
            <a:ext cx="1390650" cy="1428750"/>
          </a:xfrm>
          <a:prstGeom prst="rect">
            <a:avLst/>
          </a:prstGeom>
          <a:noFill/>
          <a:extLst>
            <a:ext uri="{909E8E84-426E-40DD-AFC4-6F175D3DCCD1}">
              <a14:hiddenFill xmlns:a14="http://schemas.microsoft.com/office/drawing/2010/main">
                <a:solidFill>
                  <a:srgbClr val="FFFFFF"/>
                </a:solidFill>
              </a14:hiddenFill>
            </a:ext>
          </a:extLst>
        </p:spPr>
      </p:pic>
      <p:sp>
        <p:nvSpPr>
          <p:cNvPr id="218" name="TextBox 217">
            <a:extLst>
              <a:ext uri="{FF2B5EF4-FFF2-40B4-BE49-F238E27FC236}">
                <a16:creationId xmlns:a16="http://schemas.microsoft.com/office/drawing/2014/main" id="{9F85E123-8BD6-DE4C-8D59-A66B36DD3D81}"/>
              </a:ext>
            </a:extLst>
          </p:cNvPr>
          <p:cNvSpPr txBox="1"/>
          <p:nvPr/>
        </p:nvSpPr>
        <p:spPr>
          <a:xfrm>
            <a:off x="1790611" y="5145070"/>
            <a:ext cx="1504771" cy="400110"/>
          </a:xfrm>
          <a:prstGeom prst="rect">
            <a:avLst/>
          </a:prstGeom>
          <a:noFill/>
        </p:spPr>
        <p:txBody>
          <a:bodyPr wrap="none" rtlCol="0">
            <a:spAutoFit/>
          </a:bodyPr>
          <a:lstStyle/>
          <a:p>
            <a:r>
              <a:rPr lang="en-QA" sz="2000" b="1" dirty="0">
                <a:solidFill>
                  <a:srgbClr val="92D050"/>
                </a:solidFill>
              </a:rPr>
              <a:t>Tuberculosis</a:t>
            </a:r>
          </a:p>
        </p:txBody>
      </p:sp>
      <p:grpSp>
        <p:nvGrpSpPr>
          <p:cNvPr id="221" name="Group 220">
            <a:extLst>
              <a:ext uri="{FF2B5EF4-FFF2-40B4-BE49-F238E27FC236}">
                <a16:creationId xmlns:a16="http://schemas.microsoft.com/office/drawing/2014/main" id="{AB74271B-E68E-F14C-9EBD-04BDC5BD3967}"/>
              </a:ext>
            </a:extLst>
          </p:cNvPr>
          <p:cNvGrpSpPr/>
          <p:nvPr/>
        </p:nvGrpSpPr>
        <p:grpSpPr>
          <a:xfrm>
            <a:off x="3580871" y="2435425"/>
            <a:ext cx="897255" cy="3638720"/>
            <a:chOff x="2418909" y="2146288"/>
            <a:chExt cx="897255" cy="3638720"/>
          </a:xfrm>
        </p:grpSpPr>
        <p:grpSp>
          <p:nvGrpSpPr>
            <p:cNvPr id="222" name="Group 221">
              <a:extLst>
                <a:ext uri="{FF2B5EF4-FFF2-40B4-BE49-F238E27FC236}">
                  <a16:creationId xmlns:a16="http://schemas.microsoft.com/office/drawing/2014/main" id="{C03B1838-143D-0D4A-A186-7BB8CD1A6252}"/>
                </a:ext>
              </a:extLst>
            </p:cNvPr>
            <p:cNvGrpSpPr/>
            <p:nvPr/>
          </p:nvGrpSpPr>
          <p:grpSpPr>
            <a:xfrm>
              <a:off x="2418909" y="2146288"/>
              <a:ext cx="897255" cy="3637122"/>
              <a:chOff x="2387459" y="2148364"/>
              <a:chExt cx="897255" cy="3637122"/>
            </a:xfrm>
          </p:grpSpPr>
          <p:cxnSp>
            <p:nvCxnSpPr>
              <p:cNvPr id="243" name="Straight Connector 242">
                <a:extLst>
                  <a:ext uri="{FF2B5EF4-FFF2-40B4-BE49-F238E27FC236}">
                    <a16:creationId xmlns:a16="http://schemas.microsoft.com/office/drawing/2014/main" id="{15C41A6D-733E-C24D-B5A4-35E42711DEE0}"/>
                  </a:ext>
                </a:extLst>
              </p:cNvPr>
              <p:cNvCxnSpPr>
                <a:cxnSpLocks/>
              </p:cNvCxnSpPr>
              <p:nvPr/>
            </p:nvCxnSpPr>
            <p:spPr>
              <a:xfrm>
                <a:off x="2387459" y="2148364"/>
                <a:ext cx="897255" cy="734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C2EEE50D-63D8-8045-A700-1BCD7B150CDD}"/>
                  </a:ext>
                </a:extLst>
              </p:cNvPr>
              <p:cNvCxnSpPr>
                <a:cxnSpLocks/>
              </p:cNvCxnSpPr>
              <p:nvPr/>
            </p:nvCxnSpPr>
            <p:spPr>
              <a:xfrm>
                <a:off x="2387459" y="2148364"/>
                <a:ext cx="891540" cy="14587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DFE9865B-8845-A841-97E9-64C778AA2447}"/>
                  </a:ext>
                </a:extLst>
              </p:cNvPr>
              <p:cNvCxnSpPr>
                <a:cxnSpLocks/>
              </p:cNvCxnSpPr>
              <p:nvPr/>
            </p:nvCxnSpPr>
            <p:spPr>
              <a:xfrm>
                <a:off x="2387459" y="2148364"/>
                <a:ext cx="885825" cy="21845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A4238B50-25BC-D647-B251-A17C821CA64C}"/>
                  </a:ext>
                </a:extLst>
              </p:cNvPr>
              <p:cNvCxnSpPr>
                <a:cxnSpLocks/>
              </p:cNvCxnSpPr>
              <p:nvPr/>
            </p:nvCxnSpPr>
            <p:spPr>
              <a:xfrm>
                <a:off x="2387459" y="2148364"/>
                <a:ext cx="877730" cy="29220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82A7D901-0EB1-B846-8923-31C3C80C1414}"/>
                  </a:ext>
                </a:extLst>
              </p:cNvPr>
              <p:cNvCxnSpPr>
                <a:cxnSpLocks/>
              </p:cNvCxnSpPr>
              <p:nvPr/>
            </p:nvCxnSpPr>
            <p:spPr>
              <a:xfrm>
                <a:off x="2387459" y="2148364"/>
                <a:ext cx="875349" cy="36371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A9D0A501-0B94-B049-AF96-3304EC9E6E7B}"/>
                  </a:ext>
                </a:extLst>
              </p:cNvPr>
              <p:cNvCxnSpPr>
                <a:cxnSpLocks/>
              </p:cNvCxnSpPr>
              <p:nvPr/>
            </p:nvCxnSpPr>
            <p:spPr>
              <a:xfrm>
                <a:off x="2387459" y="2881312"/>
                <a:ext cx="885825" cy="14516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D6E14101-173A-3D47-8BF2-D763C220DC21}"/>
                  </a:ext>
                </a:extLst>
              </p:cNvPr>
              <p:cNvCxnSpPr>
                <a:cxnSpLocks/>
              </p:cNvCxnSpPr>
              <p:nvPr/>
            </p:nvCxnSpPr>
            <p:spPr>
              <a:xfrm>
                <a:off x="2387459" y="2881312"/>
                <a:ext cx="877730" cy="21890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BFBC1C41-CB32-9F4F-B13A-32ACEC4C6EB9}"/>
                  </a:ext>
                </a:extLst>
              </p:cNvPr>
              <p:cNvCxnSpPr>
                <a:cxnSpLocks/>
              </p:cNvCxnSpPr>
              <p:nvPr/>
            </p:nvCxnSpPr>
            <p:spPr>
              <a:xfrm>
                <a:off x="2387459" y="2881312"/>
                <a:ext cx="875349" cy="29041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1CAB055B-84B0-0B4A-B87F-C30E4B3BA404}"/>
                  </a:ext>
                </a:extLst>
              </p:cNvPr>
              <p:cNvCxnSpPr>
                <a:cxnSpLocks/>
              </p:cNvCxnSpPr>
              <p:nvPr/>
            </p:nvCxnSpPr>
            <p:spPr>
              <a:xfrm flipV="1">
                <a:off x="2387459" y="2154555"/>
                <a:ext cx="891540" cy="14525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04257311-64DA-D547-9B1D-CDB92B2502E4}"/>
                  </a:ext>
                </a:extLst>
              </p:cNvPr>
              <p:cNvCxnSpPr>
                <a:cxnSpLocks/>
              </p:cNvCxnSpPr>
              <p:nvPr/>
            </p:nvCxnSpPr>
            <p:spPr>
              <a:xfrm>
                <a:off x="2387459" y="2881312"/>
                <a:ext cx="877730" cy="21890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0B81C11B-4AEC-9D4A-A761-8B876A4FBB87}"/>
                  </a:ext>
                </a:extLst>
              </p:cNvPr>
              <p:cNvCxnSpPr>
                <a:cxnSpLocks/>
              </p:cNvCxnSpPr>
              <p:nvPr/>
            </p:nvCxnSpPr>
            <p:spPr>
              <a:xfrm>
                <a:off x="2387459" y="3607117"/>
                <a:ext cx="877730" cy="14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AA2605A4-A811-6D40-9F8F-FBD546C357C6}"/>
                  </a:ext>
                </a:extLst>
              </p:cNvPr>
              <p:cNvCxnSpPr>
                <a:cxnSpLocks/>
              </p:cNvCxnSpPr>
              <p:nvPr/>
            </p:nvCxnSpPr>
            <p:spPr>
              <a:xfrm>
                <a:off x="2387459" y="3607117"/>
                <a:ext cx="875349" cy="21783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A57EA7E3-107C-4049-B5A0-81FFD93548A0}"/>
                  </a:ext>
                </a:extLst>
              </p:cNvPr>
              <p:cNvCxnSpPr>
                <a:cxnSpLocks/>
              </p:cNvCxnSpPr>
              <p:nvPr/>
            </p:nvCxnSpPr>
            <p:spPr>
              <a:xfrm flipV="1">
                <a:off x="2387459" y="2154555"/>
                <a:ext cx="891540" cy="21783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DE721A16-4C23-204A-87BD-8A1B0FC9D67C}"/>
                  </a:ext>
                </a:extLst>
              </p:cNvPr>
              <p:cNvCxnSpPr>
                <a:cxnSpLocks/>
              </p:cNvCxnSpPr>
              <p:nvPr/>
            </p:nvCxnSpPr>
            <p:spPr>
              <a:xfrm flipV="1">
                <a:off x="2387459" y="2882741"/>
                <a:ext cx="897255" cy="14501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43856408-3162-5D4C-8832-D066B6338EDE}"/>
                  </a:ext>
                </a:extLst>
              </p:cNvPr>
              <p:cNvCxnSpPr>
                <a:cxnSpLocks/>
              </p:cNvCxnSpPr>
              <p:nvPr/>
            </p:nvCxnSpPr>
            <p:spPr>
              <a:xfrm>
                <a:off x="2387459" y="4332923"/>
                <a:ext cx="875349" cy="14525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3431D1F0-3396-184F-85C0-530755B734D2}"/>
                  </a:ext>
                </a:extLst>
              </p:cNvPr>
              <p:cNvCxnSpPr>
                <a:cxnSpLocks/>
              </p:cNvCxnSpPr>
              <p:nvPr/>
            </p:nvCxnSpPr>
            <p:spPr>
              <a:xfrm flipV="1">
                <a:off x="2387459" y="2154555"/>
                <a:ext cx="891540" cy="29184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5365E41B-F6C2-E945-A147-8030BCD8CFA8}"/>
                  </a:ext>
                </a:extLst>
              </p:cNvPr>
              <p:cNvCxnSpPr>
                <a:cxnSpLocks/>
              </p:cNvCxnSpPr>
              <p:nvPr/>
            </p:nvCxnSpPr>
            <p:spPr>
              <a:xfrm flipV="1">
                <a:off x="2387459" y="3607118"/>
                <a:ext cx="891540" cy="14658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DF4717B1-D11E-3140-806B-358ACF170533}"/>
                  </a:ext>
                </a:extLst>
              </p:cNvPr>
              <p:cNvCxnSpPr>
                <a:cxnSpLocks/>
              </p:cNvCxnSpPr>
              <p:nvPr/>
            </p:nvCxnSpPr>
            <p:spPr>
              <a:xfrm flipV="1">
                <a:off x="2387459" y="2882741"/>
                <a:ext cx="897255" cy="21902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A47F6C60-B970-D045-8F39-BD36778F690D}"/>
                  </a:ext>
                </a:extLst>
              </p:cNvPr>
              <p:cNvCxnSpPr>
                <a:cxnSpLocks/>
              </p:cNvCxnSpPr>
              <p:nvPr/>
            </p:nvCxnSpPr>
            <p:spPr>
              <a:xfrm flipV="1">
                <a:off x="2387459" y="5070394"/>
                <a:ext cx="877730" cy="7098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7541E24C-5773-F845-ADAC-17B8129571C3}"/>
                  </a:ext>
                </a:extLst>
              </p:cNvPr>
              <p:cNvCxnSpPr>
                <a:cxnSpLocks/>
              </p:cNvCxnSpPr>
              <p:nvPr/>
            </p:nvCxnSpPr>
            <p:spPr>
              <a:xfrm flipH="1">
                <a:off x="2387459" y="4332923"/>
                <a:ext cx="885825" cy="14473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5F0F35A2-1ABF-E54A-9B9D-3A39AF531D28}"/>
                  </a:ext>
                </a:extLst>
              </p:cNvPr>
              <p:cNvCxnSpPr>
                <a:cxnSpLocks/>
              </p:cNvCxnSpPr>
              <p:nvPr/>
            </p:nvCxnSpPr>
            <p:spPr>
              <a:xfrm flipH="1">
                <a:off x="2387459" y="3607118"/>
                <a:ext cx="891540" cy="21731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B5F8D759-799D-2647-8A9B-082B397F4889}"/>
                  </a:ext>
                </a:extLst>
              </p:cNvPr>
              <p:cNvCxnSpPr>
                <a:cxnSpLocks/>
              </p:cNvCxnSpPr>
              <p:nvPr/>
            </p:nvCxnSpPr>
            <p:spPr>
              <a:xfrm flipV="1">
                <a:off x="2387459" y="2882741"/>
                <a:ext cx="897255" cy="28975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4935C5ED-CE29-F041-AE23-D61CE4C951CD}"/>
                  </a:ext>
                </a:extLst>
              </p:cNvPr>
              <p:cNvCxnSpPr>
                <a:cxnSpLocks/>
              </p:cNvCxnSpPr>
              <p:nvPr/>
            </p:nvCxnSpPr>
            <p:spPr>
              <a:xfrm flipV="1">
                <a:off x="2387459" y="2154555"/>
                <a:ext cx="891540" cy="36256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24" name="Straight Connector 223">
              <a:extLst>
                <a:ext uri="{FF2B5EF4-FFF2-40B4-BE49-F238E27FC236}">
                  <a16:creationId xmlns:a16="http://schemas.microsoft.com/office/drawing/2014/main" id="{7EA16835-BA00-DB47-AFFF-FD37879E7DCF}"/>
                </a:ext>
              </a:extLst>
            </p:cNvPr>
            <p:cNvCxnSpPr>
              <a:cxnSpLocks/>
            </p:cNvCxnSpPr>
            <p:nvPr/>
          </p:nvCxnSpPr>
          <p:spPr>
            <a:xfrm>
              <a:off x="2418909" y="2147312"/>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C11667A0-5BAE-CB47-B47C-2EBBEE6E6445}"/>
                </a:ext>
              </a:extLst>
            </p:cNvPr>
            <p:cNvCxnSpPr>
              <a:cxnSpLocks/>
            </p:cNvCxnSpPr>
            <p:nvPr/>
          </p:nvCxnSpPr>
          <p:spPr>
            <a:xfrm>
              <a:off x="2418909" y="2882503"/>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399692ED-356A-B644-8748-0D43D0B9B07E}"/>
                </a:ext>
              </a:extLst>
            </p:cNvPr>
            <p:cNvCxnSpPr>
              <a:cxnSpLocks/>
            </p:cNvCxnSpPr>
            <p:nvPr/>
          </p:nvCxnSpPr>
          <p:spPr>
            <a:xfrm>
              <a:off x="2418909" y="3605041"/>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F3B2DD6A-6555-0041-99E8-D7F7D65A8AD0}"/>
                </a:ext>
              </a:extLst>
            </p:cNvPr>
            <p:cNvCxnSpPr>
              <a:cxnSpLocks/>
            </p:cNvCxnSpPr>
            <p:nvPr/>
          </p:nvCxnSpPr>
          <p:spPr>
            <a:xfrm>
              <a:off x="2418909" y="4327363"/>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2870B32A-C567-B843-A672-DF3791C8CA58}"/>
                </a:ext>
              </a:extLst>
            </p:cNvPr>
            <p:cNvCxnSpPr>
              <a:cxnSpLocks/>
            </p:cNvCxnSpPr>
            <p:nvPr/>
          </p:nvCxnSpPr>
          <p:spPr>
            <a:xfrm>
              <a:off x="2418909" y="5074919"/>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7DFB3239-11A2-7E4A-AD03-A910AF8D792C}"/>
                </a:ext>
              </a:extLst>
            </p:cNvPr>
            <p:cNvCxnSpPr>
              <a:cxnSpLocks/>
            </p:cNvCxnSpPr>
            <p:nvPr/>
          </p:nvCxnSpPr>
          <p:spPr>
            <a:xfrm>
              <a:off x="2418909" y="5785008"/>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0EF1E621-AAEF-EA48-ABC2-F32D374143D7}"/>
                </a:ext>
              </a:extLst>
            </p:cNvPr>
            <p:cNvCxnSpPr>
              <a:cxnSpLocks/>
            </p:cNvCxnSpPr>
            <p:nvPr/>
          </p:nvCxnSpPr>
          <p:spPr>
            <a:xfrm flipH="1">
              <a:off x="2425542" y="4337685"/>
              <a:ext cx="877728" cy="7372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5ADF13DE-989E-6346-B9B9-66B13F7E52E7}"/>
                </a:ext>
              </a:extLst>
            </p:cNvPr>
            <p:cNvCxnSpPr>
              <a:cxnSpLocks/>
            </p:cNvCxnSpPr>
            <p:nvPr/>
          </p:nvCxnSpPr>
          <p:spPr>
            <a:xfrm flipH="1" flipV="1">
              <a:off x="2425542" y="5085240"/>
              <a:ext cx="877728" cy="6997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350F0AC2-032F-1D44-A83C-268F7B889770}"/>
                </a:ext>
              </a:extLst>
            </p:cNvPr>
            <p:cNvCxnSpPr>
              <a:cxnSpLocks/>
            </p:cNvCxnSpPr>
            <p:nvPr/>
          </p:nvCxnSpPr>
          <p:spPr>
            <a:xfrm flipV="1">
              <a:off x="2425542" y="3611879"/>
              <a:ext cx="877728" cy="7032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21C2796F-7D59-CA41-A4F3-BB2F83879001}"/>
                </a:ext>
              </a:extLst>
            </p:cNvPr>
            <p:cNvCxnSpPr>
              <a:cxnSpLocks/>
            </p:cNvCxnSpPr>
            <p:nvPr/>
          </p:nvCxnSpPr>
          <p:spPr>
            <a:xfrm flipH="1" flipV="1">
              <a:off x="2425542" y="4332526"/>
              <a:ext cx="877728" cy="745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E2653C85-5DF0-BB44-B367-529AF19ACD63}"/>
                </a:ext>
              </a:extLst>
            </p:cNvPr>
            <p:cNvCxnSpPr>
              <a:cxnSpLocks/>
            </p:cNvCxnSpPr>
            <p:nvPr/>
          </p:nvCxnSpPr>
          <p:spPr>
            <a:xfrm flipH="1">
              <a:off x="2425542" y="2886074"/>
              <a:ext cx="877728" cy="72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FE8CFFEB-F8E1-4D4A-9408-77FE134B59D5}"/>
                </a:ext>
              </a:extLst>
            </p:cNvPr>
            <p:cNvCxnSpPr>
              <a:cxnSpLocks/>
            </p:cNvCxnSpPr>
            <p:nvPr/>
          </p:nvCxnSpPr>
          <p:spPr>
            <a:xfrm flipH="1" flipV="1">
              <a:off x="2425542" y="3596443"/>
              <a:ext cx="877728" cy="7412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E8865F74-1601-624C-A1BE-A5EB8177FDED}"/>
                </a:ext>
              </a:extLst>
            </p:cNvPr>
            <p:cNvCxnSpPr>
              <a:cxnSpLocks/>
            </p:cNvCxnSpPr>
            <p:nvPr/>
          </p:nvCxnSpPr>
          <p:spPr>
            <a:xfrm flipH="1">
              <a:off x="2425542" y="2153126"/>
              <a:ext cx="877728" cy="734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D0F1008B-7E24-6E41-94BE-541E5734E213}"/>
                </a:ext>
              </a:extLst>
            </p:cNvPr>
            <p:cNvCxnSpPr>
              <a:cxnSpLocks/>
            </p:cNvCxnSpPr>
            <p:nvPr/>
          </p:nvCxnSpPr>
          <p:spPr>
            <a:xfrm flipH="1" flipV="1">
              <a:off x="2425542" y="2869851"/>
              <a:ext cx="877728" cy="7420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7" name="Group 276">
            <a:extLst>
              <a:ext uri="{FF2B5EF4-FFF2-40B4-BE49-F238E27FC236}">
                <a16:creationId xmlns:a16="http://schemas.microsoft.com/office/drawing/2014/main" id="{B941E994-1A00-DA4F-A634-AB7DCDECF55E}"/>
              </a:ext>
            </a:extLst>
          </p:cNvPr>
          <p:cNvGrpSpPr/>
          <p:nvPr/>
        </p:nvGrpSpPr>
        <p:grpSpPr>
          <a:xfrm>
            <a:off x="4797053" y="2436224"/>
            <a:ext cx="897255" cy="3637122"/>
            <a:chOff x="3634740" y="2153126"/>
            <a:chExt cx="897255" cy="3637122"/>
          </a:xfrm>
        </p:grpSpPr>
        <p:cxnSp>
          <p:nvCxnSpPr>
            <p:cNvPr id="279" name="Straight Connector 278">
              <a:extLst>
                <a:ext uri="{FF2B5EF4-FFF2-40B4-BE49-F238E27FC236}">
                  <a16:creationId xmlns:a16="http://schemas.microsoft.com/office/drawing/2014/main" id="{7824EAB1-46A7-6D4D-9CD2-4D3E43842D66}"/>
                </a:ext>
              </a:extLst>
            </p:cNvPr>
            <p:cNvCxnSpPr>
              <a:cxnSpLocks/>
            </p:cNvCxnSpPr>
            <p:nvPr/>
          </p:nvCxnSpPr>
          <p:spPr>
            <a:xfrm>
              <a:off x="3634740" y="2153126"/>
              <a:ext cx="897255" cy="734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D2699EB7-4624-EA4F-901E-D4CB106F95ED}"/>
                </a:ext>
              </a:extLst>
            </p:cNvPr>
            <p:cNvCxnSpPr>
              <a:cxnSpLocks/>
            </p:cNvCxnSpPr>
            <p:nvPr/>
          </p:nvCxnSpPr>
          <p:spPr>
            <a:xfrm>
              <a:off x="3634740" y="2153126"/>
              <a:ext cx="891540" cy="14587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E688AC38-F52B-EB4A-AF66-9276C7AC5D01}"/>
                </a:ext>
              </a:extLst>
            </p:cNvPr>
            <p:cNvCxnSpPr>
              <a:cxnSpLocks/>
            </p:cNvCxnSpPr>
            <p:nvPr/>
          </p:nvCxnSpPr>
          <p:spPr>
            <a:xfrm>
              <a:off x="3634740" y="2153126"/>
              <a:ext cx="885825" cy="21845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B7E8C2BA-CD15-2944-A098-8CE1ABD95ADA}"/>
                </a:ext>
              </a:extLst>
            </p:cNvPr>
            <p:cNvCxnSpPr>
              <a:cxnSpLocks/>
            </p:cNvCxnSpPr>
            <p:nvPr/>
          </p:nvCxnSpPr>
          <p:spPr>
            <a:xfrm>
              <a:off x="3634740" y="2153126"/>
              <a:ext cx="877730" cy="29220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9E00B832-7AE6-3C43-BE3C-D494E5782F64}"/>
                </a:ext>
              </a:extLst>
            </p:cNvPr>
            <p:cNvCxnSpPr>
              <a:cxnSpLocks/>
            </p:cNvCxnSpPr>
            <p:nvPr/>
          </p:nvCxnSpPr>
          <p:spPr>
            <a:xfrm>
              <a:off x="3634740" y="2153126"/>
              <a:ext cx="875349" cy="36371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2ACC812B-16BA-4548-9443-17371F6D351B}"/>
                </a:ext>
              </a:extLst>
            </p:cNvPr>
            <p:cNvCxnSpPr>
              <a:cxnSpLocks/>
            </p:cNvCxnSpPr>
            <p:nvPr/>
          </p:nvCxnSpPr>
          <p:spPr>
            <a:xfrm>
              <a:off x="3634740" y="2886074"/>
              <a:ext cx="885825" cy="14516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8CA0B909-BC10-674C-8DE1-31360510C815}"/>
                </a:ext>
              </a:extLst>
            </p:cNvPr>
            <p:cNvCxnSpPr>
              <a:cxnSpLocks/>
            </p:cNvCxnSpPr>
            <p:nvPr/>
          </p:nvCxnSpPr>
          <p:spPr>
            <a:xfrm>
              <a:off x="3634740" y="2886074"/>
              <a:ext cx="877730" cy="21890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19520C7D-A5D7-444C-B92E-AC306D122DF5}"/>
                </a:ext>
              </a:extLst>
            </p:cNvPr>
            <p:cNvCxnSpPr>
              <a:cxnSpLocks/>
            </p:cNvCxnSpPr>
            <p:nvPr/>
          </p:nvCxnSpPr>
          <p:spPr>
            <a:xfrm>
              <a:off x="3634740" y="2886074"/>
              <a:ext cx="875349" cy="29041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CBCAE68A-43FC-BC45-BE2B-6AD6D792EDC8}"/>
                </a:ext>
              </a:extLst>
            </p:cNvPr>
            <p:cNvCxnSpPr>
              <a:cxnSpLocks/>
            </p:cNvCxnSpPr>
            <p:nvPr/>
          </p:nvCxnSpPr>
          <p:spPr>
            <a:xfrm flipV="1">
              <a:off x="3634740" y="2159317"/>
              <a:ext cx="891540" cy="14525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8BE5D637-1BF7-9341-9F04-97E143C3537F}"/>
                </a:ext>
              </a:extLst>
            </p:cNvPr>
            <p:cNvCxnSpPr>
              <a:cxnSpLocks/>
            </p:cNvCxnSpPr>
            <p:nvPr/>
          </p:nvCxnSpPr>
          <p:spPr>
            <a:xfrm>
              <a:off x="3634740" y="2886074"/>
              <a:ext cx="877730" cy="21890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87B2EEC6-C6CC-0C4B-8D2B-482F83F6EC78}"/>
                </a:ext>
              </a:extLst>
            </p:cNvPr>
            <p:cNvCxnSpPr>
              <a:cxnSpLocks/>
            </p:cNvCxnSpPr>
            <p:nvPr/>
          </p:nvCxnSpPr>
          <p:spPr>
            <a:xfrm>
              <a:off x="3634740" y="3611879"/>
              <a:ext cx="877730" cy="14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00C10C8E-78A1-2D49-A042-941926DD92D8}"/>
                </a:ext>
              </a:extLst>
            </p:cNvPr>
            <p:cNvCxnSpPr>
              <a:cxnSpLocks/>
            </p:cNvCxnSpPr>
            <p:nvPr/>
          </p:nvCxnSpPr>
          <p:spPr>
            <a:xfrm>
              <a:off x="3634740" y="3611879"/>
              <a:ext cx="875349" cy="21783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id="{B22A6962-C4AB-7643-BE95-D64A1E96C386}"/>
                </a:ext>
              </a:extLst>
            </p:cNvPr>
            <p:cNvCxnSpPr>
              <a:cxnSpLocks/>
            </p:cNvCxnSpPr>
            <p:nvPr/>
          </p:nvCxnSpPr>
          <p:spPr>
            <a:xfrm flipV="1">
              <a:off x="3634740" y="2159317"/>
              <a:ext cx="891540" cy="21783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528F32F5-D488-4349-A963-B3BA7F53DAE7}"/>
                </a:ext>
              </a:extLst>
            </p:cNvPr>
            <p:cNvCxnSpPr>
              <a:cxnSpLocks/>
            </p:cNvCxnSpPr>
            <p:nvPr/>
          </p:nvCxnSpPr>
          <p:spPr>
            <a:xfrm flipV="1">
              <a:off x="3634740" y="2887503"/>
              <a:ext cx="897255" cy="14501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C2FE8316-D8E7-F04E-8758-DD1404B4D4E3}"/>
                </a:ext>
              </a:extLst>
            </p:cNvPr>
            <p:cNvCxnSpPr>
              <a:cxnSpLocks/>
            </p:cNvCxnSpPr>
            <p:nvPr/>
          </p:nvCxnSpPr>
          <p:spPr>
            <a:xfrm>
              <a:off x="3634740" y="4337685"/>
              <a:ext cx="875349" cy="14525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9A2CF079-2F54-6047-B367-73F690D38531}"/>
                </a:ext>
              </a:extLst>
            </p:cNvPr>
            <p:cNvCxnSpPr>
              <a:cxnSpLocks/>
            </p:cNvCxnSpPr>
            <p:nvPr/>
          </p:nvCxnSpPr>
          <p:spPr>
            <a:xfrm flipV="1">
              <a:off x="3634740" y="2159317"/>
              <a:ext cx="891540" cy="29184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D9A309F2-25E1-734B-A7B8-79E4A52D6080}"/>
                </a:ext>
              </a:extLst>
            </p:cNvPr>
            <p:cNvCxnSpPr>
              <a:cxnSpLocks/>
            </p:cNvCxnSpPr>
            <p:nvPr/>
          </p:nvCxnSpPr>
          <p:spPr>
            <a:xfrm flipV="1">
              <a:off x="3634740" y="3611880"/>
              <a:ext cx="891540" cy="14658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0F59259A-AB40-A343-9849-3AA26A0192B8}"/>
                </a:ext>
              </a:extLst>
            </p:cNvPr>
            <p:cNvCxnSpPr>
              <a:cxnSpLocks/>
            </p:cNvCxnSpPr>
            <p:nvPr/>
          </p:nvCxnSpPr>
          <p:spPr>
            <a:xfrm flipV="1">
              <a:off x="3634740" y="2887503"/>
              <a:ext cx="897255" cy="21902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C8FF9E4B-78B7-A145-AAA8-8F35C7DA805D}"/>
                </a:ext>
              </a:extLst>
            </p:cNvPr>
            <p:cNvCxnSpPr>
              <a:cxnSpLocks/>
            </p:cNvCxnSpPr>
            <p:nvPr/>
          </p:nvCxnSpPr>
          <p:spPr>
            <a:xfrm flipV="1">
              <a:off x="3634740" y="5075156"/>
              <a:ext cx="877730" cy="7098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231E325E-2159-E941-9D7A-D5F3C8DE0D1E}"/>
                </a:ext>
              </a:extLst>
            </p:cNvPr>
            <p:cNvCxnSpPr>
              <a:cxnSpLocks/>
            </p:cNvCxnSpPr>
            <p:nvPr/>
          </p:nvCxnSpPr>
          <p:spPr>
            <a:xfrm flipH="1">
              <a:off x="3634740" y="4337685"/>
              <a:ext cx="885825" cy="14473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CF0A66BB-52FD-7541-BC66-1490A6E9D048}"/>
                </a:ext>
              </a:extLst>
            </p:cNvPr>
            <p:cNvCxnSpPr>
              <a:cxnSpLocks/>
            </p:cNvCxnSpPr>
            <p:nvPr/>
          </p:nvCxnSpPr>
          <p:spPr>
            <a:xfrm flipH="1">
              <a:off x="3634740" y="3611880"/>
              <a:ext cx="891540" cy="21731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4CB87A3F-6C18-1949-B5EF-F2B0293CCE3D}"/>
                </a:ext>
              </a:extLst>
            </p:cNvPr>
            <p:cNvCxnSpPr>
              <a:cxnSpLocks/>
            </p:cNvCxnSpPr>
            <p:nvPr/>
          </p:nvCxnSpPr>
          <p:spPr>
            <a:xfrm flipV="1">
              <a:off x="3634740" y="2887503"/>
              <a:ext cx="897255" cy="28975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F787A6D0-C466-9645-AC9F-FA6F7C56E8CF}"/>
                </a:ext>
              </a:extLst>
            </p:cNvPr>
            <p:cNvCxnSpPr>
              <a:cxnSpLocks/>
            </p:cNvCxnSpPr>
            <p:nvPr/>
          </p:nvCxnSpPr>
          <p:spPr>
            <a:xfrm flipV="1">
              <a:off x="3634740" y="2159317"/>
              <a:ext cx="891540" cy="36256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1" name="Group 310">
            <a:extLst>
              <a:ext uri="{FF2B5EF4-FFF2-40B4-BE49-F238E27FC236}">
                <a16:creationId xmlns:a16="http://schemas.microsoft.com/office/drawing/2014/main" id="{5F4E2202-FB80-5840-B47A-1C756F85EEE4}"/>
              </a:ext>
            </a:extLst>
          </p:cNvPr>
          <p:cNvGrpSpPr/>
          <p:nvPr/>
        </p:nvGrpSpPr>
        <p:grpSpPr>
          <a:xfrm>
            <a:off x="5990668" y="2453622"/>
            <a:ext cx="1239201" cy="3630931"/>
            <a:chOff x="4841559" y="2159317"/>
            <a:chExt cx="1239201" cy="3630931"/>
          </a:xfrm>
        </p:grpSpPr>
        <p:grpSp>
          <p:nvGrpSpPr>
            <p:cNvPr id="312" name="Group 311">
              <a:extLst>
                <a:ext uri="{FF2B5EF4-FFF2-40B4-BE49-F238E27FC236}">
                  <a16:creationId xmlns:a16="http://schemas.microsoft.com/office/drawing/2014/main" id="{23CBC0CC-8E81-7949-BB8F-D1608B62F5B7}"/>
                </a:ext>
              </a:extLst>
            </p:cNvPr>
            <p:cNvGrpSpPr/>
            <p:nvPr/>
          </p:nvGrpSpPr>
          <p:grpSpPr>
            <a:xfrm>
              <a:off x="4857750" y="2720341"/>
              <a:ext cx="1223010" cy="891540"/>
              <a:chOff x="2411730" y="3257550"/>
              <a:chExt cx="1223010" cy="891540"/>
            </a:xfrm>
          </p:grpSpPr>
          <p:sp>
            <p:nvSpPr>
              <p:cNvPr id="339" name="Oval 338">
                <a:extLst>
                  <a:ext uri="{FF2B5EF4-FFF2-40B4-BE49-F238E27FC236}">
                    <a16:creationId xmlns:a16="http://schemas.microsoft.com/office/drawing/2014/main" id="{3E15B392-C3EE-564E-9D6F-04DF4A129297}"/>
                  </a:ext>
                </a:extLst>
              </p:cNvPr>
              <p:cNvSpPr/>
              <p:nvPr/>
            </p:nvSpPr>
            <p:spPr>
              <a:xfrm>
                <a:off x="3303270" y="3257550"/>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cxnSp>
            <p:nvCxnSpPr>
              <p:cNvPr id="340" name="Straight Connector 339">
                <a:extLst>
                  <a:ext uri="{FF2B5EF4-FFF2-40B4-BE49-F238E27FC236}">
                    <a16:creationId xmlns:a16="http://schemas.microsoft.com/office/drawing/2014/main" id="{9E67804A-97A5-E544-992F-E269B71D8773}"/>
                  </a:ext>
                </a:extLst>
              </p:cNvPr>
              <p:cNvCxnSpPr>
                <a:cxnSpLocks/>
                <a:endCxn id="339" idx="2"/>
              </p:cNvCxnSpPr>
              <p:nvPr/>
            </p:nvCxnSpPr>
            <p:spPr>
              <a:xfrm>
                <a:off x="241173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CC0B000A-9ABF-5840-8FCE-473422DAB64A}"/>
                  </a:ext>
                </a:extLst>
              </p:cNvPr>
              <p:cNvCxnSpPr>
                <a:cxnSpLocks/>
                <a:stCxn id="339" idx="2"/>
              </p:cNvCxnSpPr>
              <p:nvPr/>
            </p:nvCxnSpPr>
            <p:spPr>
              <a:xfrm flipH="1">
                <a:off x="2411730" y="3423285"/>
                <a:ext cx="891540" cy="72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4" name="Group 313">
              <a:extLst>
                <a:ext uri="{FF2B5EF4-FFF2-40B4-BE49-F238E27FC236}">
                  <a16:creationId xmlns:a16="http://schemas.microsoft.com/office/drawing/2014/main" id="{2F694163-4621-6F46-AD24-E735A27B87C3}"/>
                </a:ext>
              </a:extLst>
            </p:cNvPr>
            <p:cNvGrpSpPr/>
            <p:nvPr/>
          </p:nvGrpSpPr>
          <p:grpSpPr>
            <a:xfrm>
              <a:off x="4846320" y="4337685"/>
              <a:ext cx="1223010" cy="902969"/>
              <a:chOff x="2411730" y="2686051"/>
              <a:chExt cx="1223010" cy="902969"/>
            </a:xfrm>
          </p:grpSpPr>
          <p:sp>
            <p:nvSpPr>
              <p:cNvPr id="335" name="Oval 334">
                <a:extLst>
                  <a:ext uri="{FF2B5EF4-FFF2-40B4-BE49-F238E27FC236}">
                    <a16:creationId xmlns:a16="http://schemas.microsoft.com/office/drawing/2014/main" id="{1ABB2E60-7E40-774D-928A-C062EF7A8769}"/>
                  </a:ext>
                </a:extLst>
              </p:cNvPr>
              <p:cNvSpPr/>
              <p:nvPr/>
            </p:nvSpPr>
            <p:spPr>
              <a:xfrm>
                <a:off x="3303270" y="3257550"/>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cxnSp>
            <p:nvCxnSpPr>
              <p:cNvPr id="336" name="Straight Connector 335">
                <a:extLst>
                  <a:ext uri="{FF2B5EF4-FFF2-40B4-BE49-F238E27FC236}">
                    <a16:creationId xmlns:a16="http://schemas.microsoft.com/office/drawing/2014/main" id="{03FF20F0-FDCC-3C4E-B504-37B2875527B8}"/>
                  </a:ext>
                </a:extLst>
              </p:cNvPr>
              <p:cNvCxnSpPr>
                <a:cxnSpLocks/>
                <a:endCxn id="335" idx="2"/>
              </p:cNvCxnSpPr>
              <p:nvPr/>
            </p:nvCxnSpPr>
            <p:spPr>
              <a:xfrm>
                <a:off x="2417445" y="2686051"/>
                <a:ext cx="885825" cy="7372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8C5D3D1F-1E5B-034A-BF59-37B3447322F3}"/>
                  </a:ext>
                </a:extLst>
              </p:cNvPr>
              <p:cNvCxnSpPr>
                <a:cxnSpLocks/>
                <a:endCxn id="335" idx="2"/>
              </p:cNvCxnSpPr>
              <p:nvPr/>
            </p:nvCxnSpPr>
            <p:spPr>
              <a:xfrm>
                <a:off x="241173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15" name="Straight Connector 314">
              <a:extLst>
                <a:ext uri="{FF2B5EF4-FFF2-40B4-BE49-F238E27FC236}">
                  <a16:creationId xmlns:a16="http://schemas.microsoft.com/office/drawing/2014/main" id="{351C501B-88EA-2F49-A5DD-F6C893F48A3C}"/>
                </a:ext>
              </a:extLst>
            </p:cNvPr>
            <p:cNvCxnSpPr>
              <a:cxnSpLocks/>
            </p:cNvCxnSpPr>
            <p:nvPr/>
          </p:nvCxnSpPr>
          <p:spPr>
            <a:xfrm>
              <a:off x="4857750" y="2159317"/>
              <a:ext cx="880110" cy="14582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16E58C69-0120-2244-96A3-8A2964663FD4}"/>
                </a:ext>
              </a:extLst>
            </p:cNvPr>
            <p:cNvCxnSpPr>
              <a:cxnSpLocks/>
            </p:cNvCxnSpPr>
            <p:nvPr/>
          </p:nvCxnSpPr>
          <p:spPr>
            <a:xfrm>
              <a:off x="4857750" y="2159317"/>
              <a:ext cx="891540" cy="21783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5EBBD9D4-0A18-9F45-8F03-C81E4817BFE1}"/>
                </a:ext>
              </a:extLst>
            </p:cNvPr>
            <p:cNvCxnSpPr>
              <a:cxnSpLocks/>
              <a:endCxn id="335" idx="2"/>
            </p:cNvCxnSpPr>
            <p:nvPr/>
          </p:nvCxnSpPr>
          <p:spPr>
            <a:xfrm>
              <a:off x="4857750" y="2159317"/>
              <a:ext cx="880110" cy="29156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49532A34-17BF-9647-89D6-E41B9C382BAE}"/>
                </a:ext>
              </a:extLst>
            </p:cNvPr>
            <p:cNvCxnSpPr>
              <a:cxnSpLocks/>
            </p:cNvCxnSpPr>
            <p:nvPr/>
          </p:nvCxnSpPr>
          <p:spPr>
            <a:xfrm>
              <a:off x="4863465" y="2887503"/>
              <a:ext cx="885825" cy="14501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1D439873-C101-A646-937D-939B877AFAD3}"/>
                </a:ext>
              </a:extLst>
            </p:cNvPr>
            <p:cNvCxnSpPr>
              <a:cxnSpLocks/>
              <a:endCxn id="335" idx="2"/>
            </p:cNvCxnSpPr>
            <p:nvPr/>
          </p:nvCxnSpPr>
          <p:spPr>
            <a:xfrm>
              <a:off x="4863465" y="2887503"/>
              <a:ext cx="874395" cy="21874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F71E4592-FB5E-7F4D-9EBB-F7B079371248}"/>
                </a:ext>
              </a:extLst>
            </p:cNvPr>
            <p:cNvCxnSpPr>
              <a:cxnSpLocks/>
              <a:endCxn id="335" idx="2"/>
            </p:cNvCxnSpPr>
            <p:nvPr/>
          </p:nvCxnSpPr>
          <p:spPr>
            <a:xfrm>
              <a:off x="4857750" y="3611880"/>
              <a:ext cx="880110" cy="14630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4460AB5F-D56D-4F4E-B631-19135F623252}"/>
                </a:ext>
              </a:extLst>
            </p:cNvPr>
            <p:cNvCxnSpPr>
              <a:cxnSpLocks/>
              <a:endCxn id="339" idx="2"/>
            </p:cNvCxnSpPr>
            <p:nvPr/>
          </p:nvCxnSpPr>
          <p:spPr>
            <a:xfrm flipV="1">
              <a:off x="4852035" y="2886076"/>
              <a:ext cx="897255" cy="14516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8215F7A8-F3BB-8143-9672-D72A19DCFF68}"/>
                </a:ext>
              </a:extLst>
            </p:cNvPr>
            <p:cNvCxnSpPr>
              <a:cxnSpLocks/>
            </p:cNvCxnSpPr>
            <p:nvPr/>
          </p:nvCxnSpPr>
          <p:spPr>
            <a:xfrm flipV="1">
              <a:off x="4843940" y="3617596"/>
              <a:ext cx="893920" cy="14575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7CEB06F0-1537-3A47-B711-AEA1F02B8E7D}"/>
                </a:ext>
              </a:extLst>
            </p:cNvPr>
            <p:cNvCxnSpPr>
              <a:cxnSpLocks/>
              <a:endCxn id="339" idx="2"/>
            </p:cNvCxnSpPr>
            <p:nvPr/>
          </p:nvCxnSpPr>
          <p:spPr>
            <a:xfrm flipV="1">
              <a:off x="4843940" y="2886076"/>
              <a:ext cx="905350" cy="2189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E09FC379-DD62-2F4F-9F6D-21F66DCA8AC6}"/>
                </a:ext>
              </a:extLst>
            </p:cNvPr>
            <p:cNvCxnSpPr>
              <a:cxnSpLocks/>
            </p:cNvCxnSpPr>
            <p:nvPr/>
          </p:nvCxnSpPr>
          <p:spPr>
            <a:xfrm flipV="1">
              <a:off x="4841559" y="4337685"/>
              <a:ext cx="907731" cy="14525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DB91139E-9637-0146-B48B-A3BAD778E819}"/>
                </a:ext>
              </a:extLst>
            </p:cNvPr>
            <p:cNvCxnSpPr>
              <a:cxnSpLocks/>
            </p:cNvCxnSpPr>
            <p:nvPr/>
          </p:nvCxnSpPr>
          <p:spPr>
            <a:xfrm flipV="1">
              <a:off x="4841559" y="3617596"/>
              <a:ext cx="896301" cy="21726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59FFACCB-EA2E-EB41-9EBC-B8EC3C55689D}"/>
                </a:ext>
              </a:extLst>
            </p:cNvPr>
            <p:cNvCxnSpPr>
              <a:cxnSpLocks/>
              <a:stCxn id="339" idx="2"/>
            </p:cNvCxnSpPr>
            <p:nvPr/>
          </p:nvCxnSpPr>
          <p:spPr>
            <a:xfrm flipH="1">
              <a:off x="4841559" y="2886076"/>
              <a:ext cx="907731" cy="29041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2" name="Group 341">
            <a:extLst>
              <a:ext uri="{FF2B5EF4-FFF2-40B4-BE49-F238E27FC236}">
                <a16:creationId xmlns:a16="http://schemas.microsoft.com/office/drawing/2014/main" id="{1DA67B5B-FD07-BD4F-A7BC-09F0A7AC56FF}"/>
              </a:ext>
            </a:extLst>
          </p:cNvPr>
          <p:cNvGrpSpPr/>
          <p:nvPr/>
        </p:nvGrpSpPr>
        <p:grpSpPr>
          <a:xfrm>
            <a:off x="7215351" y="3172046"/>
            <a:ext cx="2137410" cy="2188845"/>
            <a:chOff x="6069330" y="2886074"/>
            <a:chExt cx="2137410" cy="2188845"/>
          </a:xfrm>
        </p:grpSpPr>
        <p:grpSp>
          <p:nvGrpSpPr>
            <p:cNvPr id="343" name="Group 342">
              <a:extLst>
                <a:ext uri="{FF2B5EF4-FFF2-40B4-BE49-F238E27FC236}">
                  <a16:creationId xmlns:a16="http://schemas.microsoft.com/office/drawing/2014/main" id="{947B9BF7-5A2A-2042-A5FA-817584577872}"/>
                </a:ext>
              </a:extLst>
            </p:cNvPr>
            <p:cNvGrpSpPr/>
            <p:nvPr/>
          </p:nvGrpSpPr>
          <p:grpSpPr>
            <a:xfrm>
              <a:off x="6069330" y="3617596"/>
              <a:ext cx="2137410" cy="1457323"/>
              <a:chOff x="2388870" y="2707958"/>
              <a:chExt cx="2137410" cy="1457323"/>
            </a:xfrm>
          </p:grpSpPr>
          <p:sp>
            <p:nvSpPr>
              <p:cNvPr id="351" name="Oval 350">
                <a:extLst>
                  <a:ext uri="{FF2B5EF4-FFF2-40B4-BE49-F238E27FC236}">
                    <a16:creationId xmlns:a16="http://schemas.microsoft.com/office/drawing/2014/main" id="{2163EA73-E198-6848-88CD-CCB3E5FCD931}"/>
                  </a:ext>
                </a:extLst>
              </p:cNvPr>
              <p:cNvSpPr/>
              <p:nvPr/>
            </p:nvSpPr>
            <p:spPr>
              <a:xfrm>
                <a:off x="3303270" y="3257550"/>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cxnSp>
            <p:nvCxnSpPr>
              <p:cNvPr id="352" name="Straight Connector 351">
                <a:extLst>
                  <a:ext uri="{FF2B5EF4-FFF2-40B4-BE49-F238E27FC236}">
                    <a16:creationId xmlns:a16="http://schemas.microsoft.com/office/drawing/2014/main" id="{BD023BD2-EC28-E54B-BCC3-EDC831CD66BD}"/>
                  </a:ext>
                </a:extLst>
              </p:cNvPr>
              <p:cNvCxnSpPr>
                <a:cxnSpLocks/>
                <a:endCxn id="351" idx="2"/>
              </p:cNvCxnSpPr>
              <p:nvPr/>
            </p:nvCxnSpPr>
            <p:spPr>
              <a:xfrm>
                <a:off x="2388870" y="2707958"/>
                <a:ext cx="914400" cy="7153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1E327809-F571-A842-AE5B-527CF0DF8AE9}"/>
                  </a:ext>
                </a:extLst>
              </p:cNvPr>
              <p:cNvCxnSpPr>
                <a:cxnSpLocks/>
                <a:stCxn id="351" idx="2"/>
              </p:cNvCxnSpPr>
              <p:nvPr/>
            </p:nvCxnSpPr>
            <p:spPr>
              <a:xfrm flipH="1">
                <a:off x="2388870" y="3423285"/>
                <a:ext cx="914400" cy="7419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67049439-4CD8-3A42-ADE9-47423AD89B22}"/>
                  </a:ext>
                </a:extLst>
              </p:cNvPr>
              <p:cNvCxnSpPr>
                <a:cxnSpLocks/>
              </p:cNvCxnSpPr>
              <p:nvPr/>
            </p:nvCxnSpPr>
            <p:spPr>
              <a:xfrm>
                <a:off x="363474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4" name="Group 343">
              <a:extLst>
                <a:ext uri="{FF2B5EF4-FFF2-40B4-BE49-F238E27FC236}">
                  <a16:creationId xmlns:a16="http://schemas.microsoft.com/office/drawing/2014/main" id="{2901AD82-41E2-F640-8F1D-F3DF1083E217}"/>
                </a:ext>
              </a:extLst>
            </p:cNvPr>
            <p:cNvGrpSpPr/>
            <p:nvPr/>
          </p:nvGrpSpPr>
          <p:grpSpPr>
            <a:xfrm>
              <a:off x="6080760" y="2886074"/>
              <a:ext cx="2114550" cy="1451610"/>
              <a:chOff x="2411730" y="2697480"/>
              <a:chExt cx="2114550" cy="1451610"/>
            </a:xfrm>
          </p:grpSpPr>
          <p:sp>
            <p:nvSpPr>
              <p:cNvPr id="347" name="Oval 346">
                <a:extLst>
                  <a:ext uri="{FF2B5EF4-FFF2-40B4-BE49-F238E27FC236}">
                    <a16:creationId xmlns:a16="http://schemas.microsoft.com/office/drawing/2014/main" id="{AA178B0B-6027-494E-8C95-281FCA5D297C}"/>
                  </a:ext>
                </a:extLst>
              </p:cNvPr>
              <p:cNvSpPr/>
              <p:nvPr/>
            </p:nvSpPr>
            <p:spPr>
              <a:xfrm>
                <a:off x="3303270" y="3257550"/>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cxnSp>
            <p:nvCxnSpPr>
              <p:cNvPr id="348" name="Straight Connector 347">
                <a:extLst>
                  <a:ext uri="{FF2B5EF4-FFF2-40B4-BE49-F238E27FC236}">
                    <a16:creationId xmlns:a16="http://schemas.microsoft.com/office/drawing/2014/main" id="{87114CBC-B729-DA49-9E73-6E265265812E}"/>
                  </a:ext>
                </a:extLst>
              </p:cNvPr>
              <p:cNvCxnSpPr>
                <a:cxnSpLocks/>
                <a:endCxn id="347" idx="2"/>
              </p:cNvCxnSpPr>
              <p:nvPr/>
            </p:nvCxnSpPr>
            <p:spPr>
              <a:xfrm>
                <a:off x="2411730" y="2697480"/>
                <a:ext cx="891540" cy="72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2EC62284-90D4-5546-ABF2-E965598E394A}"/>
                  </a:ext>
                </a:extLst>
              </p:cNvPr>
              <p:cNvCxnSpPr>
                <a:cxnSpLocks/>
                <a:stCxn id="347" idx="2"/>
              </p:cNvCxnSpPr>
              <p:nvPr/>
            </p:nvCxnSpPr>
            <p:spPr>
              <a:xfrm flipH="1">
                <a:off x="2411730" y="3423285"/>
                <a:ext cx="891540" cy="72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B42F55E2-9D55-0548-8454-2F9B9B7D4FE5}"/>
                  </a:ext>
                </a:extLst>
              </p:cNvPr>
              <p:cNvCxnSpPr>
                <a:cxnSpLocks/>
              </p:cNvCxnSpPr>
              <p:nvPr/>
            </p:nvCxnSpPr>
            <p:spPr>
              <a:xfrm>
                <a:off x="363474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45" name="Straight Connector 344">
              <a:extLst>
                <a:ext uri="{FF2B5EF4-FFF2-40B4-BE49-F238E27FC236}">
                  <a16:creationId xmlns:a16="http://schemas.microsoft.com/office/drawing/2014/main" id="{3CCA8E58-2C35-E84A-AD71-8808DC5F371C}"/>
                </a:ext>
              </a:extLst>
            </p:cNvPr>
            <p:cNvCxnSpPr>
              <a:cxnSpLocks/>
              <a:stCxn id="347" idx="2"/>
            </p:cNvCxnSpPr>
            <p:nvPr/>
          </p:nvCxnSpPr>
          <p:spPr>
            <a:xfrm flipH="1">
              <a:off x="6069330" y="3611879"/>
              <a:ext cx="902970" cy="1463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8F64472F-0ADB-0243-8B49-9ED19FE24BA0}"/>
                </a:ext>
              </a:extLst>
            </p:cNvPr>
            <p:cNvCxnSpPr>
              <a:cxnSpLocks/>
              <a:endCxn id="351" idx="2"/>
            </p:cNvCxnSpPr>
            <p:nvPr/>
          </p:nvCxnSpPr>
          <p:spPr>
            <a:xfrm>
              <a:off x="6080760" y="2886076"/>
              <a:ext cx="902970" cy="14468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9" name="TextBox 98">
            <a:extLst>
              <a:ext uri="{FF2B5EF4-FFF2-40B4-BE49-F238E27FC236}">
                <a16:creationId xmlns:a16="http://schemas.microsoft.com/office/drawing/2014/main" id="{FA6D976B-38F7-D24B-AA95-0E07FD9987D6}"/>
              </a:ext>
            </a:extLst>
          </p:cNvPr>
          <p:cNvSpPr txBox="1"/>
          <p:nvPr/>
        </p:nvSpPr>
        <p:spPr>
          <a:xfrm>
            <a:off x="1685646" y="5641442"/>
            <a:ext cx="1714700" cy="523220"/>
          </a:xfrm>
          <a:prstGeom prst="rect">
            <a:avLst/>
          </a:prstGeom>
          <a:noFill/>
        </p:spPr>
        <p:txBody>
          <a:bodyPr wrap="none" rtlCol="0">
            <a:spAutoFit/>
          </a:bodyPr>
          <a:lstStyle/>
          <a:p>
            <a:r>
              <a:rPr lang="en-QA" sz="2800" b="1" dirty="0">
                <a:solidFill>
                  <a:srgbClr val="FF0000"/>
                </a:solidFill>
              </a:rPr>
              <a:t>Example 3</a:t>
            </a:r>
          </a:p>
        </p:txBody>
      </p:sp>
      <p:sp>
        <p:nvSpPr>
          <p:cNvPr id="355" name="Content Placeholder 2">
            <a:extLst>
              <a:ext uri="{FF2B5EF4-FFF2-40B4-BE49-F238E27FC236}">
                <a16:creationId xmlns:a16="http://schemas.microsoft.com/office/drawing/2014/main" id="{33BECB01-DE11-7A45-85B5-F439CA9C7B3E}"/>
              </a:ext>
            </a:extLst>
          </p:cNvPr>
          <p:cNvSpPr>
            <a:spLocks noGrp="1"/>
          </p:cNvSpPr>
          <p:nvPr>
            <p:ph idx="1"/>
          </p:nvPr>
        </p:nvSpPr>
        <p:spPr>
          <a:xfrm>
            <a:off x="838200" y="1825625"/>
            <a:ext cx="10654862" cy="1136710"/>
          </a:xfrm>
        </p:spPr>
        <p:txBody>
          <a:bodyPr/>
          <a:lstStyle/>
          <a:p>
            <a:r>
              <a:rPr lang="en-US" dirty="0"/>
              <a:t>Yet again, with yet another different </a:t>
            </a:r>
            <a:r>
              <a:rPr lang="en-US" i="1" u="sng" dirty="0"/>
              <a:t>known</a:t>
            </a:r>
            <a:r>
              <a:rPr lang="en-US" dirty="0"/>
              <a:t> example </a:t>
            </a:r>
          </a:p>
          <a:p>
            <a:endParaRPr lang="en-US" dirty="0"/>
          </a:p>
          <a:p>
            <a:endParaRPr lang="en-QA" dirty="0"/>
          </a:p>
        </p:txBody>
      </p:sp>
      <p:sp>
        <p:nvSpPr>
          <p:cNvPr id="299" name="TextBox 298">
            <a:extLst>
              <a:ext uri="{FF2B5EF4-FFF2-40B4-BE49-F238E27FC236}">
                <a16:creationId xmlns:a16="http://schemas.microsoft.com/office/drawing/2014/main" id="{7FCF7F12-4136-E44E-B651-DBD6E6679DE1}"/>
              </a:ext>
            </a:extLst>
          </p:cNvPr>
          <p:cNvSpPr txBox="1"/>
          <p:nvPr/>
        </p:nvSpPr>
        <p:spPr>
          <a:xfrm>
            <a:off x="7406379" y="5345125"/>
            <a:ext cx="4627292" cy="1200329"/>
          </a:xfrm>
          <a:prstGeom prst="rect">
            <a:avLst/>
          </a:prstGeom>
          <a:noFill/>
        </p:spPr>
        <p:txBody>
          <a:bodyPr wrap="none" rtlCol="0">
            <a:spAutoFit/>
          </a:bodyPr>
          <a:lstStyle/>
          <a:p>
            <a:r>
              <a:rPr lang="en-QA" sz="2400" i="1" u="sng" dirty="0"/>
              <a:t>Repeat</a:t>
            </a:r>
            <a:r>
              <a:rPr lang="en-QA" sz="2400" i="1" dirty="0"/>
              <a:t> until it learns the patterns </a:t>
            </a:r>
          </a:p>
          <a:p>
            <a:r>
              <a:rPr lang="en-QA" sz="2400" i="1" dirty="0"/>
              <a:t>of Tuberculosis (and Pneumonia) in</a:t>
            </a:r>
          </a:p>
          <a:p>
            <a:r>
              <a:rPr lang="en-QA" sz="2400" i="1" dirty="0"/>
              <a:t>input images</a:t>
            </a:r>
          </a:p>
        </p:txBody>
      </p:sp>
    </p:spTree>
    <p:extLst>
      <p:ext uri="{BB962C8B-B14F-4D97-AF65-F5344CB8AC3E}">
        <p14:creationId xmlns:p14="http://schemas.microsoft.com/office/powerpoint/2010/main" val="343216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18"/>
                                        </p:tgtEl>
                                        <p:attrNameLst>
                                          <p:attrName>style.visibility</p:attrName>
                                        </p:attrNameLst>
                                      </p:cBhvr>
                                      <p:to>
                                        <p:strVal val="visible"/>
                                      </p:to>
                                    </p:set>
                                  </p:childTnLst>
                                </p:cTn>
                              </p:par>
                            </p:childTnLst>
                          </p:cTn>
                        </p:par>
                        <p:par>
                          <p:cTn id="11" fill="hold">
                            <p:stCondLst>
                              <p:cond delay="0"/>
                            </p:stCondLst>
                            <p:childTnLst>
                              <p:par>
                                <p:cTn id="12" presetID="22" presetClass="entr" presetSubtype="8" fill="hold" nodeType="afterEffect">
                                  <p:stCondLst>
                                    <p:cond delay="0"/>
                                  </p:stCondLst>
                                  <p:childTnLst>
                                    <p:set>
                                      <p:cBhvr>
                                        <p:cTn id="13" dur="1" fill="hold">
                                          <p:stCondLst>
                                            <p:cond delay="0"/>
                                          </p:stCondLst>
                                        </p:cTn>
                                        <p:tgtEl>
                                          <p:spTgt spid="221"/>
                                        </p:tgtEl>
                                        <p:attrNameLst>
                                          <p:attrName>style.visibility</p:attrName>
                                        </p:attrNameLst>
                                      </p:cBhvr>
                                      <p:to>
                                        <p:strVal val="visible"/>
                                      </p:to>
                                    </p:set>
                                    <p:animEffect transition="in" filter="wipe(left)">
                                      <p:cBhvr>
                                        <p:cTn id="14" dur="500"/>
                                        <p:tgtEl>
                                          <p:spTgt spid="221"/>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277"/>
                                        </p:tgtEl>
                                        <p:attrNameLst>
                                          <p:attrName>style.visibility</p:attrName>
                                        </p:attrNameLst>
                                      </p:cBhvr>
                                      <p:to>
                                        <p:strVal val="visible"/>
                                      </p:to>
                                    </p:set>
                                    <p:animEffect transition="in" filter="wipe(left)">
                                      <p:cBhvr>
                                        <p:cTn id="18" dur="500"/>
                                        <p:tgtEl>
                                          <p:spTgt spid="277"/>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311"/>
                                        </p:tgtEl>
                                        <p:attrNameLst>
                                          <p:attrName>style.visibility</p:attrName>
                                        </p:attrNameLst>
                                      </p:cBhvr>
                                      <p:to>
                                        <p:strVal val="visible"/>
                                      </p:to>
                                    </p:set>
                                    <p:animEffect transition="in" filter="wipe(left)">
                                      <p:cBhvr>
                                        <p:cTn id="22" dur="500"/>
                                        <p:tgtEl>
                                          <p:spTgt spid="311"/>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342"/>
                                        </p:tgtEl>
                                        <p:attrNameLst>
                                          <p:attrName>style.visibility</p:attrName>
                                        </p:attrNameLst>
                                      </p:cBhvr>
                                      <p:to>
                                        <p:strVal val="visible"/>
                                      </p:to>
                                    </p:set>
                                    <p:animEffect transition="in" filter="wipe(left)">
                                      <p:cBhvr>
                                        <p:cTn id="26" dur="500"/>
                                        <p:tgtEl>
                                          <p:spTgt spid="342"/>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 grpId="0"/>
      <p:bldP spid="99" grpId="0"/>
      <p:bldP spid="29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DD433-ACB2-A749-AC33-B27DF9D4EEB8}"/>
              </a:ext>
            </a:extLst>
          </p:cNvPr>
          <p:cNvSpPr>
            <a:spLocks noGrp="1"/>
          </p:cNvSpPr>
          <p:nvPr>
            <p:ph type="title"/>
          </p:nvPr>
        </p:nvSpPr>
        <p:spPr/>
        <p:txBody>
          <a:bodyPr/>
          <a:lstStyle/>
          <a:p>
            <a:pPr algn="ctr"/>
            <a:r>
              <a:rPr lang="en-QA" dirty="0"/>
              <a:t>But, What is AI?</a:t>
            </a:r>
          </a:p>
        </p:txBody>
      </p:sp>
      <p:grpSp>
        <p:nvGrpSpPr>
          <p:cNvPr id="22" name="Group 21">
            <a:extLst>
              <a:ext uri="{FF2B5EF4-FFF2-40B4-BE49-F238E27FC236}">
                <a16:creationId xmlns:a16="http://schemas.microsoft.com/office/drawing/2014/main" id="{E8876002-9BF0-094F-AE62-2AFFE5C71B7D}"/>
              </a:ext>
            </a:extLst>
          </p:cNvPr>
          <p:cNvGrpSpPr/>
          <p:nvPr/>
        </p:nvGrpSpPr>
        <p:grpSpPr>
          <a:xfrm>
            <a:off x="4454153" y="4455729"/>
            <a:ext cx="1223010" cy="331470"/>
            <a:chOff x="3303270" y="3257550"/>
            <a:chExt cx="1223010" cy="331470"/>
          </a:xfrm>
        </p:grpSpPr>
        <p:sp>
          <p:nvSpPr>
            <p:cNvPr id="6" name="Oval 5">
              <a:extLst>
                <a:ext uri="{FF2B5EF4-FFF2-40B4-BE49-F238E27FC236}">
                  <a16:creationId xmlns:a16="http://schemas.microsoft.com/office/drawing/2014/main" id="{F9AB9800-EE90-8F42-946F-3CB4B7ABC0BC}"/>
                </a:ext>
              </a:extLst>
            </p:cNvPr>
            <p:cNvSpPr/>
            <p:nvPr/>
          </p:nvSpPr>
          <p:spPr>
            <a:xfrm>
              <a:off x="3303270" y="3257550"/>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cxnSp>
          <p:nvCxnSpPr>
            <p:cNvPr id="21" name="Straight Connector 20">
              <a:extLst>
                <a:ext uri="{FF2B5EF4-FFF2-40B4-BE49-F238E27FC236}">
                  <a16:creationId xmlns:a16="http://schemas.microsoft.com/office/drawing/2014/main" id="{0461B2B3-83FC-0946-A691-BE82FE0B6740}"/>
                </a:ext>
              </a:extLst>
            </p:cNvPr>
            <p:cNvCxnSpPr>
              <a:cxnSpLocks/>
            </p:cNvCxnSpPr>
            <p:nvPr/>
          </p:nvCxnSpPr>
          <p:spPr>
            <a:xfrm>
              <a:off x="363474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B55FB94F-3A0E-9348-AFA3-AA3C02631A00}"/>
              </a:ext>
            </a:extLst>
          </p:cNvPr>
          <p:cNvGrpSpPr/>
          <p:nvPr/>
        </p:nvGrpSpPr>
        <p:grpSpPr>
          <a:xfrm>
            <a:off x="4785623" y="3169854"/>
            <a:ext cx="2114550" cy="1451610"/>
            <a:chOff x="2411730" y="2697480"/>
            <a:chExt cx="2114550" cy="1451610"/>
          </a:xfrm>
        </p:grpSpPr>
        <p:sp>
          <p:nvSpPr>
            <p:cNvPr id="24" name="Oval 23">
              <a:extLst>
                <a:ext uri="{FF2B5EF4-FFF2-40B4-BE49-F238E27FC236}">
                  <a16:creationId xmlns:a16="http://schemas.microsoft.com/office/drawing/2014/main" id="{B8E8F522-0C64-E846-8124-19720AA57D73}"/>
                </a:ext>
              </a:extLst>
            </p:cNvPr>
            <p:cNvSpPr/>
            <p:nvPr/>
          </p:nvSpPr>
          <p:spPr>
            <a:xfrm>
              <a:off x="3303270" y="3257550"/>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cxnSp>
          <p:nvCxnSpPr>
            <p:cNvPr id="25" name="Straight Connector 24">
              <a:extLst>
                <a:ext uri="{FF2B5EF4-FFF2-40B4-BE49-F238E27FC236}">
                  <a16:creationId xmlns:a16="http://schemas.microsoft.com/office/drawing/2014/main" id="{697960F8-AA2D-E945-96C7-7BFEF1F8A0B6}"/>
                </a:ext>
              </a:extLst>
            </p:cNvPr>
            <p:cNvCxnSpPr>
              <a:cxnSpLocks/>
              <a:endCxn id="24" idx="2"/>
            </p:cNvCxnSpPr>
            <p:nvPr/>
          </p:nvCxnSpPr>
          <p:spPr>
            <a:xfrm>
              <a:off x="2411730" y="2697480"/>
              <a:ext cx="891540" cy="72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A69BEE1-25EA-CC47-B502-FCCF1F53C3EE}"/>
                </a:ext>
              </a:extLst>
            </p:cNvPr>
            <p:cNvCxnSpPr>
              <a:cxnSpLocks/>
              <a:endCxn id="24" idx="2"/>
            </p:cNvCxnSpPr>
            <p:nvPr/>
          </p:nvCxnSpPr>
          <p:spPr>
            <a:xfrm>
              <a:off x="241173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78E5AD6-CF40-0843-BF02-4533157DA9B8}"/>
                </a:ext>
              </a:extLst>
            </p:cNvPr>
            <p:cNvCxnSpPr>
              <a:cxnSpLocks/>
              <a:stCxn id="24" idx="2"/>
            </p:cNvCxnSpPr>
            <p:nvPr/>
          </p:nvCxnSpPr>
          <p:spPr>
            <a:xfrm flipH="1">
              <a:off x="2411730" y="3423285"/>
              <a:ext cx="891540" cy="72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2519728-EAB4-DD48-824A-CDD16FBBE11B}"/>
                </a:ext>
              </a:extLst>
            </p:cNvPr>
            <p:cNvCxnSpPr>
              <a:cxnSpLocks/>
            </p:cNvCxnSpPr>
            <p:nvPr/>
          </p:nvCxnSpPr>
          <p:spPr>
            <a:xfrm>
              <a:off x="363474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24E150EA-C425-AA42-ABC8-C5CD0A974F1F}"/>
              </a:ext>
            </a:extLst>
          </p:cNvPr>
          <p:cNvGrpSpPr/>
          <p:nvPr/>
        </p:nvGrpSpPr>
        <p:grpSpPr>
          <a:xfrm>
            <a:off x="4771813" y="4621464"/>
            <a:ext cx="2114550" cy="903206"/>
            <a:chOff x="2411730" y="2685814"/>
            <a:chExt cx="2114550" cy="903206"/>
          </a:xfrm>
        </p:grpSpPr>
        <p:sp>
          <p:nvSpPr>
            <p:cNvPr id="30" name="Oval 29">
              <a:extLst>
                <a:ext uri="{FF2B5EF4-FFF2-40B4-BE49-F238E27FC236}">
                  <a16:creationId xmlns:a16="http://schemas.microsoft.com/office/drawing/2014/main" id="{60557DC8-F944-B947-B4E7-6F1D432874ED}"/>
                </a:ext>
              </a:extLst>
            </p:cNvPr>
            <p:cNvSpPr/>
            <p:nvPr/>
          </p:nvSpPr>
          <p:spPr>
            <a:xfrm>
              <a:off x="3303270" y="3257550"/>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cxnSp>
          <p:nvCxnSpPr>
            <p:cNvPr id="31" name="Straight Connector 30">
              <a:extLst>
                <a:ext uri="{FF2B5EF4-FFF2-40B4-BE49-F238E27FC236}">
                  <a16:creationId xmlns:a16="http://schemas.microsoft.com/office/drawing/2014/main" id="{3007E776-D4B2-B34E-9390-31654435B663}"/>
                </a:ext>
              </a:extLst>
            </p:cNvPr>
            <p:cNvCxnSpPr>
              <a:cxnSpLocks/>
              <a:stCxn id="6" idx="6"/>
              <a:endCxn id="30" idx="2"/>
            </p:cNvCxnSpPr>
            <p:nvPr/>
          </p:nvCxnSpPr>
          <p:spPr>
            <a:xfrm>
              <a:off x="2425540" y="2685814"/>
              <a:ext cx="877730" cy="7374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A153A3B-F19A-0248-9D27-7EC659B5D57B}"/>
                </a:ext>
              </a:extLst>
            </p:cNvPr>
            <p:cNvCxnSpPr>
              <a:cxnSpLocks/>
              <a:endCxn id="30" idx="2"/>
            </p:cNvCxnSpPr>
            <p:nvPr/>
          </p:nvCxnSpPr>
          <p:spPr>
            <a:xfrm>
              <a:off x="241173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770430E-F17C-F646-B077-AE9CC9ABC19F}"/>
                </a:ext>
              </a:extLst>
            </p:cNvPr>
            <p:cNvCxnSpPr>
              <a:cxnSpLocks/>
            </p:cNvCxnSpPr>
            <p:nvPr/>
          </p:nvCxnSpPr>
          <p:spPr>
            <a:xfrm>
              <a:off x="363474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E4580D61-64B9-7F49-B8F3-0560BED9BD38}"/>
              </a:ext>
            </a:extLst>
          </p:cNvPr>
          <p:cNvGrpSpPr/>
          <p:nvPr/>
        </p:nvGrpSpPr>
        <p:grpSpPr>
          <a:xfrm>
            <a:off x="6008633" y="3895659"/>
            <a:ext cx="2114550" cy="1451610"/>
            <a:chOff x="2411730" y="2697480"/>
            <a:chExt cx="2114550" cy="1451610"/>
          </a:xfrm>
        </p:grpSpPr>
        <p:sp>
          <p:nvSpPr>
            <p:cNvPr id="42" name="Oval 41">
              <a:extLst>
                <a:ext uri="{FF2B5EF4-FFF2-40B4-BE49-F238E27FC236}">
                  <a16:creationId xmlns:a16="http://schemas.microsoft.com/office/drawing/2014/main" id="{37F3F130-7A06-1447-B159-C433F8D03168}"/>
                </a:ext>
              </a:extLst>
            </p:cNvPr>
            <p:cNvSpPr/>
            <p:nvPr/>
          </p:nvSpPr>
          <p:spPr>
            <a:xfrm>
              <a:off x="3303270" y="3257550"/>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cxnSp>
          <p:nvCxnSpPr>
            <p:cNvPr id="43" name="Straight Connector 42">
              <a:extLst>
                <a:ext uri="{FF2B5EF4-FFF2-40B4-BE49-F238E27FC236}">
                  <a16:creationId xmlns:a16="http://schemas.microsoft.com/office/drawing/2014/main" id="{4F37B60B-AB0E-624F-84C8-CEF0273785B9}"/>
                </a:ext>
              </a:extLst>
            </p:cNvPr>
            <p:cNvCxnSpPr>
              <a:cxnSpLocks/>
              <a:endCxn id="42" idx="2"/>
            </p:cNvCxnSpPr>
            <p:nvPr/>
          </p:nvCxnSpPr>
          <p:spPr>
            <a:xfrm>
              <a:off x="2411730" y="2697480"/>
              <a:ext cx="891540" cy="72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AF39AFA-4D33-8047-A2E4-812549E2B9DB}"/>
                </a:ext>
              </a:extLst>
            </p:cNvPr>
            <p:cNvCxnSpPr>
              <a:cxnSpLocks/>
              <a:endCxn id="42" idx="2"/>
            </p:cNvCxnSpPr>
            <p:nvPr/>
          </p:nvCxnSpPr>
          <p:spPr>
            <a:xfrm>
              <a:off x="241173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ACEA937-A960-1C4E-944D-A68C551C95BD}"/>
                </a:ext>
              </a:extLst>
            </p:cNvPr>
            <p:cNvCxnSpPr>
              <a:cxnSpLocks/>
              <a:stCxn id="42" idx="2"/>
            </p:cNvCxnSpPr>
            <p:nvPr/>
          </p:nvCxnSpPr>
          <p:spPr>
            <a:xfrm flipH="1">
              <a:off x="2411730" y="3423285"/>
              <a:ext cx="891540" cy="72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34C538B-7C63-A647-91D3-47A280C0BFC9}"/>
                </a:ext>
              </a:extLst>
            </p:cNvPr>
            <p:cNvCxnSpPr>
              <a:cxnSpLocks/>
            </p:cNvCxnSpPr>
            <p:nvPr/>
          </p:nvCxnSpPr>
          <p:spPr>
            <a:xfrm>
              <a:off x="363474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DFEB8DE9-9FBD-CA40-BF2E-70344E82738D}"/>
              </a:ext>
            </a:extLst>
          </p:cNvPr>
          <p:cNvGrpSpPr/>
          <p:nvPr/>
        </p:nvGrpSpPr>
        <p:grpSpPr>
          <a:xfrm>
            <a:off x="4454153" y="3729923"/>
            <a:ext cx="1223010" cy="331470"/>
            <a:chOff x="3303270" y="3257550"/>
            <a:chExt cx="1223010" cy="331470"/>
          </a:xfrm>
        </p:grpSpPr>
        <p:sp>
          <p:nvSpPr>
            <p:cNvPr id="54" name="Oval 53">
              <a:extLst>
                <a:ext uri="{FF2B5EF4-FFF2-40B4-BE49-F238E27FC236}">
                  <a16:creationId xmlns:a16="http://schemas.microsoft.com/office/drawing/2014/main" id="{AFEA2E6D-01C3-A64B-B377-A96F49173CEA}"/>
                </a:ext>
              </a:extLst>
            </p:cNvPr>
            <p:cNvSpPr/>
            <p:nvPr/>
          </p:nvSpPr>
          <p:spPr>
            <a:xfrm>
              <a:off x="3303270" y="3257550"/>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cxnSp>
          <p:nvCxnSpPr>
            <p:cNvPr id="58" name="Straight Connector 57">
              <a:extLst>
                <a:ext uri="{FF2B5EF4-FFF2-40B4-BE49-F238E27FC236}">
                  <a16:creationId xmlns:a16="http://schemas.microsoft.com/office/drawing/2014/main" id="{6EDEF495-A237-AF45-A288-835184111632}"/>
                </a:ext>
              </a:extLst>
            </p:cNvPr>
            <p:cNvCxnSpPr>
              <a:cxnSpLocks/>
            </p:cNvCxnSpPr>
            <p:nvPr/>
          </p:nvCxnSpPr>
          <p:spPr>
            <a:xfrm>
              <a:off x="363474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844AA84B-89CC-5F48-BFD2-D2C4A8B3D1BD}"/>
              </a:ext>
            </a:extLst>
          </p:cNvPr>
          <p:cNvGrpSpPr/>
          <p:nvPr/>
        </p:nvGrpSpPr>
        <p:grpSpPr>
          <a:xfrm>
            <a:off x="4454153" y="3004118"/>
            <a:ext cx="1223010" cy="331470"/>
            <a:chOff x="3303270" y="3257550"/>
            <a:chExt cx="1223010" cy="331470"/>
          </a:xfrm>
        </p:grpSpPr>
        <p:sp>
          <p:nvSpPr>
            <p:cNvPr id="60" name="Oval 59">
              <a:extLst>
                <a:ext uri="{FF2B5EF4-FFF2-40B4-BE49-F238E27FC236}">
                  <a16:creationId xmlns:a16="http://schemas.microsoft.com/office/drawing/2014/main" id="{93D4CB40-1253-A74D-92FA-B2ACB1E37528}"/>
                </a:ext>
              </a:extLst>
            </p:cNvPr>
            <p:cNvSpPr/>
            <p:nvPr/>
          </p:nvSpPr>
          <p:spPr>
            <a:xfrm>
              <a:off x="3303270" y="3257550"/>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cxnSp>
          <p:nvCxnSpPr>
            <p:cNvPr id="64" name="Straight Connector 63">
              <a:extLst>
                <a:ext uri="{FF2B5EF4-FFF2-40B4-BE49-F238E27FC236}">
                  <a16:creationId xmlns:a16="http://schemas.microsoft.com/office/drawing/2014/main" id="{90916A30-F076-9149-A1B7-AB4746A5D186}"/>
                </a:ext>
              </a:extLst>
            </p:cNvPr>
            <p:cNvCxnSpPr>
              <a:cxnSpLocks/>
            </p:cNvCxnSpPr>
            <p:nvPr/>
          </p:nvCxnSpPr>
          <p:spPr>
            <a:xfrm>
              <a:off x="363474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482F0613-69B2-DA40-9957-F31F91BEED38}"/>
              </a:ext>
            </a:extLst>
          </p:cNvPr>
          <p:cNvGrpSpPr/>
          <p:nvPr/>
        </p:nvGrpSpPr>
        <p:grpSpPr>
          <a:xfrm>
            <a:off x="4454153" y="5195820"/>
            <a:ext cx="1223010" cy="331470"/>
            <a:chOff x="3303270" y="3257550"/>
            <a:chExt cx="1223010" cy="331470"/>
          </a:xfrm>
        </p:grpSpPr>
        <p:sp>
          <p:nvSpPr>
            <p:cNvPr id="66" name="Oval 65">
              <a:extLst>
                <a:ext uri="{FF2B5EF4-FFF2-40B4-BE49-F238E27FC236}">
                  <a16:creationId xmlns:a16="http://schemas.microsoft.com/office/drawing/2014/main" id="{FF2F4A21-CD73-4D4E-B9B4-60E28B2D6F34}"/>
                </a:ext>
              </a:extLst>
            </p:cNvPr>
            <p:cNvSpPr/>
            <p:nvPr/>
          </p:nvSpPr>
          <p:spPr>
            <a:xfrm>
              <a:off x="3303270" y="3257550"/>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cxnSp>
          <p:nvCxnSpPr>
            <p:cNvPr id="70" name="Straight Connector 69">
              <a:extLst>
                <a:ext uri="{FF2B5EF4-FFF2-40B4-BE49-F238E27FC236}">
                  <a16:creationId xmlns:a16="http://schemas.microsoft.com/office/drawing/2014/main" id="{A9F40680-BBCF-E94F-9EAD-4643F1FA3367}"/>
                </a:ext>
              </a:extLst>
            </p:cNvPr>
            <p:cNvCxnSpPr>
              <a:cxnSpLocks/>
            </p:cNvCxnSpPr>
            <p:nvPr/>
          </p:nvCxnSpPr>
          <p:spPr>
            <a:xfrm>
              <a:off x="363474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CF205858-27E6-E045-B707-303FC498DF31}"/>
              </a:ext>
            </a:extLst>
          </p:cNvPr>
          <p:cNvGrpSpPr/>
          <p:nvPr/>
        </p:nvGrpSpPr>
        <p:grpSpPr>
          <a:xfrm>
            <a:off x="4779908" y="3895658"/>
            <a:ext cx="2114550" cy="1451611"/>
            <a:chOff x="2411730" y="2697479"/>
            <a:chExt cx="2114550" cy="1451611"/>
          </a:xfrm>
        </p:grpSpPr>
        <p:sp>
          <p:nvSpPr>
            <p:cNvPr id="72" name="Oval 71">
              <a:extLst>
                <a:ext uri="{FF2B5EF4-FFF2-40B4-BE49-F238E27FC236}">
                  <a16:creationId xmlns:a16="http://schemas.microsoft.com/office/drawing/2014/main" id="{FD58D37B-0ADC-124B-8429-38B34CED570B}"/>
                </a:ext>
              </a:extLst>
            </p:cNvPr>
            <p:cNvSpPr/>
            <p:nvPr/>
          </p:nvSpPr>
          <p:spPr>
            <a:xfrm>
              <a:off x="3303270" y="3257550"/>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cxnSp>
          <p:nvCxnSpPr>
            <p:cNvPr id="73" name="Straight Connector 72">
              <a:extLst>
                <a:ext uri="{FF2B5EF4-FFF2-40B4-BE49-F238E27FC236}">
                  <a16:creationId xmlns:a16="http://schemas.microsoft.com/office/drawing/2014/main" id="{D85D781C-ACD1-B34B-8B4C-0135F0B63291}"/>
                </a:ext>
              </a:extLst>
            </p:cNvPr>
            <p:cNvCxnSpPr>
              <a:cxnSpLocks/>
              <a:stCxn id="54" idx="6"/>
              <a:endCxn id="72" idx="2"/>
            </p:cNvCxnSpPr>
            <p:nvPr/>
          </p:nvCxnSpPr>
          <p:spPr>
            <a:xfrm>
              <a:off x="2417445" y="2697479"/>
              <a:ext cx="885825" cy="7258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DC9DC62-5496-C64B-B826-04A938F8B933}"/>
                </a:ext>
              </a:extLst>
            </p:cNvPr>
            <p:cNvCxnSpPr>
              <a:cxnSpLocks/>
              <a:endCxn id="72" idx="2"/>
            </p:cNvCxnSpPr>
            <p:nvPr/>
          </p:nvCxnSpPr>
          <p:spPr>
            <a:xfrm>
              <a:off x="241173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B196B91-7BFA-C74B-98E1-F1D978B89B25}"/>
                </a:ext>
              </a:extLst>
            </p:cNvPr>
            <p:cNvCxnSpPr>
              <a:cxnSpLocks/>
              <a:stCxn id="72" idx="2"/>
            </p:cNvCxnSpPr>
            <p:nvPr/>
          </p:nvCxnSpPr>
          <p:spPr>
            <a:xfrm flipH="1">
              <a:off x="2411730" y="3423285"/>
              <a:ext cx="891540" cy="72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BCC5146D-1E6A-6147-82DD-4203C0A70F3D}"/>
                </a:ext>
              </a:extLst>
            </p:cNvPr>
            <p:cNvCxnSpPr>
              <a:cxnSpLocks/>
            </p:cNvCxnSpPr>
            <p:nvPr/>
          </p:nvCxnSpPr>
          <p:spPr>
            <a:xfrm>
              <a:off x="363474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12EFE0F3-3568-EF4E-82B8-8E51F1114EBF}"/>
              </a:ext>
            </a:extLst>
          </p:cNvPr>
          <p:cNvGrpSpPr/>
          <p:nvPr/>
        </p:nvGrpSpPr>
        <p:grpSpPr>
          <a:xfrm>
            <a:off x="4791338" y="3005547"/>
            <a:ext cx="2114550" cy="891540"/>
            <a:chOff x="2411730" y="3257550"/>
            <a:chExt cx="2114550" cy="891540"/>
          </a:xfrm>
        </p:grpSpPr>
        <p:sp>
          <p:nvSpPr>
            <p:cNvPr id="78" name="Oval 77">
              <a:extLst>
                <a:ext uri="{FF2B5EF4-FFF2-40B4-BE49-F238E27FC236}">
                  <a16:creationId xmlns:a16="http://schemas.microsoft.com/office/drawing/2014/main" id="{D9F02C93-3AA6-3745-9C9A-6A75860E04FF}"/>
                </a:ext>
              </a:extLst>
            </p:cNvPr>
            <p:cNvSpPr/>
            <p:nvPr/>
          </p:nvSpPr>
          <p:spPr>
            <a:xfrm>
              <a:off x="3303270" y="3257550"/>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cxnSp>
          <p:nvCxnSpPr>
            <p:cNvPr id="80" name="Straight Connector 79">
              <a:extLst>
                <a:ext uri="{FF2B5EF4-FFF2-40B4-BE49-F238E27FC236}">
                  <a16:creationId xmlns:a16="http://schemas.microsoft.com/office/drawing/2014/main" id="{A7296994-88F6-E644-AF6B-E91CD86763F0}"/>
                </a:ext>
              </a:extLst>
            </p:cNvPr>
            <p:cNvCxnSpPr>
              <a:cxnSpLocks/>
              <a:endCxn id="78" idx="2"/>
            </p:cNvCxnSpPr>
            <p:nvPr/>
          </p:nvCxnSpPr>
          <p:spPr>
            <a:xfrm>
              <a:off x="241173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D79BE58F-7AA1-2E42-AC7C-6ABCF7AC08FF}"/>
                </a:ext>
              </a:extLst>
            </p:cNvPr>
            <p:cNvCxnSpPr>
              <a:cxnSpLocks/>
              <a:stCxn id="78" idx="2"/>
            </p:cNvCxnSpPr>
            <p:nvPr/>
          </p:nvCxnSpPr>
          <p:spPr>
            <a:xfrm flipH="1">
              <a:off x="2411730" y="3423285"/>
              <a:ext cx="891540" cy="72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F5C42755-5016-AE4C-A524-D7307F64E4AD}"/>
                </a:ext>
              </a:extLst>
            </p:cNvPr>
            <p:cNvCxnSpPr>
              <a:cxnSpLocks/>
            </p:cNvCxnSpPr>
            <p:nvPr/>
          </p:nvCxnSpPr>
          <p:spPr>
            <a:xfrm>
              <a:off x="363474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4" name="Group 83">
            <a:extLst>
              <a:ext uri="{FF2B5EF4-FFF2-40B4-BE49-F238E27FC236}">
                <a16:creationId xmlns:a16="http://schemas.microsoft.com/office/drawing/2014/main" id="{A111B8EF-C3F5-014B-9F66-2D2DD008AA91}"/>
              </a:ext>
            </a:extLst>
          </p:cNvPr>
          <p:cNvGrpSpPr/>
          <p:nvPr/>
        </p:nvGrpSpPr>
        <p:grpSpPr>
          <a:xfrm>
            <a:off x="5997203" y="3175570"/>
            <a:ext cx="2114550" cy="1445894"/>
            <a:chOff x="2411730" y="2697480"/>
            <a:chExt cx="2114550" cy="1445894"/>
          </a:xfrm>
        </p:grpSpPr>
        <p:sp>
          <p:nvSpPr>
            <p:cNvPr id="85" name="Oval 84">
              <a:extLst>
                <a:ext uri="{FF2B5EF4-FFF2-40B4-BE49-F238E27FC236}">
                  <a16:creationId xmlns:a16="http://schemas.microsoft.com/office/drawing/2014/main" id="{19807721-0ACA-774F-A028-97BC8197C99F}"/>
                </a:ext>
              </a:extLst>
            </p:cNvPr>
            <p:cNvSpPr/>
            <p:nvPr/>
          </p:nvSpPr>
          <p:spPr>
            <a:xfrm>
              <a:off x="3303270" y="3257550"/>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cxnSp>
          <p:nvCxnSpPr>
            <p:cNvPr id="86" name="Straight Connector 85">
              <a:extLst>
                <a:ext uri="{FF2B5EF4-FFF2-40B4-BE49-F238E27FC236}">
                  <a16:creationId xmlns:a16="http://schemas.microsoft.com/office/drawing/2014/main" id="{5710C11D-C4A2-CC46-8190-754D15A57328}"/>
                </a:ext>
              </a:extLst>
            </p:cNvPr>
            <p:cNvCxnSpPr>
              <a:cxnSpLocks/>
              <a:endCxn id="85" idx="2"/>
            </p:cNvCxnSpPr>
            <p:nvPr/>
          </p:nvCxnSpPr>
          <p:spPr>
            <a:xfrm>
              <a:off x="2411730" y="2697480"/>
              <a:ext cx="891540" cy="72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23E4F2C8-1656-0D4E-8A7A-D9547C1E147E}"/>
                </a:ext>
              </a:extLst>
            </p:cNvPr>
            <p:cNvCxnSpPr>
              <a:cxnSpLocks/>
              <a:stCxn id="85" idx="2"/>
              <a:endCxn id="72" idx="6"/>
            </p:cNvCxnSpPr>
            <p:nvPr/>
          </p:nvCxnSpPr>
          <p:spPr>
            <a:xfrm flipH="1">
              <a:off x="2417445" y="3423285"/>
              <a:ext cx="885825" cy="7200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8E85AA91-1CD2-7644-8018-AACE7FEEA811}"/>
                </a:ext>
              </a:extLst>
            </p:cNvPr>
            <p:cNvCxnSpPr>
              <a:cxnSpLocks/>
            </p:cNvCxnSpPr>
            <p:nvPr/>
          </p:nvCxnSpPr>
          <p:spPr>
            <a:xfrm>
              <a:off x="363474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5" name="Group 104">
            <a:extLst>
              <a:ext uri="{FF2B5EF4-FFF2-40B4-BE49-F238E27FC236}">
                <a16:creationId xmlns:a16="http://schemas.microsoft.com/office/drawing/2014/main" id="{E28ACAE7-F5C8-1347-9A77-E33D1C9C90D4}"/>
              </a:ext>
            </a:extLst>
          </p:cNvPr>
          <p:cNvGrpSpPr/>
          <p:nvPr/>
        </p:nvGrpSpPr>
        <p:grpSpPr>
          <a:xfrm>
            <a:off x="4785623" y="2277361"/>
            <a:ext cx="2114550" cy="892494"/>
            <a:chOff x="2411730" y="3257550"/>
            <a:chExt cx="2114550" cy="892494"/>
          </a:xfrm>
        </p:grpSpPr>
        <p:sp>
          <p:nvSpPr>
            <p:cNvPr id="106" name="Oval 105">
              <a:extLst>
                <a:ext uri="{FF2B5EF4-FFF2-40B4-BE49-F238E27FC236}">
                  <a16:creationId xmlns:a16="http://schemas.microsoft.com/office/drawing/2014/main" id="{A88D9332-B699-124E-8FC2-CD95C7B20EE1}"/>
                </a:ext>
              </a:extLst>
            </p:cNvPr>
            <p:cNvSpPr/>
            <p:nvPr/>
          </p:nvSpPr>
          <p:spPr>
            <a:xfrm>
              <a:off x="3303270" y="3257550"/>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cxnSp>
          <p:nvCxnSpPr>
            <p:cNvPr id="108" name="Straight Connector 107">
              <a:extLst>
                <a:ext uri="{FF2B5EF4-FFF2-40B4-BE49-F238E27FC236}">
                  <a16:creationId xmlns:a16="http://schemas.microsoft.com/office/drawing/2014/main" id="{59AEFDA7-2AD3-AB47-807F-587F81924523}"/>
                </a:ext>
              </a:extLst>
            </p:cNvPr>
            <p:cNvCxnSpPr>
              <a:cxnSpLocks/>
              <a:endCxn id="106" idx="2"/>
            </p:cNvCxnSpPr>
            <p:nvPr/>
          </p:nvCxnSpPr>
          <p:spPr>
            <a:xfrm>
              <a:off x="241173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2D38F446-32C7-3948-821A-2076691FC5AE}"/>
                </a:ext>
              </a:extLst>
            </p:cNvPr>
            <p:cNvCxnSpPr>
              <a:cxnSpLocks/>
              <a:stCxn id="106" idx="2"/>
            </p:cNvCxnSpPr>
            <p:nvPr/>
          </p:nvCxnSpPr>
          <p:spPr>
            <a:xfrm flipH="1">
              <a:off x="2411730" y="3423285"/>
              <a:ext cx="891540" cy="72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D9A75A73-8B30-D04F-8917-D0C4BA05AE11}"/>
                </a:ext>
              </a:extLst>
            </p:cNvPr>
            <p:cNvCxnSpPr>
              <a:cxnSpLocks/>
              <a:endCxn id="36" idx="2"/>
            </p:cNvCxnSpPr>
            <p:nvPr/>
          </p:nvCxnSpPr>
          <p:spPr>
            <a:xfrm>
              <a:off x="3634740" y="3423285"/>
              <a:ext cx="891540" cy="7267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1" name="Group 110">
            <a:extLst>
              <a:ext uri="{FF2B5EF4-FFF2-40B4-BE49-F238E27FC236}">
                <a16:creationId xmlns:a16="http://schemas.microsoft.com/office/drawing/2014/main" id="{411FF587-62CB-B048-9519-FD1A7B96A279}"/>
              </a:ext>
            </a:extLst>
          </p:cNvPr>
          <p:cNvGrpSpPr/>
          <p:nvPr/>
        </p:nvGrpSpPr>
        <p:grpSpPr>
          <a:xfrm>
            <a:off x="4769432" y="5348222"/>
            <a:ext cx="2119311" cy="891540"/>
            <a:chOff x="2411730" y="2697480"/>
            <a:chExt cx="2119311" cy="891540"/>
          </a:xfrm>
        </p:grpSpPr>
        <p:sp>
          <p:nvSpPr>
            <p:cNvPr id="112" name="Oval 111">
              <a:extLst>
                <a:ext uri="{FF2B5EF4-FFF2-40B4-BE49-F238E27FC236}">
                  <a16:creationId xmlns:a16="http://schemas.microsoft.com/office/drawing/2014/main" id="{E8D92723-B7CD-9A43-91CA-72B5099EE635}"/>
                </a:ext>
              </a:extLst>
            </p:cNvPr>
            <p:cNvSpPr/>
            <p:nvPr/>
          </p:nvSpPr>
          <p:spPr>
            <a:xfrm>
              <a:off x="3303270" y="3257550"/>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cxnSp>
          <p:nvCxnSpPr>
            <p:cNvPr id="113" name="Straight Connector 112">
              <a:extLst>
                <a:ext uri="{FF2B5EF4-FFF2-40B4-BE49-F238E27FC236}">
                  <a16:creationId xmlns:a16="http://schemas.microsoft.com/office/drawing/2014/main" id="{597855C8-A7BF-8941-8B15-69AC20148A71}"/>
                </a:ext>
              </a:extLst>
            </p:cNvPr>
            <p:cNvCxnSpPr>
              <a:cxnSpLocks/>
              <a:endCxn id="112" idx="2"/>
            </p:cNvCxnSpPr>
            <p:nvPr/>
          </p:nvCxnSpPr>
          <p:spPr>
            <a:xfrm>
              <a:off x="2411730" y="2697480"/>
              <a:ext cx="891540" cy="72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25E29179-02A9-224E-BEF4-61BC83D91D03}"/>
                </a:ext>
              </a:extLst>
            </p:cNvPr>
            <p:cNvCxnSpPr>
              <a:cxnSpLocks/>
              <a:endCxn id="112" idx="2"/>
            </p:cNvCxnSpPr>
            <p:nvPr/>
          </p:nvCxnSpPr>
          <p:spPr>
            <a:xfrm>
              <a:off x="241173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83D24690-B9C8-EA44-BDDF-F393701AF9AC}"/>
                </a:ext>
              </a:extLst>
            </p:cNvPr>
            <p:cNvCxnSpPr>
              <a:cxnSpLocks/>
              <a:endCxn id="48" idx="2"/>
            </p:cNvCxnSpPr>
            <p:nvPr/>
          </p:nvCxnSpPr>
          <p:spPr>
            <a:xfrm flipV="1">
              <a:off x="3634740" y="2707956"/>
              <a:ext cx="896301" cy="7153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8" name="Oval 117">
            <a:extLst>
              <a:ext uri="{FF2B5EF4-FFF2-40B4-BE49-F238E27FC236}">
                <a16:creationId xmlns:a16="http://schemas.microsoft.com/office/drawing/2014/main" id="{7D48DE3C-4E14-7143-9080-036C60DD3284}"/>
              </a:ext>
            </a:extLst>
          </p:cNvPr>
          <p:cNvSpPr/>
          <p:nvPr/>
        </p:nvSpPr>
        <p:spPr>
          <a:xfrm>
            <a:off x="4454153" y="2271170"/>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sp>
        <p:nvSpPr>
          <p:cNvPr id="124" name="Oval 123">
            <a:extLst>
              <a:ext uri="{FF2B5EF4-FFF2-40B4-BE49-F238E27FC236}">
                <a16:creationId xmlns:a16="http://schemas.microsoft.com/office/drawing/2014/main" id="{302CC23F-84EF-9E40-991D-214144850A83}"/>
              </a:ext>
            </a:extLst>
          </p:cNvPr>
          <p:cNvSpPr/>
          <p:nvPr/>
        </p:nvSpPr>
        <p:spPr>
          <a:xfrm>
            <a:off x="4454153" y="5903052"/>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grpSp>
        <p:nvGrpSpPr>
          <p:cNvPr id="96" name="Group 95">
            <a:extLst>
              <a:ext uri="{FF2B5EF4-FFF2-40B4-BE49-F238E27FC236}">
                <a16:creationId xmlns:a16="http://schemas.microsoft.com/office/drawing/2014/main" id="{2A7149DF-0474-DE44-AC47-9AED6A2DD6ED}"/>
              </a:ext>
            </a:extLst>
          </p:cNvPr>
          <p:cNvGrpSpPr/>
          <p:nvPr/>
        </p:nvGrpSpPr>
        <p:grpSpPr>
          <a:xfrm>
            <a:off x="4785623" y="2436905"/>
            <a:ext cx="897255" cy="3637122"/>
            <a:chOff x="3634740" y="2153126"/>
            <a:chExt cx="897255" cy="3637122"/>
          </a:xfrm>
        </p:grpSpPr>
        <p:cxnSp>
          <p:nvCxnSpPr>
            <p:cNvPr id="172" name="Straight Connector 171">
              <a:extLst>
                <a:ext uri="{FF2B5EF4-FFF2-40B4-BE49-F238E27FC236}">
                  <a16:creationId xmlns:a16="http://schemas.microsoft.com/office/drawing/2014/main" id="{63EDDFA6-2175-4B41-8424-E31F2800CAA0}"/>
                </a:ext>
              </a:extLst>
            </p:cNvPr>
            <p:cNvCxnSpPr>
              <a:cxnSpLocks/>
              <a:stCxn id="118" idx="6"/>
              <a:endCxn id="78" idx="2"/>
            </p:cNvCxnSpPr>
            <p:nvPr/>
          </p:nvCxnSpPr>
          <p:spPr>
            <a:xfrm>
              <a:off x="3634740" y="2153126"/>
              <a:ext cx="897255" cy="734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FAD342C3-D1DE-2949-B04E-092AEC1938CE}"/>
                </a:ext>
              </a:extLst>
            </p:cNvPr>
            <p:cNvCxnSpPr>
              <a:cxnSpLocks/>
              <a:stCxn id="118" idx="6"/>
              <a:endCxn id="24" idx="2"/>
            </p:cNvCxnSpPr>
            <p:nvPr/>
          </p:nvCxnSpPr>
          <p:spPr>
            <a:xfrm>
              <a:off x="3634740" y="2153126"/>
              <a:ext cx="891540" cy="14587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4B530EC2-D2CE-5D47-9906-43DC814774AD}"/>
                </a:ext>
              </a:extLst>
            </p:cNvPr>
            <p:cNvCxnSpPr>
              <a:cxnSpLocks/>
              <a:stCxn id="118" idx="6"/>
              <a:endCxn id="72" idx="2"/>
            </p:cNvCxnSpPr>
            <p:nvPr/>
          </p:nvCxnSpPr>
          <p:spPr>
            <a:xfrm>
              <a:off x="3634740" y="2153126"/>
              <a:ext cx="885825" cy="21845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0469833A-D352-DB48-914A-2AB8EDFA146F}"/>
                </a:ext>
              </a:extLst>
            </p:cNvPr>
            <p:cNvCxnSpPr>
              <a:cxnSpLocks/>
              <a:stCxn id="118" idx="6"/>
              <a:endCxn id="30" idx="2"/>
            </p:cNvCxnSpPr>
            <p:nvPr/>
          </p:nvCxnSpPr>
          <p:spPr>
            <a:xfrm>
              <a:off x="3634740" y="2153126"/>
              <a:ext cx="877730" cy="29220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8263686E-9E20-8D43-AA63-353C51827A07}"/>
                </a:ext>
              </a:extLst>
            </p:cNvPr>
            <p:cNvCxnSpPr>
              <a:cxnSpLocks/>
              <a:stCxn id="118" idx="6"/>
              <a:endCxn id="112" idx="2"/>
            </p:cNvCxnSpPr>
            <p:nvPr/>
          </p:nvCxnSpPr>
          <p:spPr>
            <a:xfrm>
              <a:off x="3634740" y="2153126"/>
              <a:ext cx="875349" cy="36371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DB061D6F-5B06-DD44-879C-FBC1028C45AF}"/>
                </a:ext>
              </a:extLst>
            </p:cNvPr>
            <p:cNvCxnSpPr>
              <a:cxnSpLocks/>
              <a:stCxn id="60" idx="6"/>
              <a:endCxn id="72" idx="2"/>
            </p:cNvCxnSpPr>
            <p:nvPr/>
          </p:nvCxnSpPr>
          <p:spPr>
            <a:xfrm>
              <a:off x="3634740" y="2886074"/>
              <a:ext cx="885825" cy="14516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053254AC-A91E-7448-8CE3-B58F89625805}"/>
                </a:ext>
              </a:extLst>
            </p:cNvPr>
            <p:cNvCxnSpPr>
              <a:cxnSpLocks/>
              <a:stCxn id="60" idx="6"/>
              <a:endCxn id="30" idx="2"/>
            </p:cNvCxnSpPr>
            <p:nvPr/>
          </p:nvCxnSpPr>
          <p:spPr>
            <a:xfrm>
              <a:off x="3634740" y="2886074"/>
              <a:ext cx="877730" cy="21890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39BFE69C-928F-2A4F-B05E-82FBC13491B6}"/>
                </a:ext>
              </a:extLst>
            </p:cNvPr>
            <p:cNvCxnSpPr>
              <a:cxnSpLocks/>
              <a:stCxn id="60" idx="6"/>
              <a:endCxn id="112" idx="2"/>
            </p:cNvCxnSpPr>
            <p:nvPr/>
          </p:nvCxnSpPr>
          <p:spPr>
            <a:xfrm>
              <a:off x="3634740" y="2886074"/>
              <a:ext cx="875349" cy="29041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3715DF40-DADF-F043-AAA7-E801A827E498}"/>
                </a:ext>
              </a:extLst>
            </p:cNvPr>
            <p:cNvCxnSpPr>
              <a:cxnSpLocks/>
              <a:stCxn id="54" idx="6"/>
              <a:endCxn id="106" idx="2"/>
            </p:cNvCxnSpPr>
            <p:nvPr/>
          </p:nvCxnSpPr>
          <p:spPr>
            <a:xfrm flipV="1">
              <a:off x="3634740" y="2159317"/>
              <a:ext cx="891540" cy="14525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4ECB9B98-CB70-4A43-BCB2-E146CE95646A}"/>
                </a:ext>
              </a:extLst>
            </p:cNvPr>
            <p:cNvCxnSpPr>
              <a:cxnSpLocks/>
              <a:stCxn id="60" idx="6"/>
              <a:endCxn id="30" idx="2"/>
            </p:cNvCxnSpPr>
            <p:nvPr/>
          </p:nvCxnSpPr>
          <p:spPr>
            <a:xfrm>
              <a:off x="3634740" y="2886074"/>
              <a:ext cx="877730" cy="21890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C0D8B3EF-5306-1346-85AA-12E028CFBEBC}"/>
                </a:ext>
              </a:extLst>
            </p:cNvPr>
            <p:cNvCxnSpPr>
              <a:cxnSpLocks/>
              <a:stCxn id="54" idx="6"/>
              <a:endCxn id="30" idx="2"/>
            </p:cNvCxnSpPr>
            <p:nvPr/>
          </p:nvCxnSpPr>
          <p:spPr>
            <a:xfrm>
              <a:off x="3634740" y="3611879"/>
              <a:ext cx="877730" cy="14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45D67354-250A-FF4B-AEA6-4DA43D353A26}"/>
                </a:ext>
              </a:extLst>
            </p:cNvPr>
            <p:cNvCxnSpPr>
              <a:cxnSpLocks/>
              <a:stCxn id="54" idx="6"/>
              <a:endCxn id="112" idx="2"/>
            </p:cNvCxnSpPr>
            <p:nvPr/>
          </p:nvCxnSpPr>
          <p:spPr>
            <a:xfrm>
              <a:off x="3634740" y="3611879"/>
              <a:ext cx="875349" cy="21783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A136F881-C486-A34A-A02F-8DF02F29526D}"/>
                </a:ext>
              </a:extLst>
            </p:cNvPr>
            <p:cNvCxnSpPr>
              <a:cxnSpLocks/>
              <a:stCxn id="6" idx="6"/>
              <a:endCxn id="106" idx="2"/>
            </p:cNvCxnSpPr>
            <p:nvPr/>
          </p:nvCxnSpPr>
          <p:spPr>
            <a:xfrm flipV="1">
              <a:off x="3634740" y="2159317"/>
              <a:ext cx="891540" cy="21783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2369B32B-2CE7-B549-8F05-2B6F37B99C9E}"/>
                </a:ext>
              </a:extLst>
            </p:cNvPr>
            <p:cNvCxnSpPr>
              <a:cxnSpLocks/>
              <a:stCxn id="6" idx="6"/>
              <a:endCxn id="78" idx="2"/>
            </p:cNvCxnSpPr>
            <p:nvPr/>
          </p:nvCxnSpPr>
          <p:spPr>
            <a:xfrm flipV="1">
              <a:off x="3634740" y="2887503"/>
              <a:ext cx="897255" cy="14501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078A771A-C180-084B-98C9-C9A9F72A8C29}"/>
                </a:ext>
              </a:extLst>
            </p:cNvPr>
            <p:cNvCxnSpPr>
              <a:cxnSpLocks/>
              <a:stCxn id="6" idx="6"/>
              <a:endCxn id="112" idx="2"/>
            </p:cNvCxnSpPr>
            <p:nvPr/>
          </p:nvCxnSpPr>
          <p:spPr>
            <a:xfrm>
              <a:off x="3634740" y="4337685"/>
              <a:ext cx="875349" cy="14525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36DCA942-80AC-A841-AFEA-92F000A235F0}"/>
                </a:ext>
              </a:extLst>
            </p:cNvPr>
            <p:cNvCxnSpPr>
              <a:cxnSpLocks/>
              <a:stCxn id="66" idx="6"/>
              <a:endCxn id="106" idx="2"/>
            </p:cNvCxnSpPr>
            <p:nvPr/>
          </p:nvCxnSpPr>
          <p:spPr>
            <a:xfrm flipV="1">
              <a:off x="3634740" y="2159317"/>
              <a:ext cx="891540" cy="29184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C0A29FC4-EFCF-3C41-8758-5908C9A2310C}"/>
                </a:ext>
              </a:extLst>
            </p:cNvPr>
            <p:cNvCxnSpPr>
              <a:cxnSpLocks/>
              <a:stCxn id="66" idx="6"/>
              <a:endCxn id="24" idx="2"/>
            </p:cNvCxnSpPr>
            <p:nvPr/>
          </p:nvCxnSpPr>
          <p:spPr>
            <a:xfrm flipV="1">
              <a:off x="3634740" y="3611880"/>
              <a:ext cx="891540" cy="14658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920E1344-C79F-5F4A-9E00-E8B4CF1E2B0D}"/>
                </a:ext>
              </a:extLst>
            </p:cNvPr>
            <p:cNvCxnSpPr>
              <a:cxnSpLocks/>
              <a:stCxn id="66" idx="6"/>
              <a:endCxn id="78" idx="2"/>
            </p:cNvCxnSpPr>
            <p:nvPr/>
          </p:nvCxnSpPr>
          <p:spPr>
            <a:xfrm flipV="1">
              <a:off x="3634740" y="2887503"/>
              <a:ext cx="897255" cy="21902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44E46C33-1E79-4445-8CEA-EDAD65704715}"/>
                </a:ext>
              </a:extLst>
            </p:cNvPr>
            <p:cNvCxnSpPr>
              <a:cxnSpLocks/>
              <a:stCxn id="124" idx="6"/>
              <a:endCxn id="30" idx="2"/>
            </p:cNvCxnSpPr>
            <p:nvPr/>
          </p:nvCxnSpPr>
          <p:spPr>
            <a:xfrm flipV="1">
              <a:off x="3634740" y="5075156"/>
              <a:ext cx="877730" cy="7098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11110528-7A22-5A49-B10A-1BED9469D4DB}"/>
                </a:ext>
              </a:extLst>
            </p:cNvPr>
            <p:cNvCxnSpPr>
              <a:cxnSpLocks/>
              <a:stCxn id="72" idx="2"/>
              <a:endCxn id="124" idx="6"/>
            </p:cNvCxnSpPr>
            <p:nvPr/>
          </p:nvCxnSpPr>
          <p:spPr>
            <a:xfrm flipH="1">
              <a:off x="3634740" y="4337685"/>
              <a:ext cx="885825" cy="14473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EE8C6EDA-8125-2543-80D2-2AFF7F8CF2D2}"/>
                </a:ext>
              </a:extLst>
            </p:cNvPr>
            <p:cNvCxnSpPr>
              <a:cxnSpLocks/>
              <a:stCxn id="24" idx="2"/>
              <a:endCxn id="124" idx="6"/>
            </p:cNvCxnSpPr>
            <p:nvPr/>
          </p:nvCxnSpPr>
          <p:spPr>
            <a:xfrm flipH="1">
              <a:off x="3634740" y="3611880"/>
              <a:ext cx="891540" cy="21731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233CBB3C-F752-164C-BAAE-076297907308}"/>
                </a:ext>
              </a:extLst>
            </p:cNvPr>
            <p:cNvCxnSpPr>
              <a:cxnSpLocks/>
              <a:stCxn id="124" idx="6"/>
              <a:endCxn id="78" idx="2"/>
            </p:cNvCxnSpPr>
            <p:nvPr/>
          </p:nvCxnSpPr>
          <p:spPr>
            <a:xfrm flipV="1">
              <a:off x="3634740" y="2887503"/>
              <a:ext cx="897255" cy="28975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B79CD862-0FCD-A74F-84A5-0BAB53289AEB}"/>
                </a:ext>
              </a:extLst>
            </p:cNvPr>
            <p:cNvCxnSpPr>
              <a:cxnSpLocks/>
              <a:stCxn id="124" idx="6"/>
              <a:endCxn id="106" idx="2"/>
            </p:cNvCxnSpPr>
            <p:nvPr/>
          </p:nvCxnSpPr>
          <p:spPr>
            <a:xfrm flipV="1">
              <a:off x="3634740" y="2159317"/>
              <a:ext cx="891540" cy="36256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7" name="Group 96">
            <a:extLst>
              <a:ext uri="{FF2B5EF4-FFF2-40B4-BE49-F238E27FC236}">
                <a16:creationId xmlns:a16="http://schemas.microsoft.com/office/drawing/2014/main" id="{8AD9E329-C156-964D-BD9A-8F66DE5FB1FF}"/>
              </a:ext>
            </a:extLst>
          </p:cNvPr>
          <p:cNvGrpSpPr/>
          <p:nvPr/>
        </p:nvGrpSpPr>
        <p:grpSpPr>
          <a:xfrm>
            <a:off x="5992442" y="2443096"/>
            <a:ext cx="1239201" cy="3630931"/>
            <a:chOff x="4841559" y="2159317"/>
            <a:chExt cx="1239201" cy="3630931"/>
          </a:xfrm>
        </p:grpSpPr>
        <p:grpSp>
          <p:nvGrpSpPr>
            <p:cNvPr id="35" name="Group 34">
              <a:extLst>
                <a:ext uri="{FF2B5EF4-FFF2-40B4-BE49-F238E27FC236}">
                  <a16:creationId xmlns:a16="http://schemas.microsoft.com/office/drawing/2014/main" id="{C6D28D73-1C00-F541-8B20-E87B781A2C64}"/>
                </a:ext>
              </a:extLst>
            </p:cNvPr>
            <p:cNvGrpSpPr/>
            <p:nvPr/>
          </p:nvGrpSpPr>
          <p:grpSpPr>
            <a:xfrm>
              <a:off x="4857750" y="2720341"/>
              <a:ext cx="1223010" cy="891540"/>
              <a:chOff x="2411730" y="3257550"/>
              <a:chExt cx="1223010" cy="891540"/>
            </a:xfrm>
          </p:grpSpPr>
          <p:sp>
            <p:nvSpPr>
              <p:cNvPr id="36" name="Oval 35">
                <a:extLst>
                  <a:ext uri="{FF2B5EF4-FFF2-40B4-BE49-F238E27FC236}">
                    <a16:creationId xmlns:a16="http://schemas.microsoft.com/office/drawing/2014/main" id="{7A4D986C-044C-C847-8CBB-36424590BA18}"/>
                  </a:ext>
                </a:extLst>
              </p:cNvPr>
              <p:cNvSpPr/>
              <p:nvPr/>
            </p:nvSpPr>
            <p:spPr>
              <a:xfrm>
                <a:off x="3303270" y="3257550"/>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cxnSp>
            <p:nvCxnSpPr>
              <p:cNvPr id="38" name="Straight Connector 37">
                <a:extLst>
                  <a:ext uri="{FF2B5EF4-FFF2-40B4-BE49-F238E27FC236}">
                    <a16:creationId xmlns:a16="http://schemas.microsoft.com/office/drawing/2014/main" id="{65775ED2-DA54-F349-A671-0FEA9AD73EB0}"/>
                  </a:ext>
                </a:extLst>
              </p:cNvPr>
              <p:cNvCxnSpPr>
                <a:cxnSpLocks/>
                <a:endCxn id="36" idx="2"/>
              </p:cNvCxnSpPr>
              <p:nvPr/>
            </p:nvCxnSpPr>
            <p:spPr>
              <a:xfrm>
                <a:off x="241173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D584230-15B8-1049-9A78-92FF1D07C528}"/>
                  </a:ext>
                </a:extLst>
              </p:cNvPr>
              <p:cNvCxnSpPr>
                <a:cxnSpLocks/>
                <a:stCxn id="36" idx="2"/>
              </p:cNvCxnSpPr>
              <p:nvPr/>
            </p:nvCxnSpPr>
            <p:spPr>
              <a:xfrm flipH="1">
                <a:off x="2411730" y="3423285"/>
                <a:ext cx="891540" cy="72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CF9AAD59-F0EE-B34C-9753-3B915BCD73D2}"/>
                </a:ext>
              </a:extLst>
            </p:cNvPr>
            <p:cNvGrpSpPr/>
            <p:nvPr/>
          </p:nvGrpSpPr>
          <p:grpSpPr>
            <a:xfrm>
              <a:off x="4846320" y="4337685"/>
              <a:ext cx="1223010" cy="902969"/>
              <a:chOff x="2411730" y="2686051"/>
              <a:chExt cx="1223010" cy="902969"/>
            </a:xfrm>
          </p:grpSpPr>
          <p:sp>
            <p:nvSpPr>
              <p:cNvPr id="48" name="Oval 47">
                <a:extLst>
                  <a:ext uri="{FF2B5EF4-FFF2-40B4-BE49-F238E27FC236}">
                    <a16:creationId xmlns:a16="http://schemas.microsoft.com/office/drawing/2014/main" id="{4A94F836-685A-3E4D-A59D-F501FF228377}"/>
                  </a:ext>
                </a:extLst>
              </p:cNvPr>
              <p:cNvSpPr/>
              <p:nvPr/>
            </p:nvSpPr>
            <p:spPr>
              <a:xfrm>
                <a:off x="3303270" y="3257550"/>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cxnSp>
            <p:nvCxnSpPr>
              <p:cNvPr id="49" name="Straight Connector 48">
                <a:extLst>
                  <a:ext uri="{FF2B5EF4-FFF2-40B4-BE49-F238E27FC236}">
                    <a16:creationId xmlns:a16="http://schemas.microsoft.com/office/drawing/2014/main" id="{02E11147-E02D-7348-B491-365E7113DDCB}"/>
                  </a:ext>
                </a:extLst>
              </p:cNvPr>
              <p:cNvCxnSpPr>
                <a:cxnSpLocks/>
                <a:stCxn id="72" idx="6"/>
                <a:endCxn id="48" idx="2"/>
              </p:cNvCxnSpPr>
              <p:nvPr/>
            </p:nvCxnSpPr>
            <p:spPr>
              <a:xfrm>
                <a:off x="2417445" y="2686051"/>
                <a:ext cx="885825" cy="7372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FF5EC29-749D-2742-BEA5-99A85C406CA8}"/>
                  </a:ext>
                </a:extLst>
              </p:cNvPr>
              <p:cNvCxnSpPr>
                <a:cxnSpLocks/>
                <a:endCxn id="48" idx="2"/>
              </p:cNvCxnSpPr>
              <p:nvPr/>
            </p:nvCxnSpPr>
            <p:spPr>
              <a:xfrm>
                <a:off x="241173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54" name="Straight Connector 253">
              <a:extLst>
                <a:ext uri="{FF2B5EF4-FFF2-40B4-BE49-F238E27FC236}">
                  <a16:creationId xmlns:a16="http://schemas.microsoft.com/office/drawing/2014/main" id="{17CD2BC0-56FE-FB46-BF7F-470DBF8AB7D2}"/>
                </a:ext>
              </a:extLst>
            </p:cNvPr>
            <p:cNvCxnSpPr>
              <a:cxnSpLocks/>
              <a:stCxn id="106" idx="6"/>
              <a:endCxn id="85" idx="2"/>
            </p:cNvCxnSpPr>
            <p:nvPr/>
          </p:nvCxnSpPr>
          <p:spPr>
            <a:xfrm>
              <a:off x="4857750" y="2159317"/>
              <a:ext cx="880110" cy="14582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660B6F9A-2DA4-C042-BA6E-A8ED07780A4F}"/>
                </a:ext>
              </a:extLst>
            </p:cNvPr>
            <p:cNvCxnSpPr>
              <a:cxnSpLocks/>
              <a:stCxn id="106" idx="6"/>
              <a:endCxn id="42" idx="2"/>
            </p:cNvCxnSpPr>
            <p:nvPr/>
          </p:nvCxnSpPr>
          <p:spPr>
            <a:xfrm>
              <a:off x="4857750" y="2159317"/>
              <a:ext cx="891540" cy="21783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A5A23F8F-7143-2146-A762-860CE8089AB6}"/>
                </a:ext>
              </a:extLst>
            </p:cNvPr>
            <p:cNvCxnSpPr>
              <a:cxnSpLocks/>
              <a:stCxn id="106" idx="6"/>
              <a:endCxn id="48" idx="2"/>
            </p:cNvCxnSpPr>
            <p:nvPr/>
          </p:nvCxnSpPr>
          <p:spPr>
            <a:xfrm>
              <a:off x="4857750" y="2159317"/>
              <a:ext cx="880110" cy="29156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FAC74FBE-C29A-9044-A546-5B1316B7FF17}"/>
                </a:ext>
              </a:extLst>
            </p:cNvPr>
            <p:cNvCxnSpPr>
              <a:cxnSpLocks/>
              <a:stCxn id="78" idx="6"/>
              <a:endCxn id="42" idx="2"/>
            </p:cNvCxnSpPr>
            <p:nvPr/>
          </p:nvCxnSpPr>
          <p:spPr>
            <a:xfrm>
              <a:off x="4863465" y="2887503"/>
              <a:ext cx="885825" cy="14501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F9FE2134-D678-E34D-8F63-4F55E9D26E85}"/>
                </a:ext>
              </a:extLst>
            </p:cNvPr>
            <p:cNvCxnSpPr>
              <a:cxnSpLocks/>
              <a:stCxn id="78" idx="6"/>
              <a:endCxn id="48" idx="2"/>
            </p:cNvCxnSpPr>
            <p:nvPr/>
          </p:nvCxnSpPr>
          <p:spPr>
            <a:xfrm>
              <a:off x="4863465" y="2887503"/>
              <a:ext cx="874395" cy="21874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BC4E376-BE22-1648-8F34-F4C6577DC6F4}"/>
                </a:ext>
              </a:extLst>
            </p:cNvPr>
            <p:cNvCxnSpPr>
              <a:cxnSpLocks/>
              <a:stCxn id="24" idx="6"/>
              <a:endCxn id="48" idx="2"/>
            </p:cNvCxnSpPr>
            <p:nvPr/>
          </p:nvCxnSpPr>
          <p:spPr>
            <a:xfrm>
              <a:off x="4857750" y="3611880"/>
              <a:ext cx="880110" cy="14630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4F4C3B58-F012-F945-9F3D-FD87F2E294A3}"/>
                </a:ext>
              </a:extLst>
            </p:cNvPr>
            <p:cNvCxnSpPr>
              <a:cxnSpLocks/>
              <a:stCxn id="72" idx="6"/>
              <a:endCxn id="36" idx="2"/>
            </p:cNvCxnSpPr>
            <p:nvPr/>
          </p:nvCxnSpPr>
          <p:spPr>
            <a:xfrm flipV="1">
              <a:off x="4852035" y="2886076"/>
              <a:ext cx="897255" cy="14516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ECDBC2F6-5816-DE45-9C0F-133E37DCDE25}"/>
                </a:ext>
              </a:extLst>
            </p:cNvPr>
            <p:cNvCxnSpPr>
              <a:cxnSpLocks/>
              <a:stCxn id="30" idx="6"/>
              <a:endCxn id="85" idx="2"/>
            </p:cNvCxnSpPr>
            <p:nvPr/>
          </p:nvCxnSpPr>
          <p:spPr>
            <a:xfrm flipV="1">
              <a:off x="4843940" y="3617596"/>
              <a:ext cx="893920" cy="14575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0947613B-4225-4C44-A642-FA8DA34BE23E}"/>
                </a:ext>
              </a:extLst>
            </p:cNvPr>
            <p:cNvCxnSpPr>
              <a:cxnSpLocks/>
              <a:stCxn id="30" idx="6"/>
              <a:endCxn id="36" idx="2"/>
            </p:cNvCxnSpPr>
            <p:nvPr/>
          </p:nvCxnSpPr>
          <p:spPr>
            <a:xfrm flipV="1">
              <a:off x="4843940" y="2886076"/>
              <a:ext cx="905350" cy="2189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0C3286E6-CC4D-964E-9E7A-32FB68167FE0}"/>
                </a:ext>
              </a:extLst>
            </p:cNvPr>
            <p:cNvCxnSpPr>
              <a:cxnSpLocks/>
              <a:stCxn id="112" idx="6"/>
              <a:endCxn id="42" idx="2"/>
            </p:cNvCxnSpPr>
            <p:nvPr/>
          </p:nvCxnSpPr>
          <p:spPr>
            <a:xfrm flipV="1">
              <a:off x="4841559" y="4337685"/>
              <a:ext cx="907731" cy="14525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E52C1B99-9FFB-D641-934B-4CCA0852B5CF}"/>
                </a:ext>
              </a:extLst>
            </p:cNvPr>
            <p:cNvCxnSpPr>
              <a:cxnSpLocks/>
              <a:stCxn id="112" idx="6"/>
              <a:endCxn id="85" idx="2"/>
            </p:cNvCxnSpPr>
            <p:nvPr/>
          </p:nvCxnSpPr>
          <p:spPr>
            <a:xfrm flipV="1">
              <a:off x="4841559" y="3617596"/>
              <a:ext cx="896301" cy="21726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92151932-D464-D546-B13E-DE264DCE9651}"/>
                </a:ext>
              </a:extLst>
            </p:cNvPr>
            <p:cNvCxnSpPr>
              <a:cxnSpLocks/>
              <a:stCxn id="36" idx="2"/>
              <a:endCxn id="112" idx="6"/>
            </p:cNvCxnSpPr>
            <p:nvPr/>
          </p:nvCxnSpPr>
          <p:spPr>
            <a:xfrm flipH="1">
              <a:off x="4841559" y="2886076"/>
              <a:ext cx="907731" cy="29041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8" name="Group 97">
            <a:extLst>
              <a:ext uri="{FF2B5EF4-FFF2-40B4-BE49-F238E27FC236}">
                <a16:creationId xmlns:a16="http://schemas.microsoft.com/office/drawing/2014/main" id="{241C1B2D-024F-B94C-AFD2-A62ED1575A2A}"/>
              </a:ext>
            </a:extLst>
          </p:cNvPr>
          <p:cNvGrpSpPr/>
          <p:nvPr/>
        </p:nvGrpSpPr>
        <p:grpSpPr>
          <a:xfrm>
            <a:off x="7220213" y="3169853"/>
            <a:ext cx="2137410" cy="2188845"/>
            <a:chOff x="6069330" y="2886074"/>
            <a:chExt cx="2137410" cy="2188845"/>
          </a:xfrm>
        </p:grpSpPr>
        <p:grpSp>
          <p:nvGrpSpPr>
            <p:cNvPr id="143" name="Group 142">
              <a:extLst>
                <a:ext uri="{FF2B5EF4-FFF2-40B4-BE49-F238E27FC236}">
                  <a16:creationId xmlns:a16="http://schemas.microsoft.com/office/drawing/2014/main" id="{2506EAB8-0822-C54A-895E-3456A9B03A33}"/>
                </a:ext>
              </a:extLst>
            </p:cNvPr>
            <p:cNvGrpSpPr/>
            <p:nvPr/>
          </p:nvGrpSpPr>
          <p:grpSpPr>
            <a:xfrm>
              <a:off x="6069330" y="3617596"/>
              <a:ext cx="2137410" cy="1457323"/>
              <a:chOff x="2388870" y="2707958"/>
              <a:chExt cx="2137410" cy="1457323"/>
            </a:xfrm>
          </p:grpSpPr>
          <p:sp>
            <p:nvSpPr>
              <p:cNvPr id="144" name="Oval 143">
                <a:extLst>
                  <a:ext uri="{FF2B5EF4-FFF2-40B4-BE49-F238E27FC236}">
                    <a16:creationId xmlns:a16="http://schemas.microsoft.com/office/drawing/2014/main" id="{C907D768-67D3-1348-9117-6CD916FEECFE}"/>
                  </a:ext>
                </a:extLst>
              </p:cNvPr>
              <p:cNvSpPr/>
              <p:nvPr/>
            </p:nvSpPr>
            <p:spPr>
              <a:xfrm>
                <a:off x="3303270" y="3257550"/>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cxnSp>
            <p:nvCxnSpPr>
              <p:cNvPr id="145" name="Straight Connector 144">
                <a:extLst>
                  <a:ext uri="{FF2B5EF4-FFF2-40B4-BE49-F238E27FC236}">
                    <a16:creationId xmlns:a16="http://schemas.microsoft.com/office/drawing/2014/main" id="{8E70F054-F7FA-104B-A0C0-D417A1AE4750}"/>
                  </a:ext>
                </a:extLst>
              </p:cNvPr>
              <p:cNvCxnSpPr>
                <a:cxnSpLocks/>
                <a:stCxn id="85" idx="6"/>
                <a:endCxn id="144" idx="2"/>
              </p:cNvCxnSpPr>
              <p:nvPr/>
            </p:nvCxnSpPr>
            <p:spPr>
              <a:xfrm>
                <a:off x="2388870" y="2707958"/>
                <a:ext cx="914400" cy="7153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2DC9A479-2238-DF4E-919B-77A1A6ED604E}"/>
                  </a:ext>
                </a:extLst>
              </p:cNvPr>
              <p:cNvCxnSpPr>
                <a:cxnSpLocks/>
                <a:stCxn id="144" idx="2"/>
                <a:endCxn id="48" idx="6"/>
              </p:cNvCxnSpPr>
              <p:nvPr/>
            </p:nvCxnSpPr>
            <p:spPr>
              <a:xfrm flipH="1">
                <a:off x="2388870" y="3423285"/>
                <a:ext cx="914400" cy="7419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B616A0BD-C13C-194B-A993-9E36625DEA5F}"/>
                  </a:ext>
                </a:extLst>
              </p:cNvPr>
              <p:cNvCxnSpPr>
                <a:cxnSpLocks/>
              </p:cNvCxnSpPr>
              <p:nvPr/>
            </p:nvCxnSpPr>
            <p:spPr>
              <a:xfrm>
                <a:off x="363474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9" name="Group 148">
              <a:extLst>
                <a:ext uri="{FF2B5EF4-FFF2-40B4-BE49-F238E27FC236}">
                  <a16:creationId xmlns:a16="http://schemas.microsoft.com/office/drawing/2014/main" id="{D3ECB035-EA6A-D24C-9E7F-A61F2784909C}"/>
                </a:ext>
              </a:extLst>
            </p:cNvPr>
            <p:cNvGrpSpPr/>
            <p:nvPr/>
          </p:nvGrpSpPr>
          <p:grpSpPr>
            <a:xfrm>
              <a:off x="6080760" y="2886074"/>
              <a:ext cx="2114550" cy="1451610"/>
              <a:chOff x="2411730" y="2697480"/>
              <a:chExt cx="2114550" cy="1451610"/>
            </a:xfrm>
          </p:grpSpPr>
          <p:sp>
            <p:nvSpPr>
              <p:cNvPr id="150" name="Oval 149">
                <a:extLst>
                  <a:ext uri="{FF2B5EF4-FFF2-40B4-BE49-F238E27FC236}">
                    <a16:creationId xmlns:a16="http://schemas.microsoft.com/office/drawing/2014/main" id="{32379EA0-EFC1-8B4C-ADDF-EDA7215B7CE9}"/>
                  </a:ext>
                </a:extLst>
              </p:cNvPr>
              <p:cNvSpPr/>
              <p:nvPr/>
            </p:nvSpPr>
            <p:spPr>
              <a:xfrm>
                <a:off x="3303270" y="3257550"/>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cxnSp>
            <p:nvCxnSpPr>
              <p:cNvPr id="151" name="Straight Connector 150">
                <a:extLst>
                  <a:ext uri="{FF2B5EF4-FFF2-40B4-BE49-F238E27FC236}">
                    <a16:creationId xmlns:a16="http://schemas.microsoft.com/office/drawing/2014/main" id="{BBDEA8C0-21CC-8841-9C04-60E8993DA5F2}"/>
                  </a:ext>
                </a:extLst>
              </p:cNvPr>
              <p:cNvCxnSpPr>
                <a:cxnSpLocks/>
                <a:endCxn id="150" idx="2"/>
              </p:cNvCxnSpPr>
              <p:nvPr/>
            </p:nvCxnSpPr>
            <p:spPr>
              <a:xfrm>
                <a:off x="2411730" y="2697480"/>
                <a:ext cx="891540" cy="72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AB1FB781-CEA7-C54F-A2A8-CE1CD66C2A0E}"/>
                  </a:ext>
                </a:extLst>
              </p:cNvPr>
              <p:cNvCxnSpPr>
                <a:cxnSpLocks/>
                <a:stCxn id="150" idx="2"/>
              </p:cNvCxnSpPr>
              <p:nvPr/>
            </p:nvCxnSpPr>
            <p:spPr>
              <a:xfrm flipH="1">
                <a:off x="2411730" y="3423285"/>
                <a:ext cx="891540" cy="72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C7AED8EB-3B9B-1C45-8526-2B5E9331E9D9}"/>
                  </a:ext>
                </a:extLst>
              </p:cNvPr>
              <p:cNvCxnSpPr>
                <a:cxnSpLocks/>
              </p:cNvCxnSpPr>
              <p:nvPr/>
            </p:nvCxnSpPr>
            <p:spPr>
              <a:xfrm>
                <a:off x="363474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90" name="Straight Connector 289">
              <a:extLst>
                <a:ext uri="{FF2B5EF4-FFF2-40B4-BE49-F238E27FC236}">
                  <a16:creationId xmlns:a16="http://schemas.microsoft.com/office/drawing/2014/main" id="{F631B122-3C8F-E448-9DAA-C8ED96820180}"/>
                </a:ext>
              </a:extLst>
            </p:cNvPr>
            <p:cNvCxnSpPr>
              <a:cxnSpLocks/>
              <a:stCxn id="150" idx="2"/>
              <a:endCxn id="48" idx="6"/>
            </p:cNvCxnSpPr>
            <p:nvPr/>
          </p:nvCxnSpPr>
          <p:spPr>
            <a:xfrm flipH="1">
              <a:off x="6069330" y="3611879"/>
              <a:ext cx="902970" cy="1463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979BD4A9-5CC4-E242-BA7C-6B8B2D9CFE13}"/>
                </a:ext>
              </a:extLst>
            </p:cNvPr>
            <p:cNvCxnSpPr>
              <a:cxnSpLocks/>
              <a:stCxn id="36" idx="6"/>
              <a:endCxn id="144" idx="2"/>
            </p:cNvCxnSpPr>
            <p:nvPr/>
          </p:nvCxnSpPr>
          <p:spPr>
            <a:xfrm>
              <a:off x="6080760" y="2886076"/>
              <a:ext cx="902970" cy="14468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7951E2D5-19DE-F44C-9994-D53223ECB2FC}"/>
              </a:ext>
            </a:extLst>
          </p:cNvPr>
          <p:cNvGrpSpPr/>
          <p:nvPr/>
        </p:nvGrpSpPr>
        <p:grpSpPr>
          <a:xfrm>
            <a:off x="3569792" y="2430067"/>
            <a:ext cx="897255" cy="3638720"/>
            <a:chOff x="2418909" y="2146288"/>
            <a:chExt cx="897255" cy="3638720"/>
          </a:xfrm>
        </p:grpSpPr>
        <p:grpSp>
          <p:nvGrpSpPr>
            <p:cNvPr id="3" name="Group 2">
              <a:extLst>
                <a:ext uri="{FF2B5EF4-FFF2-40B4-BE49-F238E27FC236}">
                  <a16:creationId xmlns:a16="http://schemas.microsoft.com/office/drawing/2014/main" id="{179407E7-764A-3442-8381-B2A180F6CC55}"/>
                </a:ext>
              </a:extLst>
            </p:cNvPr>
            <p:cNvGrpSpPr/>
            <p:nvPr/>
          </p:nvGrpSpPr>
          <p:grpSpPr>
            <a:xfrm>
              <a:off x="2418909" y="2146288"/>
              <a:ext cx="897255" cy="3637122"/>
              <a:chOff x="2387459" y="2148364"/>
              <a:chExt cx="897255" cy="3637122"/>
            </a:xfrm>
          </p:grpSpPr>
          <p:cxnSp>
            <p:nvCxnSpPr>
              <p:cNvPr id="152" name="Straight Connector 151">
                <a:extLst>
                  <a:ext uri="{FF2B5EF4-FFF2-40B4-BE49-F238E27FC236}">
                    <a16:creationId xmlns:a16="http://schemas.microsoft.com/office/drawing/2014/main" id="{25EBD208-B806-674B-A903-9AEABE193FF6}"/>
                  </a:ext>
                </a:extLst>
              </p:cNvPr>
              <p:cNvCxnSpPr>
                <a:cxnSpLocks/>
              </p:cNvCxnSpPr>
              <p:nvPr/>
            </p:nvCxnSpPr>
            <p:spPr>
              <a:xfrm>
                <a:off x="2387459" y="2148364"/>
                <a:ext cx="897255" cy="734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E3ADCCD7-DDC8-4F4F-BD86-7BC85C2EBB5D}"/>
                  </a:ext>
                </a:extLst>
              </p:cNvPr>
              <p:cNvCxnSpPr>
                <a:cxnSpLocks/>
              </p:cNvCxnSpPr>
              <p:nvPr/>
            </p:nvCxnSpPr>
            <p:spPr>
              <a:xfrm>
                <a:off x="2387459" y="2148364"/>
                <a:ext cx="891540" cy="14587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69AE452A-A6FC-5E40-85EA-0C37E82EA4D8}"/>
                  </a:ext>
                </a:extLst>
              </p:cNvPr>
              <p:cNvCxnSpPr>
                <a:cxnSpLocks/>
              </p:cNvCxnSpPr>
              <p:nvPr/>
            </p:nvCxnSpPr>
            <p:spPr>
              <a:xfrm>
                <a:off x="2387459" y="2148364"/>
                <a:ext cx="885825" cy="21845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3EBFD46D-73DF-BF4B-95D8-30F59E04A493}"/>
                  </a:ext>
                </a:extLst>
              </p:cNvPr>
              <p:cNvCxnSpPr>
                <a:cxnSpLocks/>
              </p:cNvCxnSpPr>
              <p:nvPr/>
            </p:nvCxnSpPr>
            <p:spPr>
              <a:xfrm>
                <a:off x="2387459" y="2148364"/>
                <a:ext cx="877730" cy="29220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EFE02EB7-2037-864B-917C-69C72B9C4744}"/>
                  </a:ext>
                </a:extLst>
              </p:cNvPr>
              <p:cNvCxnSpPr>
                <a:cxnSpLocks/>
              </p:cNvCxnSpPr>
              <p:nvPr/>
            </p:nvCxnSpPr>
            <p:spPr>
              <a:xfrm>
                <a:off x="2387459" y="2148364"/>
                <a:ext cx="875349" cy="36371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D4C72109-7A70-4243-B607-1F1F3CD7C221}"/>
                  </a:ext>
                </a:extLst>
              </p:cNvPr>
              <p:cNvCxnSpPr>
                <a:cxnSpLocks/>
              </p:cNvCxnSpPr>
              <p:nvPr/>
            </p:nvCxnSpPr>
            <p:spPr>
              <a:xfrm>
                <a:off x="2387459" y="2881312"/>
                <a:ext cx="885825" cy="14516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DB3102C3-CB3A-E241-8409-485213D22CDA}"/>
                  </a:ext>
                </a:extLst>
              </p:cNvPr>
              <p:cNvCxnSpPr>
                <a:cxnSpLocks/>
              </p:cNvCxnSpPr>
              <p:nvPr/>
            </p:nvCxnSpPr>
            <p:spPr>
              <a:xfrm>
                <a:off x="2387459" y="2881312"/>
                <a:ext cx="877730" cy="21890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385CFA7D-1088-9B41-8948-2907E15F1714}"/>
                  </a:ext>
                </a:extLst>
              </p:cNvPr>
              <p:cNvCxnSpPr>
                <a:cxnSpLocks/>
              </p:cNvCxnSpPr>
              <p:nvPr/>
            </p:nvCxnSpPr>
            <p:spPr>
              <a:xfrm>
                <a:off x="2387459" y="2881312"/>
                <a:ext cx="875349" cy="29041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9878A616-DAD9-E14A-9861-39798E99FD00}"/>
                  </a:ext>
                </a:extLst>
              </p:cNvPr>
              <p:cNvCxnSpPr>
                <a:cxnSpLocks/>
              </p:cNvCxnSpPr>
              <p:nvPr/>
            </p:nvCxnSpPr>
            <p:spPr>
              <a:xfrm flipV="1">
                <a:off x="2387459" y="2154555"/>
                <a:ext cx="891540" cy="14525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291F45FD-20DF-3F4A-B7AB-E029BADD29F4}"/>
                  </a:ext>
                </a:extLst>
              </p:cNvPr>
              <p:cNvCxnSpPr>
                <a:cxnSpLocks/>
              </p:cNvCxnSpPr>
              <p:nvPr/>
            </p:nvCxnSpPr>
            <p:spPr>
              <a:xfrm>
                <a:off x="2387459" y="2881312"/>
                <a:ext cx="877730" cy="21890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87BEEEE7-6337-B740-BECD-700EDB8A336F}"/>
                  </a:ext>
                </a:extLst>
              </p:cNvPr>
              <p:cNvCxnSpPr>
                <a:cxnSpLocks/>
              </p:cNvCxnSpPr>
              <p:nvPr/>
            </p:nvCxnSpPr>
            <p:spPr>
              <a:xfrm>
                <a:off x="2387459" y="3607117"/>
                <a:ext cx="877730" cy="14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7F1FFF33-50DE-7043-959C-A9EE94811BF7}"/>
                  </a:ext>
                </a:extLst>
              </p:cNvPr>
              <p:cNvCxnSpPr>
                <a:cxnSpLocks/>
              </p:cNvCxnSpPr>
              <p:nvPr/>
            </p:nvCxnSpPr>
            <p:spPr>
              <a:xfrm>
                <a:off x="2387459" y="3607117"/>
                <a:ext cx="875349" cy="21783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0F89097A-1B52-9444-808F-B5453D8B2B5D}"/>
                  </a:ext>
                </a:extLst>
              </p:cNvPr>
              <p:cNvCxnSpPr>
                <a:cxnSpLocks/>
              </p:cNvCxnSpPr>
              <p:nvPr/>
            </p:nvCxnSpPr>
            <p:spPr>
              <a:xfrm flipV="1">
                <a:off x="2387459" y="2154555"/>
                <a:ext cx="891540" cy="21783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92F3C558-8C99-AE48-8E1F-2FDDCE6E3A3E}"/>
                  </a:ext>
                </a:extLst>
              </p:cNvPr>
              <p:cNvCxnSpPr>
                <a:cxnSpLocks/>
              </p:cNvCxnSpPr>
              <p:nvPr/>
            </p:nvCxnSpPr>
            <p:spPr>
              <a:xfrm flipV="1">
                <a:off x="2387459" y="2882741"/>
                <a:ext cx="897255" cy="14501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CDBA676F-D853-444B-8036-12FFC6894642}"/>
                  </a:ext>
                </a:extLst>
              </p:cNvPr>
              <p:cNvCxnSpPr>
                <a:cxnSpLocks/>
              </p:cNvCxnSpPr>
              <p:nvPr/>
            </p:nvCxnSpPr>
            <p:spPr>
              <a:xfrm>
                <a:off x="2387459" y="4332923"/>
                <a:ext cx="875349" cy="14525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C09F05DA-7158-0D48-8D3B-FF81431A65C3}"/>
                  </a:ext>
                </a:extLst>
              </p:cNvPr>
              <p:cNvCxnSpPr>
                <a:cxnSpLocks/>
              </p:cNvCxnSpPr>
              <p:nvPr/>
            </p:nvCxnSpPr>
            <p:spPr>
              <a:xfrm flipV="1">
                <a:off x="2387459" y="2154555"/>
                <a:ext cx="891540" cy="29184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9F4E2DD9-1B61-3F41-BCAC-E822A4B2CAAD}"/>
                  </a:ext>
                </a:extLst>
              </p:cNvPr>
              <p:cNvCxnSpPr>
                <a:cxnSpLocks/>
              </p:cNvCxnSpPr>
              <p:nvPr/>
            </p:nvCxnSpPr>
            <p:spPr>
              <a:xfrm flipV="1">
                <a:off x="2387459" y="3607118"/>
                <a:ext cx="891540" cy="14658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8BE29B25-34DD-5747-A3AA-0D5B0DCB3359}"/>
                  </a:ext>
                </a:extLst>
              </p:cNvPr>
              <p:cNvCxnSpPr>
                <a:cxnSpLocks/>
              </p:cNvCxnSpPr>
              <p:nvPr/>
            </p:nvCxnSpPr>
            <p:spPr>
              <a:xfrm flipV="1">
                <a:off x="2387459" y="2882741"/>
                <a:ext cx="897255" cy="21902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2154D3A6-12AF-B846-AD4E-B7BE5E9D1764}"/>
                  </a:ext>
                </a:extLst>
              </p:cNvPr>
              <p:cNvCxnSpPr>
                <a:cxnSpLocks/>
              </p:cNvCxnSpPr>
              <p:nvPr/>
            </p:nvCxnSpPr>
            <p:spPr>
              <a:xfrm flipV="1">
                <a:off x="2387459" y="5070394"/>
                <a:ext cx="877730" cy="7098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42CFD36F-C0F1-AA42-A328-D3B6D458B648}"/>
                  </a:ext>
                </a:extLst>
              </p:cNvPr>
              <p:cNvCxnSpPr>
                <a:cxnSpLocks/>
              </p:cNvCxnSpPr>
              <p:nvPr/>
            </p:nvCxnSpPr>
            <p:spPr>
              <a:xfrm flipH="1">
                <a:off x="2387459" y="4332923"/>
                <a:ext cx="885825" cy="14473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C84E4A68-8907-E348-8A8C-E4498B8690B5}"/>
                  </a:ext>
                </a:extLst>
              </p:cNvPr>
              <p:cNvCxnSpPr>
                <a:cxnSpLocks/>
              </p:cNvCxnSpPr>
              <p:nvPr/>
            </p:nvCxnSpPr>
            <p:spPr>
              <a:xfrm flipH="1">
                <a:off x="2387459" y="3607118"/>
                <a:ext cx="891540" cy="21731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BBF45A58-2EE7-D84B-B1FB-5AE35DFBCDC5}"/>
                  </a:ext>
                </a:extLst>
              </p:cNvPr>
              <p:cNvCxnSpPr>
                <a:cxnSpLocks/>
              </p:cNvCxnSpPr>
              <p:nvPr/>
            </p:nvCxnSpPr>
            <p:spPr>
              <a:xfrm flipV="1">
                <a:off x="2387459" y="2882741"/>
                <a:ext cx="897255" cy="28975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D3C43EAC-2A99-714C-83AC-B4D8337A55F9}"/>
                  </a:ext>
                </a:extLst>
              </p:cNvPr>
              <p:cNvCxnSpPr>
                <a:cxnSpLocks/>
              </p:cNvCxnSpPr>
              <p:nvPr/>
            </p:nvCxnSpPr>
            <p:spPr>
              <a:xfrm flipV="1">
                <a:off x="2387459" y="2154555"/>
                <a:ext cx="891540" cy="36256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82" name="Straight Connector 181">
              <a:extLst>
                <a:ext uri="{FF2B5EF4-FFF2-40B4-BE49-F238E27FC236}">
                  <a16:creationId xmlns:a16="http://schemas.microsoft.com/office/drawing/2014/main" id="{BF9689BE-98FE-5A46-B1D4-D8BE2BF62F36}"/>
                </a:ext>
              </a:extLst>
            </p:cNvPr>
            <p:cNvCxnSpPr>
              <a:cxnSpLocks/>
            </p:cNvCxnSpPr>
            <p:nvPr/>
          </p:nvCxnSpPr>
          <p:spPr>
            <a:xfrm>
              <a:off x="2418909" y="2147312"/>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58D08C78-3272-C04B-AA2C-7F7893D6D34F}"/>
                </a:ext>
              </a:extLst>
            </p:cNvPr>
            <p:cNvCxnSpPr>
              <a:cxnSpLocks/>
            </p:cNvCxnSpPr>
            <p:nvPr/>
          </p:nvCxnSpPr>
          <p:spPr>
            <a:xfrm>
              <a:off x="2418909" y="2882503"/>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630578E7-BF4D-A841-B017-D8FAE97A3910}"/>
                </a:ext>
              </a:extLst>
            </p:cNvPr>
            <p:cNvCxnSpPr>
              <a:cxnSpLocks/>
            </p:cNvCxnSpPr>
            <p:nvPr/>
          </p:nvCxnSpPr>
          <p:spPr>
            <a:xfrm>
              <a:off x="2418909" y="3605041"/>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3B220561-1A4A-E745-977C-D6695E91B130}"/>
                </a:ext>
              </a:extLst>
            </p:cNvPr>
            <p:cNvCxnSpPr>
              <a:cxnSpLocks/>
            </p:cNvCxnSpPr>
            <p:nvPr/>
          </p:nvCxnSpPr>
          <p:spPr>
            <a:xfrm>
              <a:off x="2418909" y="4327363"/>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DB84654B-25FD-CA4E-B750-FD27669A5167}"/>
                </a:ext>
              </a:extLst>
            </p:cNvPr>
            <p:cNvCxnSpPr>
              <a:cxnSpLocks/>
            </p:cNvCxnSpPr>
            <p:nvPr/>
          </p:nvCxnSpPr>
          <p:spPr>
            <a:xfrm>
              <a:off x="2418909" y="5074919"/>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1AD62E59-55B1-A947-8CEC-5655C6C7D0C6}"/>
                </a:ext>
              </a:extLst>
            </p:cNvPr>
            <p:cNvCxnSpPr>
              <a:cxnSpLocks/>
            </p:cNvCxnSpPr>
            <p:nvPr/>
          </p:nvCxnSpPr>
          <p:spPr>
            <a:xfrm>
              <a:off x="2418909" y="5785008"/>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ADED0F7A-8D75-4D49-9058-CE46A28DF703}"/>
                </a:ext>
              </a:extLst>
            </p:cNvPr>
            <p:cNvCxnSpPr>
              <a:cxnSpLocks/>
              <a:stCxn id="6" idx="2"/>
            </p:cNvCxnSpPr>
            <p:nvPr/>
          </p:nvCxnSpPr>
          <p:spPr>
            <a:xfrm flipH="1">
              <a:off x="2425542" y="4337685"/>
              <a:ext cx="877728" cy="7372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2D43B701-1020-584C-BC9E-606C3012862F}"/>
                </a:ext>
              </a:extLst>
            </p:cNvPr>
            <p:cNvCxnSpPr>
              <a:cxnSpLocks/>
              <a:stCxn id="124" idx="2"/>
            </p:cNvCxnSpPr>
            <p:nvPr/>
          </p:nvCxnSpPr>
          <p:spPr>
            <a:xfrm flipH="1" flipV="1">
              <a:off x="2425542" y="5085240"/>
              <a:ext cx="877728" cy="6997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3BE86C8F-5AE9-8B4F-A568-6E4AF114C812}"/>
                </a:ext>
              </a:extLst>
            </p:cNvPr>
            <p:cNvCxnSpPr>
              <a:cxnSpLocks/>
              <a:endCxn id="54" idx="2"/>
            </p:cNvCxnSpPr>
            <p:nvPr/>
          </p:nvCxnSpPr>
          <p:spPr>
            <a:xfrm flipV="1">
              <a:off x="2425542" y="3611879"/>
              <a:ext cx="877728" cy="7032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A4502C11-DB08-1544-85C4-4A9DA653F39B}"/>
                </a:ext>
              </a:extLst>
            </p:cNvPr>
            <p:cNvCxnSpPr>
              <a:cxnSpLocks/>
              <a:stCxn id="66" idx="2"/>
            </p:cNvCxnSpPr>
            <p:nvPr/>
          </p:nvCxnSpPr>
          <p:spPr>
            <a:xfrm flipH="1" flipV="1">
              <a:off x="2425542" y="4332526"/>
              <a:ext cx="877728" cy="745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5503E350-E957-8D49-887D-68D1EE07F1F4}"/>
                </a:ext>
              </a:extLst>
            </p:cNvPr>
            <p:cNvCxnSpPr>
              <a:cxnSpLocks/>
              <a:stCxn id="60" idx="2"/>
            </p:cNvCxnSpPr>
            <p:nvPr/>
          </p:nvCxnSpPr>
          <p:spPr>
            <a:xfrm flipH="1">
              <a:off x="2425542" y="2886074"/>
              <a:ext cx="877728" cy="72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CA8B1E69-AF8A-E645-9BBA-AC5F5CA5213A}"/>
                </a:ext>
              </a:extLst>
            </p:cNvPr>
            <p:cNvCxnSpPr>
              <a:cxnSpLocks/>
              <a:stCxn id="6" idx="2"/>
            </p:cNvCxnSpPr>
            <p:nvPr/>
          </p:nvCxnSpPr>
          <p:spPr>
            <a:xfrm flipH="1" flipV="1">
              <a:off x="2425542" y="3596443"/>
              <a:ext cx="877728" cy="7412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C77D23E9-55F9-B540-8A9C-279C0021616C}"/>
                </a:ext>
              </a:extLst>
            </p:cNvPr>
            <p:cNvCxnSpPr>
              <a:cxnSpLocks/>
              <a:stCxn id="118" idx="2"/>
            </p:cNvCxnSpPr>
            <p:nvPr/>
          </p:nvCxnSpPr>
          <p:spPr>
            <a:xfrm flipH="1">
              <a:off x="2425542" y="2153126"/>
              <a:ext cx="877728" cy="734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8076EA75-2FF7-AF4C-BB45-DEB9FE606A4E}"/>
                </a:ext>
              </a:extLst>
            </p:cNvPr>
            <p:cNvCxnSpPr>
              <a:cxnSpLocks/>
              <a:stCxn id="54" idx="2"/>
            </p:cNvCxnSpPr>
            <p:nvPr/>
          </p:nvCxnSpPr>
          <p:spPr>
            <a:xfrm flipH="1" flipV="1">
              <a:off x="2425542" y="2869851"/>
              <a:ext cx="877728" cy="7420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3" name="TextBox 92">
            <a:extLst>
              <a:ext uri="{FF2B5EF4-FFF2-40B4-BE49-F238E27FC236}">
                <a16:creationId xmlns:a16="http://schemas.microsoft.com/office/drawing/2014/main" id="{4F076D8A-14DA-6D42-97AB-2F89B826686A}"/>
              </a:ext>
            </a:extLst>
          </p:cNvPr>
          <p:cNvSpPr txBox="1"/>
          <p:nvPr/>
        </p:nvSpPr>
        <p:spPr>
          <a:xfrm>
            <a:off x="9419203" y="4411087"/>
            <a:ext cx="1504771" cy="400110"/>
          </a:xfrm>
          <a:prstGeom prst="rect">
            <a:avLst/>
          </a:prstGeom>
          <a:noFill/>
        </p:spPr>
        <p:txBody>
          <a:bodyPr wrap="none" rtlCol="0">
            <a:spAutoFit/>
          </a:bodyPr>
          <a:lstStyle/>
          <a:p>
            <a:r>
              <a:rPr lang="en-QA" sz="2000" b="1" dirty="0"/>
              <a:t>Tuberculosis</a:t>
            </a:r>
          </a:p>
        </p:txBody>
      </p:sp>
      <p:sp>
        <p:nvSpPr>
          <p:cNvPr id="215" name="TextBox 214">
            <a:extLst>
              <a:ext uri="{FF2B5EF4-FFF2-40B4-BE49-F238E27FC236}">
                <a16:creationId xmlns:a16="http://schemas.microsoft.com/office/drawing/2014/main" id="{3C8EFD12-87C5-AB4C-934F-C5DD33662FBF}"/>
              </a:ext>
            </a:extLst>
          </p:cNvPr>
          <p:cNvSpPr txBox="1"/>
          <p:nvPr/>
        </p:nvSpPr>
        <p:spPr>
          <a:xfrm>
            <a:off x="9419203" y="3695603"/>
            <a:ext cx="1399742" cy="400110"/>
          </a:xfrm>
          <a:prstGeom prst="rect">
            <a:avLst/>
          </a:prstGeom>
          <a:noFill/>
        </p:spPr>
        <p:txBody>
          <a:bodyPr wrap="none" rtlCol="0">
            <a:spAutoFit/>
          </a:bodyPr>
          <a:lstStyle/>
          <a:p>
            <a:r>
              <a:rPr lang="en-QA" sz="2000" b="1" dirty="0"/>
              <a:t>Pneumonia</a:t>
            </a:r>
          </a:p>
        </p:txBody>
      </p:sp>
      <p:pic>
        <p:nvPicPr>
          <p:cNvPr id="9218" name="Picture 2" descr="Pulmonary tuberculosis | Radiology Case | Radiopaedia.org">
            <a:extLst>
              <a:ext uri="{FF2B5EF4-FFF2-40B4-BE49-F238E27FC236}">
                <a16:creationId xmlns:a16="http://schemas.microsoft.com/office/drawing/2014/main" id="{6441E76A-A218-204F-A3B9-227A5DD325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672" y="3524644"/>
            <a:ext cx="1390650" cy="1428750"/>
          </a:xfrm>
          <a:prstGeom prst="rect">
            <a:avLst/>
          </a:prstGeom>
          <a:noFill/>
          <a:extLst>
            <a:ext uri="{909E8E84-426E-40DD-AFC4-6F175D3DCCD1}">
              <a14:hiddenFill xmlns:a14="http://schemas.microsoft.com/office/drawing/2010/main">
                <a:solidFill>
                  <a:srgbClr val="FFFFFF"/>
                </a:solidFill>
              </a14:hiddenFill>
            </a:ext>
          </a:extLst>
        </p:spPr>
      </p:pic>
      <p:sp>
        <p:nvSpPr>
          <p:cNvPr id="218" name="TextBox 217">
            <a:extLst>
              <a:ext uri="{FF2B5EF4-FFF2-40B4-BE49-F238E27FC236}">
                <a16:creationId xmlns:a16="http://schemas.microsoft.com/office/drawing/2014/main" id="{9F85E123-8BD6-DE4C-8D59-A66B36DD3D81}"/>
              </a:ext>
            </a:extLst>
          </p:cNvPr>
          <p:cNvSpPr txBox="1"/>
          <p:nvPr/>
        </p:nvSpPr>
        <p:spPr>
          <a:xfrm>
            <a:off x="2367308" y="4992483"/>
            <a:ext cx="351378" cy="523220"/>
          </a:xfrm>
          <a:prstGeom prst="rect">
            <a:avLst/>
          </a:prstGeom>
          <a:noFill/>
        </p:spPr>
        <p:txBody>
          <a:bodyPr wrap="none" rtlCol="0">
            <a:spAutoFit/>
          </a:bodyPr>
          <a:lstStyle/>
          <a:p>
            <a:r>
              <a:rPr lang="en-QA" sz="2800" b="1" dirty="0">
                <a:solidFill>
                  <a:srgbClr val="92D050"/>
                </a:solidFill>
              </a:rPr>
              <a:t>?</a:t>
            </a:r>
          </a:p>
        </p:txBody>
      </p:sp>
      <p:grpSp>
        <p:nvGrpSpPr>
          <p:cNvPr id="221" name="Group 220">
            <a:extLst>
              <a:ext uri="{FF2B5EF4-FFF2-40B4-BE49-F238E27FC236}">
                <a16:creationId xmlns:a16="http://schemas.microsoft.com/office/drawing/2014/main" id="{AB74271B-E68E-F14C-9EBD-04BDC5BD3967}"/>
              </a:ext>
            </a:extLst>
          </p:cNvPr>
          <p:cNvGrpSpPr/>
          <p:nvPr/>
        </p:nvGrpSpPr>
        <p:grpSpPr>
          <a:xfrm>
            <a:off x="3580871" y="2435425"/>
            <a:ext cx="897255" cy="3638720"/>
            <a:chOff x="2418909" y="2146288"/>
            <a:chExt cx="897255" cy="3638720"/>
          </a:xfrm>
        </p:grpSpPr>
        <p:grpSp>
          <p:nvGrpSpPr>
            <p:cNvPr id="222" name="Group 221">
              <a:extLst>
                <a:ext uri="{FF2B5EF4-FFF2-40B4-BE49-F238E27FC236}">
                  <a16:creationId xmlns:a16="http://schemas.microsoft.com/office/drawing/2014/main" id="{C03B1838-143D-0D4A-A186-7BB8CD1A6252}"/>
                </a:ext>
              </a:extLst>
            </p:cNvPr>
            <p:cNvGrpSpPr/>
            <p:nvPr/>
          </p:nvGrpSpPr>
          <p:grpSpPr>
            <a:xfrm>
              <a:off x="2418909" y="2146288"/>
              <a:ext cx="897255" cy="3637122"/>
              <a:chOff x="2387459" y="2148364"/>
              <a:chExt cx="897255" cy="3637122"/>
            </a:xfrm>
          </p:grpSpPr>
          <p:cxnSp>
            <p:nvCxnSpPr>
              <p:cNvPr id="243" name="Straight Connector 242">
                <a:extLst>
                  <a:ext uri="{FF2B5EF4-FFF2-40B4-BE49-F238E27FC236}">
                    <a16:creationId xmlns:a16="http://schemas.microsoft.com/office/drawing/2014/main" id="{15C41A6D-733E-C24D-B5A4-35E42711DEE0}"/>
                  </a:ext>
                </a:extLst>
              </p:cNvPr>
              <p:cNvCxnSpPr>
                <a:cxnSpLocks/>
              </p:cNvCxnSpPr>
              <p:nvPr/>
            </p:nvCxnSpPr>
            <p:spPr>
              <a:xfrm>
                <a:off x="2387459" y="2148364"/>
                <a:ext cx="897255" cy="734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C2EEE50D-63D8-8045-A700-1BCD7B150CDD}"/>
                  </a:ext>
                </a:extLst>
              </p:cNvPr>
              <p:cNvCxnSpPr>
                <a:cxnSpLocks/>
              </p:cNvCxnSpPr>
              <p:nvPr/>
            </p:nvCxnSpPr>
            <p:spPr>
              <a:xfrm>
                <a:off x="2387459" y="2148364"/>
                <a:ext cx="891540" cy="14587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DFE9865B-8845-A841-97E9-64C778AA2447}"/>
                  </a:ext>
                </a:extLst>
              </p:cNvPr>
              <p:cNvCxnSpPr>
                <a:cxnSpLocks/>
              </p:cNvCxnSpPr>
              <p:nvPr/>
            </p:nvCxnSpPr>
            <p:spPr>
              <a:xfrm>
                <a:off x="2387459" y="2148364"/>
                <a:ext cx="885825" cy="21845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A4238B50-25BC-D647-B251-A17C821CA64C}"/>
                  </a:ext>
                </a:extLst>
              </p:cNvPr>
              <p:cNvCxnSpPr>
                <a:cxnSpLocks/>
              </p:cNvCxnSpPr>
              <p:nvPr/>
            </p:nvCxnSpPr>
            <p:spPr>
              <a:xfrm>
                <a:off x="2387459" y="2148364"/>
                <a:ext cx="877730" cy="29220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82A7D901-0EB1-B846-8923-31C3C80C1414}"/>
                  </a:ext>
                </a:extLst>
              </p:cNvPr>
              <p:cNvCxnSpPr>
                <a:cxnSpLocks/>
              </p:cNvCxnSpPr>
              <p:nvPr/>
            </p:nvCxnSpPr>
            <p:spPr>
              <a:xfrm>
                <a:off x="2387459" y="2148364"/>
                <a:ext cx="875349" cy="36371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A9D0A501-0B94-B049-AF96-3304EC9E6E7B}"/>
                  </a:ext>
                </a:extLst>
              </p:cNvPr>
              <p:cNvCxnSpPr>
                <a:cxnSpLocks/>
              </p:cNvCxnSpPr>
              <p:nvPr/>
            </p:nvCxnSpPr>
            <p:spPr>
              <a:xfrm>
                <a:off x="2387459" y="2881312"/>
                <a:ext cx="885825" cy="14516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D6E14101-173A-3D47-8BF2-D763C220DC21}"/>
                  </a:ext>
                </a:extLst>
              </p:cNvPr>
              <p:cNvCxnSpPr>
                <a:cxnSpLocks/>
              </p:cNvCxnSpPr>
              <p:nvPr/>
            </p:nvCxnSpPr>
            <p:spPr>
              <a:xfrm>
                <a:off x="2387459" y="2881312"/>
                <a:ext cx="877730" cy="21890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BFBC1C41-CB32-9F4F-B13A-32ACEC4C6EB9}"/>
                  </a:ext>
                </a:extLst>
              </p:cNvPr>
              <p:cNvCxnSpPr>
                <a:cxnSpLocks/>
              </p:cNvCxnSpPr>
              <p:nvPr/>
            </p:nvCxnSpPr>
            <p:spPr>
              <a:xfrm>
                <a:off x="2387459" y="2881312"/>
                <a:ext cx="875349" cy="29041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1CAB055B-84B0-0B4A-B87F-C30E4B3BA404}"/>
                  </a:ext>
                </a:extLst>
              </p:cNvPr>
              <p:cNvCxnSpPr>
                <a:cxnSpLocks/>
              </p:cNvCxnSpPr>
              <p:nvPr/>
            </p:nvCxnSpPr>
            <p:spPr>
              <a:xfrm flipV="1">
                <a:off x="2387459" y="2154555"/>
                <a:ext cx="891540" cy="14525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04257311-64DA-D547-9B1D-CDB92B2502E4}"/>
                  </a:ext>
                </a:extLst>
              </p:cNvPr>
              <p:cNvCxnSpPr>
                <a:cxnSpLocks/>
              </p:cNvCxnSpPr>
              <p:nvPr/>
            </p:nvCxnSpPr>
            <p:spPr>
              <a:xfrm>
                <a:off x="2387459" y="2881312"/>
                <a:ext cx="877730" cy="21890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0B81C11B-4AEC-9D4A-A761-8B876A4FBB87}"/>
                  </a:ext>
                </a:extLst>
              </p:cNvPr>
              <p:cNvCxnSpPr>
                <a:cxnSpLocks/>
              </p:cNvCxnSpPr>
              <p:nvPr/>
            </p:nvCxnSpPr>
            <p:spPr>
              <a:xfrm>
                <a:off x="2387459" y="3607117"/>
                <a:ext cx="877730" cy="14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AA2605A4-A811-6D40-9F8F-FBD546C357C6}"/>
                  </a:ext>
                </a:extLst>
              </p:cNvPr>
              <p:cNvCxnSpPr>
                <a:cxnSpLocks/>
              </p:cNvCxnSpPr>
              <p:nvPr/>
            </p:nvCxnSpPr>
            <p:spPr>
              <a:xfrm>
                <a:off x="2387459" y="3607117"/>
                <a:ext cx="875349" cy="21783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A57EA7E3-107C-4049-B5A0-81FFD93548A0}"/>
                  </a:ext>
                </a:extLst>
              </p:cNvPr>
              <p:cNvCxnSpPr>
                <a:cxnSpLocks/>
              </p:cNvCxnSpPr>
              <p:nvPr/>
            </p:nvCxnSpPr>
            <p:spPr>
              <a:xfrm flipV="1">
                <a:off x="2387459" y="2154555"/>
                <a:ext cx="891540" cy="21783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DE721A16-4C23-204A-87BD-8A1B0FC9D67C}"/>
                  </a:ext>
                </a:extLst>
              </p:cNvPr>
              <p:cNvCxnSpPr>
                <a:cxnSpLocks/>
              </p:cNvCxnSpPr>
              <p:nvPr/>
            </p:nvCxnSpPr>
            <p:spPr>
              <a:xfrm flipV="1">
                <a:off x="2387459" y="2882741"/>
                <a:ext cx="897255" cy="14501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43856408-3162-5D4C-8832-D066B6338EDE}"/>
                  </a:ext>
                </a:extLst>
              </p:cNvPr>
              <p:cNvCxnSpPr>
                <a:cxnSpLocks/>
              </p:cNvCxnSpPr>
              <p:nvPr/>
            </p:nvCxnSpPr>
            <p:spPr>
              <a:xfrm>
                <a:off x="2387459" y="4332923"/>
                <a:ext cx="875349" cy="14525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3431D1F0-3396-184F-85C0-530755B734D2}"/>
                  </a:ext>
                </a:extLst>
              </p:cNvPr>
              <p:cNvCxnSpPr>
                <a:cxnSpLocks/>
              </p:cNvCxnSpPr>
              <p:nvPr/>
            </p:nvCxnSpPr>
            <p:spPr>
              <a:xfrm flipV="1">
                <a:off x="2387459" y="2154555"/>
                <a:ext cx="891540" cy="29184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5365E41B-F6C2-E945-A147-8030BCD8CFA8}"/>
                  </a:ext>
                </a:extLst>
              </p:cNvPr>
              <p:cNvCxnSpPr>
                <a:cxnSpLocks/>
              </p:cNvCxnSpPr>
              <p:nvPr/>
            </p:nvCxnSpPr>
            <p:spPr>
              <a:xfrm flipV="1">
                <a:off x="2387459" y="3607118"/>
                <a:ext cx="891540" cy="14658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DF4717B1-D11E-3140-806B-358ACF170533}"/>
                  </a:ext>
                </a:extLst>
              </p:cNvPr>
              <p:cNvCxnSpPr>
                <a:cxnSpLocks/>
              </p:cNvCxnSpPr>
              <p:nvPr/>
            </p:nvCxnSpPr>
            <p:spPr>
              <a:xfrm flipV="1">
                <a:off x="2387459" y="2882741"/>
                <a:ext cx="897255" cy="21902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A47F6C60-B970-D045-8F39-BD36778F690D}"/>
                  </a:ext>
                </a:extLst>
              </p:cNvPr>
              <p:cNvCxnSpPr>
                <a:cxnSpLocks/>
              </p:cNvCxnSpPr>
              <p:nvPr/>
            </p:nvCxnSpPr>
            <p:spPr>
              <a:xfrm flipV="1">
                <a:off x="2387459" y="5070394"/>
                <a:ext cx="877730" cy="7098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7541E24C-5773-F845-ADAC-17B8129571C3}"/>
                  </a:ext>
                </a:extLst>
              </p:cNvPr>
              <p:cNvCxnSpPr>
                <a:cxnSpLocks/>
              </p:cNvCxnSpPr>
              <p:nvPr/>
            </p:nvCxnSpPr>
            <p:spPr>
              <a:xfrm flipH="1">
                <a:off x="2387459" y="4332923"/>
                <a:ext cx="885825" cy="14473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5F0F35A2-1ABF-E54A-9B9D-3A39AF531D28}"/>
                  </a:ext>
                </a:extLst>
              </p:cNvPr>
              <p:cNvCxnSpPr>
                <a:cxnSpLocks/>
              </p:cNvCxnSpPr>
              <p:nvPr/>
            </p:nvCxnSpPr>
            <p:spPr>
              <a:xfrm flipH="1">
                <a:off x="2387459" y="3607118"/>
                <a:ext cx="891540" cy="21731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B5F8D759-799D-2647-8A9B-082B397F4889}"/>
                  </a:ext>
                </a:extLst>
              </p:cNvPr>
              <p:cNvCxnSpPr>
                <a:cxnSpLocks/>
              </p:cNvCxnSpPr>
              <p:nvPr/>
            </p:nvCxnSpPr>
            <p:spPr>
              <a:xfrm flipV="1">
                <a:off x="2387459" y="2882741"/>
                <a:ext cx="897255" cy="28975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4935C5ED-CE29-F041-AE23-D61CE4C951CD}"/>
                  </a:ext>
                </a:extLst>
              </p:cNvPr>
              <p:cNvCxnSpPr>
                <a:cxnSpLocks/>
              </p:cNvCxnSpPr>
              <p:nvPr/>
            </p:nvCxnSpPr>
            <p:spPr>
              <a:xfrm flipV="1">
                <a:off x="2387459" y="2154555"/>
                <a:ext cx="891540" cy="36256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24" name="Straight Connector 223">
              <a:extLst>
                <a:ext uri="{FF2B5EF4-FFF2-40B4-BE49-F238E27FC236}">
                  <a16:creationId xmlns:a16="http://schemas.microsoft.com/office/drawing/2014/main" id="{7EA16835-BA00-DB47-AFFF-FD37879E7DCF}"/>
                </a:ext>
              </a:extLst>
            </p:cNvPr>
            <p:cNvCxnSpPr>
              <a:cxnSpLocks/>
            </p:cNvCxnSpPr>
            <p:nvPr/>
          </p:nvCxnSpPr>
          <p:spPr>
            <a:xfrm>
              <a:off x="2418909" y="2147312"/>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C11667A0-5BAE-CB47-B47C-2EBBEE6E6445}"/>
                </a:ext>
              </a:extLst>
            </p:cNvPr>
            <p:cNvCxnSpPr>
              <a:cxnSpLocks/>
            </p:cNvCxnSpPr>
            <p:nvPr/>
          </p:nvCxnSpPr>
          <p:spPr>
            <a:xfrm>
              <a:off x="2418909" y="2882503"/>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399692ED-356A-B644-8748-0D43D0B9B07E}"/>
                </a:ext>
              </a:extLst>
            </p:cNvPr>
            <p:cNvCxnSpPr>
              <a:cxnSpLocks/>
            </p:cNvCxnSpPr>
            <p:nvPr/>
          </p:nvCxnSpPr>
          <p:spPr>
            <a:xfrm>
              <a:off x="2418909" y="3605041"/>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F3B2DD6A-6555-0041-99E8-D7F7D65A8AD0}"/>
                </a:ext>
              </a:extLst>
            </p:cNvPr>
            <p:cNvCxnSpPr>
              <a:cxnSpLocks/>
            </p:cNvCxnSpPr>
            <p:nvPr/>
          </p:nvCxnSpPr>
          <p:spPr>
            <a:xfrm>
              <a:off x="2418909" y="4327363"/>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2870B32A-C567-B843-A672-DF3791C8CA58}"/>
                </a:ext>
              </a:extLst>
            </p:cNvPr>
            <p:cNvCxnSpPr>
              <a:cxnSpLocks/>
            </p:cNvCxnSpPr>
            <p:nvPr/>
          </p:nvCxnSpPr>
          <p:spPr>
            <a:xfrm>
              <a:off x="2418909" y="5074919"/>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7DFB3239-11A2-7E4A-AD03-A910AF8D792C}"/>
                </a:ext>
              </a:extLst>
            </p:cNvPr>
            <p:cNvCxnSpPr>
              <a:cxnSpLocks/>
            </p:cNvCxnSpPr>
            <p:nvPr/>
          </p:nvCxnSpPr>
          <p:spPr>
            <a:xfrm>
              <a:off x="2418909" y="5785008"/>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0EF1E621-AAEF-EA48-ABC2-F32D374143D7}"/>
                </a:ext>
              </a:extLst>
            </p:cNvPr>
            <p:cNvCxnSpPr>
              <a:cxnSpLocks/>
            </p:cNvCxnSpPr>
            <p:nvPr/>
          </p:nvCxnSpPr>
          <p:spPr>
            <a:xfrm flipH="1">
              <a:off x="2425542" y="4337685"/>
              <a:ext cx="877728" cy="7372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5ADF13DE-989E-6346-B9B9-66B13F7E52E7}"/>
                </a:ext>
              </a:extLst>
            </p:cNvPr>
            <p:cNvCxnSpPr>
              <a:cxnSpLocks/>
            </p:cNvCxnSpPr>
            <p:nvPr/>
          </p:nvCxnSpPr>
          <p:spPr>
            <a:xfrm flipH="1" flipV="1">
              <a:off x="2425542" y="5085240"/>
              <a:ext cx="877728" cy="6997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350F0AC2-032F-1D44-A83C-268F7B889770}"/>
                </a:ext>
              </a:extLst>
            </p:cNvPr>
            <p:cNvCxnSpPr>
              <a:cxnSpLocks/>
            </p:cNvCxnSpPr>
            <p:nvPr/>
          </p:nvCxnSpPr>
          <p:spPr>
            <a:xfrm flipV="1">
              <a:off x="2425542" y="3611879"/>
              <a:ext cx="877728" cy="7032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21C2796F-7D59-CA41-A4F3-BB2F83879001}"/>
                </a:ext>
              </a:extLst>
            </p:cNvPr>
            <p:cNvCxnSpPr>
              <a:cxnSpLocks/>
            </p:cNvCxnSpPr>
            <p:nvPr/>
          </p:nvCxnSpPr>
          <p:spPr>
            <a:xfrm flipH="1" flipV="1">
              <a:off x="2425542" y="4332526"/>
              <a:ext cx="877728" cy="745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E2653C85-5DF0-BB44-B367-529AF19ACD63}"/>
                </a:ext>
              </a:extLst>
            </p:cNvPr>
            <p:cNvCxnSpPr>
              <a:cxnSpLocks/>
            </p:cNvCxnSpPr>
            <p:nvPr/>
          </p:nvCxnSpPr>
          <p:spPr>
            <a:xfrm flipH="1">
              <a:off x="2425542" y="2886074"/>
              <a:ext cx="877728" cy="72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FE8CFFEB-F8E1-4D4A-9408-77FE134B59D5}"/>
                </a:ext>
              </a:extLst>
            </p:cNvPr>
            <p:cNvCxnSpPr>
              <a:cxnSpLocks/>
            </p:cNvCxnSpPr>
            <p:nvPr/>
          </p:nvCxnSpPr>
          <p:spPr>
            <a:xfrm flipH="1" flipV="1">
              <a:off x="2425542" y="3596443"/>
              <a:ext cx="877728" cy="7412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E8865F74-1601-624C-A1BE-A5EB8177FDED}"/>
                </a:ext>
              </a:extLst>
            </p:cNvPr>
            <p:cNvCxnSpPr>
              <a:cxnSpLocks/>
            </p:cNvCxnSpPr>
            <p:nvPr/>
          </p:nvCxnSpPr>
          <p:spPr>
            <a:xfrm flipH="1">
              <a:off x="2425542" y="2153126"/>
              <a:ext cx="877728" cy="734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D0F1008B-7E24-6E41-94BE-541E5734E213}"/>
                </a:ext>
              </a:extLst>
            </p:cNvPr>
            <p:cNvCxnSpPr>
              <a:cxnSpLocks/>
            </p:cNvCxnSpPr>
            <p:nvPr/>
          </p:nvCxnSpPr>
          <p:spPr>
            <a:xfrm flipH="1" flipV="1">
              <a:off x="2425542" y="2869851"/>
              <a:ext cx="877728" cy="7420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7" name="Group 276">
            <a:extLst>
              <a:ext uri="{FF2B5EF4-FFF2-40B4-BE49-F238E27FC236}">
                <a16:creationId xmlns:a16="http://schemas.microsoft.com/office/drawing/2014/main" id="{B941E994-1A00-DA4F-A634-AB7DCDECF55E}"/>
              </a:ext>
            </a:extLst>
          </p:cNvPr>
          <p:cNvGrpSpPr/>
          <p:nvPr/>
        </p:nvGrpSpPr>
        <p:grpSpPr>
          <a:xfrm>
            <a:off x="4797053" y="2436224"/>
            <a:ext cx="897255" cy="3637122"/>
            <a:chOff x="3634740" y="2153126"/>
            <a:chExt cx="897255" cy="3637122"/>
          </a:xfrm>
        </p:grpSpPr>
        <p:cxnSp>
          <p:nvCxnSpPr>
            <p:cNvPr id="279" name="Straight Connector 278">
              <a:extLst>
                <a:ext uri="{FF2B5EF4-FFF2-40B4-BE49-F238E27FC236}">
                  <a16:creationId xmlns:a16="http://schemas.microsoft.com/office/drawing/2014/main" id="{7824EAB1-46A7-6D4D-9CD2-4D3E43842D66}"/>
                </a:ext>
              </a:extLst>
            </p:cNvPr>
            <p:cNvCxnSpPr>
              <a:cxnSpLocks/>
            </p:cNvCxnSpPr>
            <p:nvPr/>
          </p:nvCxnSpPr>
          <p:spPr>
            <a:xfrm>
              <a:off x="3634740" y="2153126"/>
              <a:ext cx="897255" cy="734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D2699EB7-4624-EA4F-901E-D4CB106F95ED}"/>
                </a:ext>
              </a:extLst>
            </p:cNvPr>
            <p:cNvCxnSpPr>
              <a:cxnSpLocks/>
            </p:cNvCxnSpPr>
            <p:nvPr/>
          </p:nvCxnSpPr>
          <p:spPr>
            <a:xfrm>
              <a:off x="3634740" y="2153126"/>
              <a:ext cx="891540" cy="14587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E688AC38-F52B-EB4A-AF66-9276C7AC5D01}"/>
                </a:ext>
              </a:extLst>
            </p:cNvPr>
            <p:cNvCxnSpPr>
              <a:cxnSpLocks/>
            </p:cNvCxnSpPr>
            <p:nvPr/>
          </p:nvCxnSpPr>
          <p:spPr>
            <a:xfrm>
              <a:off x="3634740" y="2153126"/>
              <a:ext cx="885825" cy="21845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B7E8C2BA-CD15-2944-A098-8CE1ABD95ADA}"/>
                </a:ext>
              </a:extLst>
            </p:cNvPr>
            <p:cNvCxnSpPr>
              <a:cxnSpLocks/>
            </p:cNvCxnSpPr>
            <p:nvPr/>
          </p:nvCxnSpPr>
          <p:spPr>
            <a:xfrm>
              <a:off x="3634740" y="2153126"/>
              <a:ext cx="877730" cy="29220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9E00B832-7AE6-3C43-BE3C-D494E5782F64}"/>
                </a:ext>
              </a:extLst>
            </p:cNvPr>
            <p:cNvCxnSpPr>
              <a:cxnSpLocks/>
            </p:cNvCxnSpPr>
            <p:nvPr/>
          </p:nvCxnSpPr>
          <p:spPr>
            <a:xfrm>
              <a:off x="3634740" y="2153126"/>
              <a:ext cx="875349" cy="36371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2ACC812B-16BA-4548-9443-17371F6D351B}"/>
                </a:ext>
              </a:extLst>
            </p:cNvPr>
            <p:cNvCxnSpPr>
              <a:cxnSpLocks/>
            </p:cNvCxnSpPr>
            <p:nvPr/>
          </p:nvCxnSpPr>
          <p:spPr>
            <a:xfrm>
              <a:off x="3634740" y="2886074"/>
              <a:ext cx="885825" cy="14516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8CA0B909-BC10-674C-8DE1-31360510C815}"/>
                </a:ext>
              </a:extLst>
            </p:cNvPr>
            <p:cNvCxnSpPr>
              <a:cxnSpLocks/>
            </p:cNvCxnSpPr>
            <p:nvPr/>
          </p:nvCxnSpPr>
          <p:spPr>
            <a:xfrm>
              <a:off x="3634740" y="2886074"/>
              <a:ext cx="877730" cy="21890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19520C7D-A5D7-444C-B92E-AC306D122DF5}"/>
                </a:ext>
              </a:extLst>
            </p:cNvPr>
            <p:cNvCxnSpPr>
              <a:cxnSpLocks/>
            </p:cNvCxnSpPr>
            <p:nvPr/>
          </p:nvCxnSpPr>
          <p:spPr>
            <a:xfrm>
              <a:off x="3634740" y="2886074"/>
              <a:ext cx="875349" cy="29041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CBCAE68A-43FC-BC45-BE2B-6AD6D792EDC8}"/>
                </a:ext>
              </a:extLst>
            </p:cNvPr>
            <p:cNvCxnSpPr>
              <a:cxnSpLocks/>
            </p:cNvCxnSpPr>
            <p:nvPr/>
          </p:nvCxnSpPr>
          <p:spPr>
            <a:xfrm flipV="1">
              <a:off x="3634740" y="2159317"/>
              <a:ext cx="891540" cy="14525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8BE5D637-1BF7-9341-9F04-97E143C3537F}"/>
                </a:ext>
              </a:extLst>
            </p:cNvPr>
            <p:cNvCxnSpPr>
              <a:cxnSpLocks/>
            </p:cNvCxnSpPr>
            <p:nvPr/>
          </p:nvCxnSpPr>
          <p:spPr>
            <a:xfrm>
              <a:off x="3634740" y="2886074"/>
              <a:ext cx="877730" cy="21890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87B2EEC6-C6CC-0C4B-8D2B-482F83F6EC78}"/>
                </a:ext>
              </a:extLst>
            </p:cNvPr>
            <p:cNvCxnSpPr>
              <a:cxnSpLocks/>
            </p:cNvCxnSpPr>
            <p:nvPr/>
          </p:nvCxnSpPr>
          <p:spPr>
            <a:xfrm>
              <a:off x="3634740" y="3611879"/>
              <a:ext cx="877730" cy="14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00C10C8E-78A1-2D49-A042-941926DD92D8}"/>
                </a:ext>
              </a:extLst>
            </p:cNvPr>
            <p:cNvCxnSpPr>
              <a:cxnSpLocks/>
            </p:cNvCxnSpPr>
            <p:nvPr/>
          </p:nvCxnSpPr>
          <p:spPr>
            <a:xfrm>
              <a:off x="3634740" y="3611879"/>
              <a:ext cx="875349" cy="21783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id="{B22A6962-C4AB-7643-BE95-D64A1E96C386}"/>
                </a:ext>
              </a:extLst>
            </p:cNvPr>
            <p:cNvCxnSpPr>
              <a:cxnSpLocks/>
            </p:cNvCxnSpPr>
            <p:nvPr/>
          </p:nvCxnSpPr>
          <p:spPr>
            <a:xfrm flipV="1">
              <a:off x="3634740" y="2159317"/>
              <a:ext cx="891540" cy="21783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528F32F5-D488-4349-A963-B3BA7F53DAE7}"/>
                </a:ext>
              </a:extLst>
            </p:cNvPr>
            <p:cNvCxnSpPr>
              <a:cxnSpLocks/>
            </p:cNvCxnSpPr>
            <p:nvPr/>
          </p:nvCxnSpPr>
          <p:spPr>
            <a:xfrm flipV="1">
              <a:off x="3634740" y="2887503"/>
              <a:ext cx="897255" cy="14501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C2FE8316-D8E7-F04E-8758-DD1404B4D4E3}"/>
                </a:ext>
              </a:extLst>
            </p:cNvPr>
            <p:cNvCxnSpPr>
              <a:cxnSpLocks/>
            </p:cNvCxnSpPr>
            <p:nvPr/>
          </p:nvCxnSpPr>
          <p:spPr>
            <a:xfrm>
              <a:off x="3634740" y="4337685"/>
              <a:ext cx="875349" cy="14525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9A2CF079-2F54-6047-B367-73F690D38531}"/>
                </a:ext>
              </a:extLst>
            </p:cNvPr>
            <p:cNvCxnSpPr>
              <a:cxnSpLocks/>
            </p:cNvCxnSpPr>
            <p:nvPr/>
          </p:nvCxnSpPr>
          <p:spPr>
            <a:xfrm flipV="1">
              <a:off x="3634740" y="2159317"/>
              <a:ext cx="891540" cy="29184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D9A309F2-25E1-734B-A7B8-79E4A52D6080}"/>
                </a:ext>
              </a:extLst>
            </p:cNvPr>
            <p:cNvCxnSpPr>
              <a:cxnSpLocks/>
            </p:cNvCxnSpPr>
            <p:nvPr/>
          </p:nvCxnSpPr>
          <p:spPr>
            <a:xfrm flipV="1">
              <a:off x="3634740" y="3611880"/>
              <a:ext cx="891540" cy="14658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0F59259A-AB40-A343-9849-3AA26A0192B8}"/>
                </a:ext>
              </a:extLst>
            </p:cNvPr>
            <p:cNvCxnSpPr>
              <a:cxnSpLocks/>
            </p:cNvCxnSpPr>
            <p:nvPr/>
          </p:nvCxnSpPr>
          <p:spPr>
            <a:xfrm flipV="1">
              <a:off x="3634740" y="2887503"/>
              <a:ext cx="897255" cy="21902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C8FF9E4B-78B7-A145-AAA8-8F35C7DA805D}"/>
                </a:ext>
              </a:extLst>
            </p:cNvPr>
            <p:cNvCxnSpPr>
              <a:cxnSpLocks/>
            </p:cNvCxnSpPr>
            <p:nvPr/>
          </p:nvCxnSpPr>
          <p:spPr>
            <a:xfrm flipV="1">
              <a:off x="3634740" y="5075156"/>
              <a:ext cx="877730" cy="7098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231E325E-2159-E941-9D7A-D5F3C8DE0D1E}"/>
                </a:ext>
              </a:extLst>
            </p:cNvPr>
            <p:cNvCxnSpPr>
              <a:cxnSpLocks/>
            </p:cNvCxnSpPr>
            <p:nvPr/>
          </p:nvCxnSpPr>
          <p:spPr>
            <a:xfrm flipH="1">
              <a:off x="3634740" y="4337685"/>
              <a:ext cx="885825" cy="14473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CF0A66BB-52FD-7541-BC66-1490A6E9D048}"/>
                </a:ext>
              </a:extLst>
            </p:cNvPr>
            <p:cNvCxnSpPr>
              <a:cxnSpLocks/>
            </p:cNvCxnSpPr>
            <p:nvPr/>
          </p:nvCxnSpPr>
          <p:spPr>
            <a:xfrm flipH="1">
              <a:off x="3634740" y="3611880"/>
              <a:ext cx="891540" cy="21731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4CB87A3F-6C18-1949-B5EF-F2B0293CCE3D}"/>
                </a:ext>
              </a:extLst>
            </p:cNvPr>
            <p:cNvCxnSpPr>
              <a:cxnSpLocks/>
            </p:cNvCxnSpPr>
            <p:nvPr/>
          </p:nvCxnSpPr>
          <p:spPr>
            <a:xfrm flipV="1">
              <a:off x="3634740" y="2887503"/>
              <a:ext cx="897255" cy="28975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F787A6D0-C466-9645-AC9F-FA6F7C56E8CF}"/>
                </a:ext>
              </a:extLst>
            </p:cNvPr>
            <p:cNvCxnSpPr>
              <a:cxnSpLocks/>
            </p:cNvCxnSpPr>
            <p:nvPr/>
          </p:nvCxnSpPr>
          <p:spPr>
            <a:xfrm flipV="1">
              <a:off x="3634740" y="2159317"/>
              <a:ext cx="891540" cy="36256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1" name="Group 310">
            <a:extLst>
              <a:ext uri="{FF2B5EF4-FFF2-40B4-BE49-F238E27FC236}">
                <a16:creationId xmlns:a16="http://schemas.microsoft.com/office/drawing/2014/main" id="{5F4E2202-FB80-5840-B47A-1C756F85EEE4}"/>
              </a:ext>
            </a:extLst>
          </p:cNvPr>
          <p:cNvGrpSpPr/>
          <p:nvPr/>
        </p:nvGrpSpPr>
        <p:grpSpPr>
          <a:xfrm>
            <a:off x="5990668" y="2453622"/>
            <a:ext cx="1239201" cy="3630931"/>
            <a:chOff x="4841559" y="2159317"/>
            <a:chExt cx="1239201" cy="3630931"/>
          </a:xfrm>
        </p:grpSpPr>
        <p:grpSp>
          <p:nvGrpSpPr>
            <p:cNvPr id="312" name="Group 311">
              <a:extLst>
                <a:ext uri="{FF2B5EF4-FFF2-40B4-BE49-F238E27FC236}">
                  <a16:creationId xmlns:a16="http://schemas.microsoft.com/office/drawing/2014/main" id="{23CBC0CC-8E81-7949-BB8F-D1608B62F5B7}"/>
                </a:ext>
              </a:extLst>
            </p:cNvPr>
            <p:cNvGrpSpPr/>
            <p:nvPr/>
          </p:nvGrpSpPr>
          <p:grpSpPr>
            <a:xfrm>
              <a:off x="4857750" y="2720341"/>
              <a:ext cx="1223010" cy="891540"/>
              <a:chOff x="2411730" y="3257550"/>
              <a:chExt cx="1223010" cy="891540"/>
            </a:xfrm>
          </p:grpSpPr>
          <p:sp>
            <p:nvSpPr>
              <p:cNvPr id="339" name="Oval 338">
                <a:extLst>
                  <a:ext uri="{FF2B5EF4-FFF2-40B4-BE49-F238E27FC236}">
                    <a16:creationId xmlns:a16="http://schemas.microsoft.com/office/drawing/2014/main" id="{3E15B392-C3EE-564E-9D6F-04DF4A129297}"/>
                  </a:ext>
                </a:extLst>
              </p:cNvPr>
              <p:cNvSpPr/>
              <p:nvPr/>
            </p:nvSpPr>
            <p:spPr>
              <a:xfrm>
                <a:off x="3303270" y="3257550"/>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cxnSp>
            <p:nvCxnSpPr>
              <p:cNvPr id="340" name="Straight Connector 339">
                <a:extLst>
                  <a:ext uri="{FF2B5EF4-FFF2-40B4-BE49-F238E27FC236}">
                    <a16:creationId xmlns:a16="http://schemas.microsoft.com/office/drawing/2014/main" id="{9E67804A-97A5-E544-992F-E269B71D8773}"/>
                  </a:ext>
                </a:extLst>
              </p:cNvPr>
              <p:cNvCxnSpPr>
                <a:cxnSpLocks/>
                <a:endCxn id="339" idx="2"/>
              </p:cNvCxnSpPr>
              <p:nvPr/>
            </p:nvCxnSpPr>
            <p:spPr>
              <a:xfrm>
                <a:off x="241173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CC0B000A-9ABF-5840-8FCE-473422DAB64A}"/>
                  </a:ext>
                </a:extLst>
              </p:cNvPr>
              <p:cNvCxnSpPr>
                <a:cxnSpLocks/>
                <a:stCxn id="339" idx="2"/>
              </p:cNvCxnSpPr>
              <p:nvPr/>
            </p:nvCxnSpPr>
            <p:spPr>
              <a:xfrm flipH="1">
                <a:off x="2411730" y="3423285"/>
                <a:ext cx="891540" cy="72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4" name="Group 313">
              <a:extLst>
                <a:ext uri="{FF2B5EF4-FFF2-40B4-BE49-F238E27FC236}">
                  <a16:creationId xmlns:a16="http://schemas.microsoft.com/office/drawing/2014/main" id="{2F694163-4621-6F46-AD24-E735A27B87C3}"/>
                </a:ext>
              </a:extLst>
            </p:cNvPr>
            <p:cNvGrpSpPr/>
            <p:nvPr/>
          </p:nvGrpSpPr>
          <p:grpSpPr>
            <a:xfrm>
              <a:off x="4846320" y="4337685"/>
              <a:ext cx="1223010" cy="902969"/>
              <a:chOff x="2411730" y="2686051"/>
              <a:chExt cx="1223010" cy="902969"/>
            </a:xfrm>
          </p:grpSpPr>
          <p:sp>
            <p:nvSpPr>
              <p:cNvPr id="335" name="Oval 334">
                <a:extLst>
                  <a:ext uri="{FF2B5EF4-FFF2-40B4-BE49-F238E27FC236}">
                    <a16:creationId xmlns:a16="http://schemas.microsoft.com/office/drawing/2014/main" id="{1ABB2E60-7E40-774D-928A-C062EF7A8769}"/>
                  </a:ext>
                </a:extLst>
              </p:cNvPr>
              <p:cNvSpPr/>
              <p:nvPr/>
            </p:nvSpPr>
            <p:spPr>
              <a:xfrm>
                <a:off x="3303270" y="3257550"/>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cxnSp>
            <p:nvCxnSpPr>
              <p:cNvPr id="336" name="Straight Connector 335">
                <a:extLst>
                  <a:ext uri="{FF2B5EF4-FFF2-40B4-BE49-F238E27FC236}">
                    <a16:creationId xmlns:a16="http://schemas.microsoft.com/office/drawing/2014/main" id="{03FF20F0-FDCC-3C4E-B504-37B2875527B8}"/>
                  </a:ext>
                </a:extLst>
              </p:cNvPr>
              <p:cNvCxnSpPr>
                <a:cxnSpLocks/>
                <a:endCxn id="335" idx="2"/>
              </p:cNvCxnSpPr>
              <p:nvPr/>
            </p:nvCxnSpPr>
            <p:spPr>
              <a:xfrm>
                <a:off x="2417445" y="2686051"/>
                <a:ext cx="885825" cy="7372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8C5D3D1F-1E5B-034A-BF59-37B3447322F3}"/>
                  </a:ext>
                </a:extLst>
              </p:cNvPr>
              <p:cNvCxnSpPr>
                <a:cxnSpLocks/>
                <a:endCxn id="335" idx="2"/>
              </p:cNvCxnSpPr>
              <p:nvPr/>
            </p:nvCxnSpPr>
            <p:spPr>
              <a:xfrm>
                <a:off x="241173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15" name="Straight Connector 314">
              <a:extLst>
                <a:ext uri="{FF2B5EF4-FFF2-40B4-BE49-F238E27FC236}">
                  <a16:creationId xmlns:a16="http://schemas.microsoft.com/office/drawing/2014/main" id="{351C501B-88EA-2F49-A5DD-F6C893F48A3C}"/>
                </a:ext>
              </a:extLst>
            </p:cNvPr>
            <p:cNvCxnSpPr>
              <a:cxnSpLocks/>
            </p:cNvCxnSpPr>
            <p:nvPr/>
          </p:nvCxnSpPr>
          <p:spPr>
            <a:xfrm>
              <a:off x="4857750" y="2159317"/>
              <a:ext cx="880110" cy="14582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16E58C69-0120-2244-96A3-8A2964663FD4}"/>
                </a:ext>
              </a:extLst>
            </p:cNvPr>
            <p:cNvCxnSpPr>
              <a:cxnSpLocks/>
            </p:cNvCxnSpPr>
            <p:nvPr/>
          </p:nvCxnSpPr>
          <p:spPr>
            <a:xfrm>
              <a:off x="4857750" y="2159317"/>
              <a:ext cx="891540" cy="21783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5EBBD9D4-0A18-9F45-8F03-C81E4817BFE1}"/>
                </a:ext>
              </a:extLst>
            </p:cNvPr>
            <p:cNvCxnSpPr>
              <a:cxnSpLocks/>
              <a:endCxn id="335" idx="2"/>
            </p:cNvCxnSpPr>
            <p:nvPr/>
          </p:nvCxnSpPr>
          <p:spPr>
            <a:xfrm>
              <a:off x="4857750" y="2159317"/>
              <a:ext cx="880110" cy="29156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49532A34-17BF-9647-89D6-E41B9C382BAE}"/>
                </a:ext>
              </a:extLst>
            </p:cNvPr>
            <p:cNvCxnSpPr>
              <a:cxnSpLocks/>
            </p:cNvCxnSpPr>
            <p:nvPr/>
          </p:nvCxnSpPr>
          <p:spPr>
            <a:xfrm>
              <a:off x="4863465" y="2887503"/>
              <a:ext cx="885825" cy="14501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1D439873-C101-A646-937D-939B877AFAD3}"/>
                </a:ext>
              </a:extLst>
            </p:cNvPr>
            <p:cNvCxnSpPr>
              <a:cxnSpLocks/>
              <a:endCxn id="335" idx="2"/>
            </p:cNvCxnSpPr>
            <p:nvPr/>
          </p:nvCxnSpPr>
          <p:spPr>
            <a:xfrm>
              <a:off x="4863465" y="2887503"/>
              <a:ext cx="874395" cy="21874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F71E4592-FB5E-7F4D-9EBB-F7B079371248}"/>
                </a:ext>
              </a:extLst>
            </p:cNvPr>
            <p:cNvCxnSpPr>
              <a:cxnSpLocks/>
              <a:endCxn id="335" idx="2"/>
            </p:cNvCxnSpPr>
            <p:nvPr/>
          </p:nvCxnSpPr>
          <p:spPr>
            <a:xfrm>
              <a:off x="4857750" y="3611880"/>
              <a:ext cx="880110" cy="14630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4460AB5F-D56D-4F4E-B631-19135F623252}"/>
                </a:ext>
              </a:extLst>
            </p:cNvPr>
            <p:cNvCxnSpPr>
              <a:cxnSpLocks/>
              <a:endCxn id="339" idx="2"/>
            </p:cNvCxnSpPr>
            <p:nvPr/>
          </p:nvCxnSpPr>
          <p:spPr>
            <a:xfrm flipV="1">
              <a:off x="4852035" y="2886076"/>
              <a:ext cx="897255" cy="14516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8215F7A8-F3BB-8143-9672-D72A19DCFF68}"/>
                </a:ext>
              </a:extLst>
            </p:cNvPr>
            <p:cNvCxnSpPr>
              <a:cxnSpLocks/>
            </p:cNvCxnSpPr>
            <p:nvPr/>
          </p:nvCxnSpPr>
          <p:spPr>
            <a:xfrm flipV="1">
              <a:off x="4843940" y="3617596"/>
              <a:ext cx="893920" cy="14575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7CEB06F0-1537-3A47-B711-AEA1F02B8E7D}"/>
                </a:ext>
              </a:extLst>
            </p:cNvPr>
            <p:cNvCxnSpPr>
              <a:cxnSpLocks/>
              <a:endCxn id="339" idx="2"/>
            </p:cNvCxnSpPr>
            <p:nvPr/>
          </p:nvCxnSpPr>
          <p:spPr>
            <a:xfrm flipV="1">
              <a:off x="4843940" y="2886076"/>
              <a:ext cx="905350" cy="2189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E09FC379-DD62-2F4F-9F6D-21F66DCA8AC6}"/>
                </a:ext>
              </a:extLst>
            </p:cNvPr>
            <p:cNvCxnSpPr>
              <a:cxnSpLocks/>
            </p:cNvCxnSpPr>
            <p:nvPr/>
          </p:nvCxnSpPr>
          <p:spPr>
            <a:xfrm flipV="1">
              <a:off x="4841559" y="4337685"/>
              <a:ext cx="907731" cy="14525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DB91139E-9637-0146-B48B-A3BAD778E819}"/>
                </a:ext>
              </a:extLst>
            </p:cNvPr>
            <p:cNvCxnSpPr>
              <a:cxnSpLocks/>
            </p:cNvCxnSpPr>
            <p:nvPr/>
          </p:nvCxnSpPr>
          <p:spPr>
            <a:xfrm flipV="1">
              <a:off x="4841559" y="3617596"/>
              <a:ext cx="896301" cy="21726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59FFACCB-EA2E-EB41-9EBC-B8EC3C55689D}"/>
                </a:ext>
              </a:extLst>
            </p:cNvPr>
            <p:cNvCxnSpPr>
              <a:cxnSpLocks/>
              <a:stCxn id="339" idx="2"/>
            </p:cNvCxnSpPr>
            <p:nvPr/>
          </p:nvCxnSpPr>
          <p:spPr>
            <a:xfrm flipH="1">
              <a:off x="4841559" y="2886076"/>
              <a:ext cx="907731" cy="29041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2" name="Group 341">
            <a:extLst>
              <a:ext uri="{FF2B5EF4-FFF2-40B4-BE49-F238E27FC236}">
                <a16:creationId xmlns:a16="http://schemas.microsoft.com/office/drawing/2014/main" id="{1DA67B5B-FD07-BD4F-A7BC-09F0A7AC56FF}"/>
              </a:ext>
            </a:extLst>
          </p:cNvPr>
          <p:cNvGrpSpPr/>
          <p:nvPr/>
        </p:nvGrpSpPr>
        <p:grpSpPr>
          <a:xfrm>
            <a:off x="7215351" y="3172046"/>
            <a:ext cx="2137410" cy="2188845"/>
            <a:chOff x="6069330" y="2886074"/>
            <a:chExt cx="2137410" cy="2188845"/>
          </a:xfrm>
        </p:grpSpPr>
        <p:grpSp>
          <p:nvGrpSpPr>
            <p:cNvPr id="343" name="Group 342">
              <a:extLst>
                <a:ext uri="{FF2B5EF4-FFF2-40B4-BE49-F238E27FC236}">
                  <a16:creationId xmlns:a16="http://schemas.microsoft.com/office/drawing/2014/main" id="{947B9BF7-5A2A-2042-A5FA-817584577872}"/>
                </a:ext>
              </a:extLst>
            </p:cNvPr>
            <p:cNvGrpSpPr/>
            <p:nvPr/>
          </p:nvGrpSpPr>
          <p:grpSpPr>
            <a:xfrm>
              <a:off x="6069330" y="3617596"/>
              <a:ext cx="2137410" cy="1457323"/>
              <a:chOff x="2388870" y="2707958"/>
              <a:chExt cx="2137410" cy="1457323"/>
            </a:xfrm>
          </p:grpSpPr>
          <p:sp>
            <p:nvSpPr>
              <p:cNvPr id="351" name="Oval 350">
                <a:extLst>
                  <a:ext uri="{FF2B5EF4-FFF2-40B4-BE49-F238E27FC236}">
                    <a16:creationId xmlns:a16="http://schemas.microsoft.com/office/drawing/2014/main" id="{2163EA73-E198-6848-88CD-CCB3E5FCD931}"/>
                  </a:ext>
                </a:extLst>
              </p:cNvPr>
              <p:cNvSpPr/>
              <p:nvPr/>
            </p:nvSpPr>
            <p:spPr>
              <a:xfrm>
                <a:off x="3303270" y="3257550"/>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cxnSp>
            <p:nvCxnSpPr>
              <p:cNvPr id="352" name="Straight Connector 351">
                <a:extLst>
                  <a:ext uri="{FF2B5EF4-FFF2-40B4-BE49-F238E27FC236}">
                    <a16:creationId xmlns:a16="http://schemas.microsoft.com/office/drawing/2014/main" id="{BD023BD2-EC28-E54B-BCC3-EDC831CD66BD}"/>
                  </a:ext>
                </a:extLst>
              </p:cNvPr>
              <p:cNvCxnSpPr>
                <a:cxnSpLocks/>
                <a:endCxn id="351" idx="2"/>
              </p:cNvCxnSpPr>
              <p:nvPr/>
            </p:nvCxnSpPr>
            <p:spPr>
              <a:xfrm>
                <a:off x="2388870" y="2707958"/>
                <a:ext cx="914400" cy="7153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1E327809-F571-A842-AE5B-527CF0DF8AE9}"/>
                  </a:ext>
                </a:extLst>
              </p:cNvPr>
              <p:cNvCxnSpPr>
                <a:cxnSpLocks/>
                <a:stCxn id="351" idx="2"/>
              </p:cNvCxnSpPr>
              <p:nvPr/>
            </p:nvCxnSpPr>
            <p:spPr>
              <a:xfrm flipH="1">
                <a:off x="2388870" y="3423285"/>
                <a:ext cx="914400" cy="7419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67049439-4CD8-3A42-ADE9-47423AD89B22}"/>
                  </a:ext>
                </a:extLst>
              </p:cNvPr>
              <p:cNvCxnSpPr>
                <a:cxnSpLocks/>
              </p:cNvCxnSpPr>
              <p:nvPr/>
            </p:nvCxnSpPr>
            <p:spPr>
              <a:xfrm>
                <a:off x="363474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4" name="Group 343">
              <a:extLst>
                <a:ext uri="{FF2B5EF4-FFF2-40B4-BE49-F238E27FC236}">
                  <a16:creationId xmlns:a16="http://schemas.microsoft.com/office/drawing/2014/main" id="{2901AD82-41E2-F640-8F1D-F3DF1083E217}"/>
                </a:ext>
              </a:extLst>
            </p:cNvPr>
            <p:cNvGrpSpPr/>
            <p:nvPr/>
          </p:nvGrpSpPr>
          <p:grpSpPr>
            <a:xfrm>
              <a:off x="6080760" y="2886074"/>
              <a:ext cx="2114550" cy="1451610"/>
              <a:chOff x="2411730" y="2697480"/>
              <a:chExt cx="2114550" cy="1451610"/>
            </a:xfrm>
          </p:grpSpPr>
          <p:sp>
            <p:nvSpPr>
              <p:cNvPr id="347" name="Oval 346">
                <a:extLst>
                  <a:ext uri="{FF2B5EF4-FFF2-40B4-BE49-F238E27FC236}">
                    <a16:creationId xmlns:a16="http://schemas.microsoft.com/office/drawing/2014/main" id="{AA178B0B-6027-494E-8C95-281FCA5D297C}"/>
                  </a:ext>
                </a:extLst>
              </p:cNvPr>
              <p:cNvSpPr/>
              <p:nvPr/>
            </p:nvSpPr>
            <p:spPr>
              <a:xfrm>
                <a:off x="3303270" y="3257550"/>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cxnSp>
            <p:nvCxnSpPr>
              <p:cNvPr id="348" name="Straight Connector 347">
                <a:extLst>
                  <a:ext uri="{FF2B5EF4-FFF2-40B4-BE49-F238E27FC236}">
                    <a16:creationId xmlns:a16="http://schemas.microsoft.com/office/drawing/2014/main" id="{87114CBC-B729-DA49-9E73-6E265265812E}"/>
                  </a:ext>
                </a:extLst>
              </p:cNvPr>
              <p:cNvCxnSpPr>
                <a:cxnSpLocks/>
                <a:endCxn id="347" idx="2"/>
              </p:cNvCxnSpPr>
              <p:nvPr/>
            </p:nvCxnSpPr>
            <p:spPr>
              <a:xfrm>
                <a:off x="2411730" y="2697480"/>
                <a:ext cx="891540" cy="72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2EC62284-90D4-5546-ABF2-E965598E394A}"/>
                  </a:ext>
                </a:extLst>
              </p:cNvPr>
              <p:cNvCxnSpPr>
                <a:cxnSpLocks/>
                <a:stCxn id="347" idx="2"/>
              </p:cNvCxnSpPr>
              <p:nvPr/>
            </p:nvCxnSpPr>
            <p:spPr>
              <a:xfrm flipH="1">
                <a:off x="2411730" y="3423285"/>
                <a:ext cx="891540" cy="72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B42F55E2-9D55-0548-8454-2F9B9B7D4FE5}"/>
                  </a:ext>
                </a:extLst>
              </p:cNvPr>
              <p:cNvCxnSpPr>
                <a:cxnSpLocks/>
              </p:cNvCxnSpPr>
              <p:nvPr/>
            </p:nvCxnSpPr>
            <p:spPr>
              <a:xfrm>
                <a:off x="363474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45" name="Straight Connector 344">
              <a:extLst>
                <a:ext uri="{FF2B5EF4-FFF2-40B4-BE49-F238E27FC236}">
                  <a16:creationId xmlns:a16="http://schemas.microsoft.com/office/drawing/2014/main" id="{3CCA8E58-2C35-E84A-AD71-8808DC5F371C}"/>
                </a:ext>
              </a:extLst>
            </p:cNvPr>
            <p:cNvCxnSpPr>
              <a:cxnSpLocks/>
              <a:stCxn id="347" idx="2"/>
            </p:cNvCxnSpPr>
            <p:nvPr/>
          </p:nvCxnSpPr>
          <p:spPr>
            <a:xfrm flipH="1">
              <a:off x="6069330" y="3611879"/>
              <a:ext cx="902970" cy="1463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8F64472F-0ADB-0243-8B49-9ED19FE24BA0}"/>
                </a:ext>
              </a:extLst>
            </p:cNvPr>
            <p:cNvCxnSpPr>
              <a:cxnSpLocks/>
              <a:endCxn id="351" idx="2"/>
            </p:cNvCxnSpPr>
            <p:nvPr/>
          </p:nvCxnSpPr>
          <p:spPr>
            <a:xfrm>
              <a:off x="6080760" y="2886076"/>
              <a:ext cx="902970" cy="14468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5" name="Content Placeholder 2">
            <a:extLst>
              <a:ext uri="{FF2B5EF4-FFF2-40B4-BE49-F238E27FC236}">
                <a16:creationId xmlns:a16="http://schemas.microsoft.com/office/drawing/2014/main" id="{33BECB01-DE11-7A45-85B5-F439CA9C7B3E}"/>
              </a:ext>
            </a:extLst>
          </p:cNvPr>
          <p:cNvSpPr>
            <a:spLocks noGrp="1"/>
          </p:cNvSpPr>
          <p:nvPr>
            <p:ph idx="1"/>
          </p:nvPr>
        </p:nvSpPr>
        <p:spPr>
          <a:xfrm>
            <a:off x="838200" y="1825625"/>
            <a:ext cx="10654862" cy="1136710"/>
          </a:xfrm>
        </p:spPr>
        <p:txBody>
          <a:bodyPr/>
          <a:lstStyle/>
          <a:p>
            <a:r>
              <a:rPr lang="en-US" dirty="0"/>
              <a:t>After training your DL model, you can use it to </a:t>
            </a:r>
            <a:r>
              <a:rPr lang="en-US" i="1" dirty="0"/>
              <a:t>infer </a:t>
            </a:r>
            <a:r>
              <a:rPr lang="en-US" dirty="0"/>
              <a:t>what an </a:t>
            </a:r>
            <a:r>
              <a:rPr lang="en-US" i="1" u="sng" dirty="0"/>
              <a:t>unknown</a:t>
            </a:r>
            <a:r>
              <a:rPr lang="en-US" dirty="0"/>
              <a:t> image may show</a:t>
            </a:r>
          </a:p>
          <a:p>
            <a:endParaRPr lang="en-US" dirty="0"/>
          </a:p>
          <a:p>
            <a:endParaRPr lang="en-QA" dirty="0"/>
          </a:p>
        </p:txBody>
      </p:sp>
      <p:sp>
        <p:nvSpPr>
          <p:cNvPr id="299" name="TextBox 298">
            <a:extLst>
              <a:ext uri="{FF2B5EF4-FFF2-40B4-BE49-F238E27FC236}">
                <a16:creationId xmlns:a16="http://schemas.microsoft.com/office/drawing/2014/main" id="{96D54588-6B48-FE4C-B38C-7F10406CAB25}"/>
              </a:ext>
            </a:extLst>
          </p:cNvPr>
          <p:cNvSpPr txBox="1"/>
          <p:nvPr/>
        </p:nvSpPr>
        <p:spPr>
          <a:xfrm>
            <a:off x="9419203" y="4411087"/>
            <a:ext cx="1504771" cy="400110"/>
          </a:xfrm>
          <a:prstGeom prst="rect">
            <a:avLst/>
          </a:prstGeom>
          <a:noFill/>
        </p:spPr>
        <p:txBody>
          <a:bodyPr wrap="none" rtlCol="0">
            <a:spAutoFit/>
          </a:bodyPr>
          <a:lstStyle/>
          <a:p>
            <a:r>
              <a:rPr lang="en-QA" sz="2000" b="1" dirty="0">
                <a:solidFill>
                  <a:srgbClr val="92D050"/>
                </a:solidFill>
              </a:rPr>
              <a:t>Tuberculosis</a:t>
            </a:r>
          </a:p>
        </p:txBody>
      </p:sp>
      <p:sp>
        <p:nvSpPr>
          <p:cNvPr id="302" name="TextBox 301">
            <a:extLst>
              <a:ext uri="{FF2B5EF4-FFF2-40B4-BE49-F238E27FC236}">
                <a16:creationId xmlns:a16="http://schemas.microsoft.com/office/drawing/2014/main" id="{4433D28A-6988-E64B-8000-CACEAA8569E2}"/>
              </a:ext>
            </a:extLst>
          </p:cNvPr>
          <p:cNvSpPr txBox="1"/>
          <p:nvPr/>
        </p:nvSpPr>
        <p:spPr>
          <a:xfrm>
            <a:off x="9894108" y="4992483"/>
            <a:ext cx="554960" cy="523220"/>
          </a:xfrm>
          <a:prstGeom prst="rect">
            <a:avLst/>
          </a:prstGeom>
          <a:noFill/>
        </p:spPr>
        <p:txBody>
          <a:bodyPr wrap="none" rtlCol="0">
            <a:spAutoFit/>
          </a:bodyPr>
          <a:lstStyle/>
          <a:p>
            <a:pPr marL="285750" indent="-285750">
              <a:buFont typeface="Wingdings" pitchFamily="2" charset="2"/>
              <a:buChar char="ü"/>
            </a:pPr>
            <a:r>
              <a:rPr lang="en-QA" sz="2800" dirty="0">
                <a:solidFill>
                  <a:srgbClr val="92D050"/>
                </a:solidFill>
              </a:rPr>
              <a:t> </a:t>
            </a:r>
          </a:p>
        </p:txBody>
      </p:sp>
    </p:spTree>
    <p:extLst>
      <p:ext uri="{BB962C8B-B14F-4D97-AF65-F5344CB8AC3E}">
        <p14:creationId xmlns:p14="http://schemas.microsoft.com/office/powerpoint/2010/main" val="260711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221"/>
                                        </p:tgtEl>
                                        <p:attrNameLst>
                                          <p:attrName>style.visibility</p:attrName>
                                        </p:attrNameLst>
                                      </p:cBhvr>
                                      <p:to>
                                        <p:strVal val="visible"/>
                                      </p:to>
                                    </p:set>
                                    <p:animEffect transition="in" filter="wipe(left)">
                                      <p:cBhvr>
                                        <p:cTn id="13" dur="500"/>
                                        <p:tgtEl>
                                          <p:spTgt spid="221"/>
                                        </p:tgtEl>
                                      </p:cBhvr>
                                    </p:animEffec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277"/>
                                        </p:tgtEl>
                                        <p:attrNameLst>
                                          <p:attrName>style.visibility</p:attrName>
                                        </p:attrNameLst>
                                      </p:cBhvr>
                                      <p:to>
                                        <p:strVal val="visible"/>
                                      </p:to>
                                    </p:set>
                                    <p:animEffect transition="in" filter="wipe(left)">
                                      <p:cBhvr>
                                        <p:cTn id="17" dur="500"/>
                                        <p:tgtEl>
                                          <p:spTgt spid="277"/>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311"/>
                                        </p:tgtEl>
                                        <p:attrNameLst>
                                          <p:attrName>style.visibility</p:attrName>
                                        </p:attrNameLst>
                                      </p:cBhvr>
                                      <p:to>
                                        <p:strVal val="visible"/>
                                      </p:to>
                                    </p:set>
                                    <p:animEffect transition="in" filter="wipe(left)">
                                      <p:cBhvr>
                                        <p:cTn id="21" dur="500"/>
                                        <p:tgtEl>
                                          <p:spTgt spid="311"/>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342"/>
                                        </p:tgtEl>
                                        <p:attrNameLst>
                                          <p:attrName>style.visibility</p:attrName>
                                        </p:attrNameLst>
                                      </p:cBhvr>
                                      <p:to>
                                        <p:strVal val="visible"/>
                                      </p:to>
                                    </p:set>
                                    <p:animEffect transition="in" filter="wipe(left)">
                                      <p:cBhvr>
                                        <p:cTn id="25" dur="500"/>
                                        <p:tgtEl>
                                          <p:spTgt spid="342"/>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99"/>
                                        </p:tgtEl>
                                        <p:attrNameLst>
                                          <p:attrName>style.visibility</p:attrName>
                                        </p:attrNameLst>
                                      </p:cBhvr>
                                      <p:to>
                                        <p:strVal val="visible"/>
                                      </p:to>
                                    </p:set>
                                    <p:animEffect transition="in" filter="wipe(left)">
                                      <p:cBhvr>
                                        <p:cTn id="28" dur="500"/>
                                        <p:tgtEl>
                                          <p:spTgt spid="299"/>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02"/>
                                        </p:tgtEl>
                                        <p:attrNameLst>
                                          <p:attrName>style.visibility</p:attrName>
                                        </p:attrNameLst>
                                      </p:cBhvr>
                                      <p:to>
                                        <p:strVal val="visible"/>
                                      </p:to>
                                    </p:set>
                                    <p:animEffect transition="in" filter="wipe(left)">
                                      <p:cBhvr>
                                        <p:cTn id="31" dur="500"/>
                                        <p:tgtEl>
                                          <p:spTgt spid="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 grpId="0"/>
      <p:bldP spid="299" grpId="0"/>
      <p:bldP spid="30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DD433-ACB2-A749-AC33-B27DF9D4EEB8}"/>
              </a:ext>
            </a:extLst>
          </p:cNvPr>
          <p:cNvSpPr>
            <a:spLocks noGrp="1"/>
          </p:cNvSpPr>
          <p:nvPr>
            <p:ph type="title"/>
          </p:nvPr>
        </p:nvSpPr>
        <p:spPr/>
        <p:txBody>
          <a:bodyPr/>
          <a:lstStyle/>
          <a:p>
            <a:pPr algn="ctr"/>
            <a:r>
              <a:rPr lang="en-QA" dirty="0"/>
              <a:t>But, What is AI?</a:t>
            </a:r>
          </a:p>
        </p:txBody>
      </p:sp>
      <p:sp>
        <p:nvSpPr>
          <p:cNvPr id="3" name="Content Placeholder 2">
            <a:extLst>
              <a:ext uri="{FF2B5EF4-FFF2-40B4-BE49-F238E27FC236}">
                <a16:creationId xmlns:a16="http://schemas.microsoft.com/office/drawing/2014/main" id="{D27AC97D-F18C-7E40-9636-F2A88287CD0F}"/>
              </a:ext>
            </a:extLst>
          </p:cNvPr>
          <p:cNvSpPr>
            <a:spLocks noGrp="1"/>
          </p:cNvSpPr>
          <p:nvPr>
            <p:ph idx="1"/>
          </p:nvPr>
        </p:nvSpPr>
        <p:spPr>
          <a:xfrm>
            <a:off x="838200" y="1825625"/>
            <a:ext cx="10515600" cy="4351338"/>
          </a:xfrm>
        </p:spPr>
        <p:txBody>
          <a:bodyPr/>
          <a:lstStyle/>
          <a:p>
            <a:r>
              <a:rPr lang="en-US" dirty="0"/>
              <a:t>DL is just a branch of machine learning, which is a branch of AI</a:t>
            </a:r>
            <a:endParaRPr lang="en-QA" dirty="0"/>
          </a:p>
        </p:txBody>
      </p:sp>
      <p:pic>
        <p:nvPicPr>
          <p:cNvPr id="4" name="Picture 2" descr="Trees - Baamboozle">
            <a:extLst>
              <a:ext uri="{FF2B5EF4-FFF2-40B4-BE49-F238E27FC236}">
                <a16:creationId xmlns:a16="http://schemas.microsoft.com/office/drawing/2014/main" id="{99544E9E-0BB0-F745-B411-D872E6AAA2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7624" y="2862124"/>
            <a:ext cx="3692703" cy="29692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4865BC7-50F2-6D40-84AC-54262B7727D1}"/>
              </a:ext>
            </a:extLst>
          </p:cNvPr>
          <p:cNvSpPr txBox="1"/>
          <p:nvPr/>
        </p:nvSpPr>
        <p:spPr>
          <a:xfrm>
            <a:off x="3494991" y="6004825"/>
            <a:ext cx="875881" cy="461665"/>
          </a:xfrm>
          <a:prstGeom prst="rect">
            <a:avLst/>
          </a:prstGeom>
          <a:noFill/>
        </p:spPr>
        <p:txBody>
          <a:bodyPr wrap="none" rtlCol="0">
            <a:spAutoFit/>
          </a:bodyPr>
          <a:lstStyle/>
          <a:p>
            <a:r>
              <a:rPr lang="en-QA" sz="2400" b="1" dirty="0"/>
              <a:t>Math</a:t>
            </a:r>
          </a:p>
        </p:txBody>
      </p:sp>
      <p:sp>
        <p:nvSpPr>
          <p:cNvPr id="6" name="TextBox 5">
            <a:extLst>
              <a:ext uri="{FF2B5EF4-FFF2-40B4-BE49-F238E27FC236}">
                <a16:creationId xmlns:a16="http://schemas.microsoft.com/office/drawing/2014/main" id="{363671B0-CD6E-9642-8863-4F0A5EDA8A83}"/>
              </a:ext>
            </a:extLst>
          </p:cNvPr>
          <p:cNvSpPr txBox="1"/>
          <p:nvPr/>
        </p:nvSpPr>
        <p:spPr>
          <a:xfrm>
            <a:off x="7096157" y="4383367"/>
            <a:ext cx="2553328" cy="461665"/>
          </a:xfrm>
          <a:prstGeom prst="rect">
            <a:avLst/>
          </a:prstGeom>
          <a:noFill/>
        </p:spPr>
        <p:txBody>
          <a:bodyPr wrap="none" rtlCol="0">
            <a:spAutoFit/>
          </a:bodyPr>
          <a:lstStyle/>
          <a:p>
            <a:r>
              <a:rPr lang="en-QA" sz="2400" b="1" dirty="0"/>
              <a:t>Computer Science </a:t>
            </a:r>
          </a:p>
        </p:txBody>
      </p:sp>
      <p:sp>
        <p:nvSpPr>
          <p:cNvPr id="7" name="TextBox 6">
            <a:extLst>
              <a:ext uri="{FF2B5EF4-FFF2-40B4-BE49-F238E27FC236}">
                <a16:creationId xmlns:a16="http://schemas.microsoft.com/office/drawing/2014/main" id="{553091C1-0511-BC43-A597-604C606C009D}"/>
              </a:ext>
            </a:extLst>
          </p:cNvPr>
          <p:cNvSpPr txBox="1"/>
          <p:nvPr/>
        </p:nvSpPr>
        <p:spPr>
          <a:xfrm>
            <a:off x="8209219" y="3491191"/>
            <a:ext cx="3409523" cy="461665"/>
          </a:xfrm>
          <a:prstGeom prst="rect">
            <a:avLst/>
          </a:prstGeom>
          <a:noFill/>
        </p:spPr>
        <p:txBody>
          <a:bodyPr wrap="none" rtlCol="0">
            <a:spAutoFit/>
          </a:bodyPr>
          <a:lstStyle/>
          <a:p>
            <a:r>
              <a:rPr lang="en-QA" sz="2400" b="1" dirty="0"/>
              <a:t>Artificial Intelligence (AI) </a:t>
            </a:r>
          </a:p>
        </p:txBody>
      </p:sp>
      <p:sp>
        <p:nvSpPr>
          <p:cNvPr id="8" name="TextBox 7">
            <a:extLst>
              <a:ext uri="{FF2B5EF4-FFF2-40B4-BE49-F238E27FC236}">
                <a16:creationId xmlns:a16="http://schemas.microsoft.com/office/drawing/2014/main" id="{7207AD9A-7969-2340-9BA8-8154A73882CC}"/>
              </a:ext>
            </a:extLst>
          </p:cNvPr>
          <p:cNvSpPr txBox="1"/>
          <p:nvPr/>
        </p:nvSpPr>
        <p:spPr>
          <a:xfrm>
            <a:off x="8790205" y="2874121"/>
            <a:ext cx="3191899" cy="461665"/>
          </a:xfrm>
          <a:prstGeom prst="rect">
            <a:avLst/>
          </a:prstGeom>
          <a:noFill/>
        </p:spPr>
        <p:txBody>
          <a:bodyPr wrap="none" rtlCol="0">
            <a:spAutoFit/>
          </a:bodyPr>
          <a:lstStyle/>
          <a:p>
            <a:r>
              <a:rPr lang="en-QA" sz="2400" b="1" dirty="0"/>
              <a:t>Machine Learning (ML) </a:t>
            </a:r>
          </a:p>
        </p:txBody>
      </p:sp>
      <p:sp>
        <p:nvSpPr>
          <p:cNvPr id="9" name="TextBox 8">
            <a:extLst>
              <a:ext uri="{FF2B5EF4-FFF2-40B4-BE49-F238E27FC236}">
                <a16:creationId xmlns:a16="http://schemas.microsoft.com/office/drawing/2014/main" id="{1CA11884-1A1B-EC49-9FBC-A2393B8A6F1F}"/>
              </a:ext>
            </a:extLst>
          </p:cNvPr>
          <p:cNvSpPr txBox="1"/>
          <p:nvPr/>
        </p:nvSpPr>
        <p:spPr>
          <a:xfrm>
            <a:off x="4412061" y="6004824"/>
            <a:ext cx="1102097" cy="461665"/>
          </a:xfrm>
          <a:prstGeom prst="rect">
            <a:avLst/>
          </a:prstGeom>
          <a:noFill/>
        </p:spPr>
        <p:txBody>
          <a:bodyPr wrap="none" rtlCol="0">
            <a:spAutoFit/>
          </a:bodyPr>
          <a:lstStyle/>
          <a:p>
            <a:r>
              <a:rPr lang="en-QA" sz="2400" b="1" dirty="0"/>
              <a:t>Physics</a:t>
            </a:r>
          </a:p>
        </p:txBody>
      </p:sp>
      <p:sp>
        <p:nvSpPr>
          <p:cNvPr id="10" name="TextBox 9">
            <a:extLst>
              <a:ext uri="{FF2B5EF4-FFF2-40B4-BE49-F238E27FC236}">
                <a16:creationId xmlns:a16="http://schemas.microsoft.com/office/drawing/2014/main" id="{DB34FB63-DB05-1F4E-B54F-245F087B40EF}"/>
              </a:ext>
            </a:extLst>
          </p:cNvPr>
          <p:cNvSpPr txBox="1"/>
          <p:nvPr/>
        </p:nvSpPr>
        <p:spPr>
          <a:xfrm>
            <a:off x="5555347" y="6004824"/>
            <a:ext cx="1477777" cy="461665"/>
          </a:xfrm>
          <a:prstGeom prst="rect">
            <a:avLst/>
          </a:prstGeom>
          <a:noFill/>
        </p:spPr>
        <p:txBody>
          <a:bodyPr wrap="none" rtlCol="0">
            <a:spAutoFit/>
          </a:bodyPr>
          <a:lstStyle/>
          <a:p>
            <a:r>
              <a:rPr lang="en-QA" sz="2400" b="1" dirty="0"/>
              <a:t>Chemistry</a:t>
            </a:r>
          </a:p>
        </p:txBody>
      </p:sp>
      <p:sp>
        <p:nvSpPr>
          <p:cNvPr id="11" name="TextBox 10">
            <a:extLst>
              <a:ext uri="{FF2B5EF4-FFF2-40B4-BE49-F238E27FC236}">
                <a16:creationId xmlns:a16="http://schemas.microsoft.com/office/drawing/2014/main" id="{4B8E77B2-16D2-1440-8C21-D8847E29AE55}"/>
              </a:ext>
            </a:extLst>
          </p:cNvPr>
          <p:cNvSpPr txBox="1"/>
          <p:nvPr/>
        </p:nvSpPr>
        <p:spPr>
          <a:xfrm>
            <a:off x="7345049" y="6004824"/>
            <a:ext cx="1199367" cy="461665"/>
          </a:xfrm>
          <a:prstGeom prst="rect">
            <a:avLst/>
          </a:prstGeom>
          <a:noFill/>
        </p:spPr>
        <p:txBody>
          <a:bodyPr wrap="none" rtlCol="0">
            <a:spAutoFit/>
          </a:bodyPr>
          <a:lstStyle/>
          <a:p>
            <a:r>
              <a:rPr lang="en-QA" sz="2400" b="1" dirty="0"/>
              <a:t>Biology </a:t>
            </a:r>
          </a:p>
        </p:txBody>
      </p:sp>
      <p:cxnSp>
        <p:nvCxnSpPr>
          <p:cNvPr id="12" name="Curved Connector 11">
            <a:extLst>
              <a:ext uri="{FF2B5EF4-FFF2-40B4-BE49-F238E27FC236}">
                <a16:creationId xmlns:a16="http://schemas.microsoft.com/office/drawing/2014/main" id="{BBE2CF71-3AF7-E449-AC78-393A1A50551D}"/>
              </a:ext>
            </a:extLst>
          </p:cNvPr>
          <p:cNvCxnSpPr>
            <a:cxnSpLocks/>
            <a:endCxn id="5" idx="0"/>
          </p:cNvCxnSpPr>
          <p:nvPr/>
        </p:nvCxnSpPr>
        <p:spPr>
          <a:xfrm rot="10800000" flipV="1">
            <a:off x="3932933" y="5461683"/>
            <a:ext cx="688497" cy="543142"/>
          </a:xfrm>
          <a:prstGeom prst="curvedConnector2">
            <a:avLst/>
          </a:prstGeom>
          <a:ln w="1905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3" name="Curved Connector 12">
            <a:extLst>
              <a:ext uri="{FF2B5EF4-FFF2-40B4-BE49-F238E27FC236}">
                <a16:creationId xmlns:a16="http://schemas.microsoft.com/office/drawing/2014/main" id="{C619E69A-966D-3747-A06F-343510920145}"/>
              </a:ext>
            </a:extLst>
          </p:cNvPr>
          <p:cNvCxnSpPr>
            <a:endCxn id="9" idx="0"/>
          </p:cNvCxnSpPr>
          <p:nvPr/>
        </p:nvCxnSpPr>
        <p:spPr>
          <a:xfrm rot="10800000" flipV="1">
            <a:off x="4963110" y="5760152"/>
            <a:ext cx="397978" cy="244671"/>
          </a:xfrm>
          <a:prstGeom prst="curvedConnector2">
            <a:avLst/>
          </a:prstGeom>
          <a:ln w="1905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4" name="Curved Connector 13">
            <a:extLst>
              <a:ext uri="{FF2B5EF4-FFF2-40B4-BE49-F238E27FC236}">
                <a16:creationId xmlns:a16="http://schemas.microsoft.com/office/drawing/2014/main" id="{81B1F907-C89E-C848-8A4B-F9ECBA2501F6}"/>
              </a:ext>
            </a:extLst>
          </p:cNvPr>
          <p:cNvCxnSpPr>
            <a:endCxn id="10" idx="0"/>
          </p:cNvCxnSpPr>
          <p:nvPr/>
        </p:nvCxnSpPr>
        <p:spPr>
          <a:xfrm>
            <a:off x="5802734" y="5795754"/>
            <a:ext cx="491502" cy="209070"/>
          </a:xfrm>
          <a:prstGeom prst="curvedConnector2">
            <a:avLst/>
          </a:prstGeom>
          <a:ln w="1905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5" name="Curved Connector 14">
            <a:extLst>
              <a:ext uri="{FF2B5EF4-FFF2-40B4-BE49-F238E27FC236}">
                <a16:creationId xmlns:a16="http://schemas.microsoft.com/office/drawing/2014/main" id="{0F2F385A-53F5-F44F-9B0D-20C4DDB416A5}"/>
              </a:ext>
            </a:extLst>
          </p:cNvPr>
          <p:cNvCxnSpPr>
            <a:cxnSpLocks/>
            <a:endCxn id="11" idx="0"/>
          </p:cNvCxnSpPr>
          <p:nvPr/>
        </p:nvCxnSpPr>
        <p:spPr>
          <a:xfrm rot="16200000" flipH="1">
            <a:off x="7360959" y="5421050"/>
            <a:ext cx="716134" cy="451414"/>
          </a:xfrm>
          <a:prstGeom prst="curvedConnector3">
            <a:avLst/>
          </a:prstGeom>
          <a:ln w="1905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A6BC55E-0F90-B64A-AB5C-B996DEC62314}"/>
              </a:ext>
            </a:extLst>
          </p:cNvPr>
          <p:cNvCxnSpPr/>
          <p:nvPr/>
        </p:nvCxnSpPr>
        <p:spPr>
          <a:xfrm>
            <a:off x="6370089" y="4614199"/>
            <a:ext cx="726068" cy="0"/>
          </a:xfrm>
          <a:prstGeom prst="straightConnector1">
            <a:avLst/>
          </a:prstGeom>
          <a:ln w="1905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7" name="Curved Connector 16">
            <a:extLst>
              <a:ext uri="{FF2B5EF4-FFF2-40B4-BE49-F238E27FC236}">
                <a16:creationId xmlns:a16="http://schemas.microsoft.com/office/drawing/2014/main" id="{2DF1B4AE-E1B0-C748-9973-BDCA66729281}"/>
              </a:ext>
            </a:extLst>
          </p:cNvPr>
          <p:cNvCxnSpPr>
            <a:cxnSpLocks/>
          </p:cNvCxnSpPr>
          <p:nvPr/>
        </p:nvCxnSpPr>
        <p:spPr>
          <a:xfrm flipV="1">
            <a:off x="6370089" y="3862471"/>
            <a:ext cx="1723587" cy="385959"/>
          </a:xfrm>
          <a:prstGeom prst="curvedConnector3">
            <a:avLst>
              <a:gd name="adj1" fmla="val 52868"/>
            </a:avLst>
          </a:prstGeom>
          <a:ln w="1905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8" name="Curved Connector 17">
            <a:extLst>
              <a:ext uri="{FF2B5EF4-FFF2-40B4-BE49-F238E27FC236}">
                <a16:creationId xmlns:a16="http://schemas.microsoft.com/office/drawing/2014/main" id="{602CAB26-3375-5B42-B720-063D7DD6EAC6}"/>
              </a:ext>
            </a:extLst>
          </p:cNvPr>
          <p:cNvCxnSpPr>
            <a:cxnSpLocks/>
          </p:cNvCxnSpPr>
          <p:nvPr/>
        </p:nvCxnSpPr>
        <p:spPr>
          <a:xfrm flipV="1">
            <a:off x="6542690" y="3083583"/>
            <a:ext cx="2079865" cy="869273"/>
          </a:xfrm>
          <a:prstGeom prst="curvedConnector3">
            <a:avLst/>
          </a:prstGeom>
          <a:ln w="1905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3" name="Curved Connector 22">
            <a:extLst>
              <a:ext uri="{FF2B5EF4-FFF2-40B4-BE49-F238E27FC236}">
                <a16:creationId xmlns:a16="http://schemas.microsoft.com/office/drawing/2014/main" id="{CAFCC001-EFB2-0649-9B2B-ACC926B34739}"/>
              </a:ext>
            </a:extLst>
          </p:cNvPr>
          <p:cNvCxnSpPr>
            <a:cxnSpLocks/>
          </p:cNvCxnSpPr>
          <p:nvPr/>
        </p:nvCxnSpPr>
        <p:spPr>
          <a:xfrm flipV="1">
            <a:off x="6433153" y="2583541"/>
            <a:ext cx="2420116" cy="1138482"/>
          </a:xfrm>
          <a:prstGeom prst="curvedConnector3">
            <a:avLst>
              <a:gd name="adj1" fmla="val 50000"/>
            </a:avLst>
          </a:prstGeom>
          <a:ln w="1905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85834C5-7F77-7347-83DF-80DA979439A4}"/>
              </a:ext>
            </a:extLst>
          </p:cNvPr>
          <p:cNvSpPr txBox="1"/>
          <p:nvPr/>
        </p:nvSpPr>
        <p:spPr>
          <a:xfrm>
            <a:off x="9231030" y="2331399"/>
            <a:ext cx="2675732" cy="461665"/>
          </a:xfrm>
          <a:prstGeom prst="rect">
            <a:avLst/>
          </a:prstGeom>
          <a:noFill/>
        </p:spPr>
        <p:txBody>
          <a:bodyPr wrap="none" rtlCol="0">
            <a:spAutoFit/>
          </a:bodyPr>
          <a:lstStyle/>
          <a:p>
            <a:r>
              <a:rPr lang="en-QA" sz="2400" b="1" dirty="0"/>
              <a:t>Deep Learning (DL) </a:t>
            </a:r>
          </a:p>
        </p:txBody>
      </p:sp>
      <p:sp>
        <p:nvSpPr>
          <p:cNvPr id="33" name="Oval 32">
            <a:extLst>
              <a:ext uri="{FF2B5EF4-FFF2-40B4-BE49-F238E27FC236}">
                <a16:creationId xmlns:a16="http://schemas.microsoft.com/office/drawing/2014/main" id="{879F7DEA-310F-B64E-ABC6-1070FDA17ED3}"/>
              </a:ext>
            </a:extLst>
          </p:cNvPr>
          <p:cNvSpPr/>
          <p:nvPr/>
        </p:nvSpPr>
        <p:spPr>
          <a:xfrm>
            <a:off x="870333" y="3060680"/>
            <a:ext cx="1994400" cy="1997177"/>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QA"/>
          </a:p>
        </p:txBody>
      </p:sp>
      <p:sp>
        <p:nvSpPr>
          <p:cNvPr id="34" name="Oval 33">
            <a:extLst>
              <a:ext uri="{FF2B5EF4-FFF2-40B4-BE49-F238E27FC236}">
                <a16:creationId xmlns:a16="http://schemas.microsoft.com/office/drawing/2014/main" id="{76BBADD3-8148-5F4E-8711-0EA3A71E3E84}"/>
              </a:ext>
            </a:extLst>
          </p:cNvPr>
          <p:cNvSpPr/>
          <p:nvPr/>
        </p:nvSpPr>
        <p:spPr>
          <a:xfrm>
            <a:off x="1344951" y="3295850"/>
            <a:ext cx="1519782" cy="15192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QA" dirty="0"/>
          </a:p>
        </p:txBody>
      </p:sp>
      <p:sp>
        <p:nvSpPr>
          <p:cNvPr id="35" name="Oval 34">
            <a:extLst>
              <a:ext uri="{FF2B5EF4-FFF2-40B4-BE49-F238E27FC236}">
                <a16:creationId xmlns:a16="http://schemas.microsoft.com/office/drawing/2014/main" id="{A729CE90-84F2-4145-9722-D65C32F245B3}"/>
              </a:ext>
            </a:extLst>
          </p:cNvPr>
          <p:cNvSpPr/>
          <p:nvPr/>
        </p:nvSpPr>
        <p:spPr>
          <a:xfrm>
            <a:off x="1849533" y="3549156"/>
            <a:ext cx="1015200" cy="101459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QA" dirty="0"/>
          </a:p>
        </p:txBody>
      </p:sp>
      <p:sp>
        <p:nvSpPr>
          <p:cNvPr id="36" name="TextBox 35">
            <a:extLst>
              <a:ext uri="{FF2B5EF4-FFF2-40B4-BE49-F238E27FC236}">
                <a16:creationId xmlns:a16="http://schemas.microsoft.com/office/drawing/2014/main" id="{F0BADB61-C04C-BA46-AB85-D02EF78345E7}"/>
              </a:ext>
            </a:extLst>
          </p:cNvPr>
          <p:cNvSpPr txBox="1"/>
          <p:nvPr/>
        </p:nvSpPr>
        <p:spPr>
          <a:xfrm>
            <a:off x="888117" y="3899886"/>
            <a:ext cx="409086" cy="400110"/>
          </a:xfrm>
          <a:prstGeom prst="rect">
            <a:avLst/>
          </a:prstGeom>
          <a:noFill/>
        </p:spPr>
        <p:txBody>
          <a:bodyPr wrap="none" rtlCol="0">
            <a:spAutoFit/>
          </a:bodyPr>
          <a:lstStyle/>
          <a:p>
            <a:r>
              <a:rPr lang="en-QA" sz="2000" b="1" dirty="0"/>
              <a:t>AI</a:t>
            </a:r>
          </a:p>
        </p:txBody>
      </p:sp>
      <p:sp>
        <p:nvSpPr>
          <p:cNvPr id="37" name="TextBox 36">
            <a:extLst>
              <a:ext uri="{FF2B5EF4-FFF2-40B4-BE49-F238E27FC236}">
                <a16:creationId xmlns:a16="http://schemas.microsoft.com/office/drawing/2014/main" id="{05BCF85B-9F41-9F47-9E13-BE1EF73C1A93}"/>
              </a:ext>
            </a:extLst>
          </p:cNvPr>
          <p:cNvSpPr txBox="1"/>
          <p:nvPr/>
        </p:nvSpPr>
        <p:spPr>
          <a:xfrm>
            <a:off x="1406740" y="3899886"/>
            <a:ext cx="518091" cy="400110"/>
          </a:xfrm>
          <a:prstGeom prst="rect">
            <a:avLst/>
          </a:prstGeom>
          <a:noFill/>
        </p:spPr>
        <p:txBody>
          <a:bodyPr wrap="none" rtlCol="0">
            <a:spAutoFit/>
          </a:bodyPr>
          <a:lstStyle/>
          <a:p>
            <a:r>
              <a:rPr lang="en-QA" sz="2000" b="1" dirty="0"/>
              <a:t>ML</a:t>
            </a:r>
          </a:p>
        </p:txBody>
      </p:sp>
      <p:sp>
        <p:nvSpPr>
          <p:cNvPr id="38" name="TextBox 37">
            <a:extLst>
              <a:ext uri="{FF2B5EF4-FFF2-40B4-BE49-F238E27FC236}">
                <a16:creationId xmlns:a16="http://schemas.microsoft.com/office/drawing/2014/main" id="{4260498C-FEBC-C042-BD47-06FA18DA2991}"/>
              </a:ext>
            </a:extLst>
          </p:cNvPr>
          <p:cNvSpPr txBox="1"/>
          <p:nvPr/>
        </p:nvSpPr>
        <p:spPr>
          <a:xfrm>
            <a:off x="2338064" y="3899886"/>
            <a:ext cx="455574" cy="400110"/>
          </a:xfrm>
          <a:prstGeom prst="rect">
            <a:avLst/>
          </a:prstGeom>
          <a:noFill/>
        </p:spPr>
        <p:txBody>
          <a:bodyPr wrap="none" rtlCol="0">
            <a:spAutoFit/>
          </a:bodyPr>
          <a:lstStyle/>
          <a:p>
            <a:r>
              <a:rPr lang="en-QA" sz="2000" b="1" dirty="0"/>
              <a:t>DL</a:t>
            </a:r>
          </a:p>
        </p:txBody>
      </p:sp>
    </p:spTree>
    <p:extLst>
      <p:ext uri="{BB962C8B-B14F-4D97-AF65-F5344CB8AC3E}">
        <p14:creationId xmlns:p14="http://schemas.microsoft.com/office/powerpoint/2010/main" val="520095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25" grpId="0"/>
      <p:bldP spid="33" grpId="0" animBg="1"/>
      <p:bldP spid="34" grpId="0" animBg="1"/>
      <p:bldP spid="35"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E2DEF-3D5D-AA42-B870-A14352B79B6D}"/>
              </a:ext>
            </a:extLst>
          </p:cNvPr>
          <p:cNvSpPr>
            <a:spLocks noGrp="1"/>
          </p:cNvSpPr>
          <p:nvPr>
            <p:ph type="title"/>
          </p:nvPr>
        </p:nvSpPr>
        <p:spPr/>
        <p:txBody>
          <a:bodyPr/>
          <a:lstStyle/>
          <a:p>
            <a:pPr algn="ctr"/>
            <a:r>
              <a:rPr lang="en-QA" dirty="0"/>
              <a:t>Outline</a:t>
            </a:r>
          </a:p>
        </p:txBody>
      </p:sp>
      <p:sp>
        <p:nvSpPr>
          <p:cNvPr id="4" name="Rounded Rectangle 3">
            <a:extLst>
              <a:ext uri="{FF2B5EF4-FFF2-40B4-BE49-F238E27FC236}">
                <a16:creationId xmlns:a16="http://schemas.microsoft.com/office/drawing/2014/main" id="{7CDD6010-A904-4A4A-9111-190BFC60E606}"/>
              </a:ext>
            </a:extLst>
          </p:cNvPr>
          <p:cNvSpPr/>
          <p:nvPr/>
        </p:nvSpPr>
        <p:spPr>
          <a:xfrm>
            <a:off x="4364736" y="2170176"/>
            <a:ext cx="3255264" cy="1060704"/>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QA" sz="2800" dirty="0">
                <a:solidFill>
                  <a:schemeClr val="tx1"/>
                </a:solidFill>
              </a:rPr>
              <a:t>Introduction</a:t>
            </a:r>
          </a:p>
        </p:txBody>
      </p:sp>
      <p:sp>
        <p:nvSpPr>
          <p:cNvPr id="5" name="Rounded Rectangle 4">
            <a:extLst>
              <a:ext uri="{FF2B5EF4-FFF2-40B4-BE49-F238E27FC236}">
                <a16:creationId xmlns:a16="http://schemas.microsoft.com/office/drawing/2014/main" id="{FA1C1EC5-355B-7343-B6A0-2C304FF2E20F}"/>
              </a:ext>
            </a:extLst>
          </p:cNvPr>
          <p:cNvSpPr/>
          <p:nvPr/>
        </p:nvSpPr>
        <p:spPr>
          <a:xfrm>
            <a:off x="1219200" y="4001294"/>
            <a:ext cx="2548128" cy="1085088"/>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QA" sz="2400" dirty="0"/>
              <a:t>What is AI?</a:t>
            </a:r>
          </a:p>
        </p:txBody>
      </p:sp>
      <p:sp>
        <p:nvSpPr>
          <p:cNvPr id="6" name="Rounded Rectangle 5">
            <a:extLst>
              <a:ext uri="{FF2B5EF4-FFF2-40B4-BE49-F238E27FC236}">
                <a16:creationId xmlns:a16="http://schemas.microsoft.com/office/drawing/2014/main" id="{A99CD192-1D02-654F-AD75-A681B6ABA6D2}"/>
              </a:ext>
            </a:extLst>
          </p:cNvPr>
          <p:cNvSpPr/>
          <p:nvPr/>
        </p:nvSpPr>
        <p:spPr>
          <a:xfrm>
            <a:off x="4718304" y="4001294"/>
            <a:ext cx="2548128" cy="1085088"/>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t>Administrivia</a:t>
            </a:r>
            <a:endParaRPr lang="en-QA" sz="2800" dirty="0"/>
          </a:p>
        </p:txBody>
      </p:sp>
      <p:sp>
        <p:nvSpPr>
          <p:cNvPr id="7" name="Rounded Rectangle 6">
            <a:extLst>
              <a:ext uri="{FF2B5EF4-FFF2-40B4-BE49-F238E27FC236}">
                <a16:creationId xmlns:a16="http://schemas.microsoft.com/office/drawing/2014/main" id="{B0E6792B-C510-7848-BAD6-ABF165D2C69A}"/>
              </a:ext>
            </a:extLst>
          </p:cNvPr>
          <p:cNvSpPr/>
          <p:nvPr/>
        </p:nvSpPr>
        <p:spPr>
          <a:xfrm>
            <a:off x="8217408" y="4001294"/>
            <a:ext cx="2548128" cy="1085088"/>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t>AI Applications in Medicine</a:t>
            </a:r>
            <a:endParaRPr lang="en-QA" sz="2800" dirty="0"/>
          </a:p>
        </p:txBody>
      </p:sp>
      <p:cxnSp>
        <p:nvCxnSpPr>
          <p:cNvPr id="9" name="Straight Arrow Connector 8">
            <a:extLst>
              <a:ext uri="{FF2B5EF4-FFF2-40B4-BE49-F238E27FC236}">
                <a16:creationId xmlns:a16="http://schemas.microsoft.com/office/drawing/2014/main" id="{98CFD953-33F4-4243-9A84-BC6E7211F87D}"/>
              </a:ext>
            </a:extLst>
          </p:cNvPr>
          <p:cNvCxnSpPr>
            <a:stCxn id="4" idx="2"/>
            <a:endCxn id="5" idx="0"/>
          </p:cNvCxnSpPr>
          <p:nvPr/>
        </p:nvCxnSpPr>
        <p:spPr>
          <a:xfrm flipH="1">
            <a:off x="2493264" y="3230880"/>
            <a:ext cx="3499104" cy="77041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DDF7352-B5EC-BA4F-B914-FFA1EEE21CFF}"/>
              </a:ext>
            </a:extLst>
          </p:cNvPr>
          <p:cNvCxnSpPr>
            <a:endCxn id="6" idx="0"/>
          </p:cNvCxnSpPr>
          <p:nvPr/>
        </p:nvCxnSpPr>
        <p:spPr>
          <a:xfrm>
            <a:off x="5992368" y="3230880"/>
            <a:ext cx="0" cy="77041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29574AC-AFDF-BA40-BC66-3A3E718E58D5}"/>
              </a:ext>
            </a:extLst>
          </p:cNvPr>
          <p:cNvCxnSpPr>
            <a:stCxn id="4" idx="2"/>
            <a:endCxn id="7" idx="0"/>
          </p:cNvCxnSpPr>
          <p:nvPr/>
        </p:nvCxnSpPr>
        <p:spPr>
          <a:xfrm>
            <a:off x="5992368" y="3230880"/>
            <a:ext cx="3499104" cy="77041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Striped Right Arrow 13">
            <a:extLst>
              <a:ext uri="{FF2B5EF4-FFF2-40B4-BE49-F238E27FC236}">
                <a16:creationId xmlns:a16="http://schemas.microsoft.com/office/drawing/2014/main" id="{18D42C83-97D7-1E4E-9CDE-C4F75910AEE4}"/>
              </a:ext>
            </a:extLst>
          </p:cNvPr>
          <p:cNvSpPr/>
          <p:nvPr/>
        </p:nvSpPr>
        <p:spPr>
          <a:xfrm rot="16200000">
            <a:off x="5707491" y="5390499"/>
            <a:ext cx="569754" cy="548640"/>
          </a:xfrm>
          <a:prstGeom prst="strip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QA"/>
          </a:p>
        </p:txBody>
      </p:sp>
    </p:spTree>
    <p:extLst>
      <p:ext uri="{BB962C8B-B14F-4D97-AF65-F5344CB8AC3E}">
        <p14:creationId xmlns:p14="http://schemas.microsoft.com/office/powerpoint/2010/main" val="413548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B54DE-44F4-0E48-A1AD-EFCA14AB69F1}"/>
              </a:ext>
            </a:extLst>
          </p:cNvPr>
          <p:cNvSpPr>
            <a:spLocks noGrp="1"/>
          </p:cNvSpPr>
          <p:nvPr>
            <p:ph type="title"/>
          </p:nvPr>
        </p:nvSpPr>
        <p:spPr/>
        <p:txBody>
          <a:bodyPr/>
          <a:lstStyle/>
          <a:p>
            <a:pPr algn="ctr"/>
            <a:r>
              <a:rPr lang="en-US" dirty="0"/>
              <a:t>Objectives</a:t>
            </a:r>
          </a:p>
        </p:txBody>
      </p:sp>
      <p:sp>
        <p:nvSpPr>
          <p:cNvPr id="3" name="Content Placeholder 2">
            <a:extLst>
              <a:ext uri="{FF2B5EF4-FFF2-40B4-BE49-F238E27FC236}">
                <a16:creationId xmlns:a16="http://schemas.microsoft.com/office/drawing/2014/main" id="{9B48F7CF-99F8-C84D-95F9-8F79A782DF1E}"/>
              </a:ext>
            </a:extLst>
          </p:cNvPr>
          <p:cNvSpPr>
            <a:spLocks noGrp="1"/>
          </p:cNvSpPr>
          <p:nvPr>
            <p:ph idx="1"/>
          </p:nvPr>
        </p:nvSpPr>
        <p:spPr/>
        <p:txBody>
          <a:bodyPr>
            <a:normAutofit/>
          </a:bodyPr>
          <a:lstStyle/>
          <a:p>
            <a:r>
              <a:rPr lang="en-US" dirty="0"/>
              <a:t>This course will:</a:t>
            </a:r>
          </a:p>
          <a:p>
            <a:pPr marL="914400" lvl="1" indent="-457200">
              <a:buFont typeface="+mj-lt"/>
              <a:buAutoNum type="arabicPeriod"/>
            </a:pPr>
            <a:r>
              <a:rPr lang="en-US" sz="2800" dirty="0"/>
              <a:t>Demystify major AI concepts for you (e.g., machine learning, neural networks, Bayesian networks, etc.,)</a:t>
            </a:r>
          </a:p>
          <a:p>
            <a:pPr marL="914400" lvl="1" indent="-457200">
              <a:buFont typeface="+mj-lt"/>
              <a:buAutoNum type="arabicPeriod"/>
            </a:pPr>
            <a:r>
              <a:rPr lang="en-US" sz="2800" dirty="0"/>
              <a:t>Take you through a journey of AI applications in medicine</a:t>
            </a:r>
          </a:p>
          <a:p>
            <a:pPr marL="914400" lvl="1" indent="-457200">
              <a:buFont typeface="+mj-lt"/>
              <a:buAutoNum type="arabicPeriod"/>
            </a:pPr>
            <a:r>
              <a:rPr lang="en-US" sz="2800" dirty="0"/>
              <a:t>Allow you to navigate several societal issues and ethical concerns that surround AI</a:t>
            </a:r>
          </a:p>
          <a:p>
            <a:pPr marL="914400" lvl="1" indent="-457200">
              <a:buFont typeface="+mj-lt"/>
              <a:buAutoNum type="arabicPeriod"/>
            </a:pPr>
            <a:endParaRPr lang="en-US" sz="2800" dirty="0"/>
          </a:p>
          <a:p>
            <a:pPr lvl="1"/>
            <a:endParaRPr lang="en-US" dirty="0"/>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3641789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EFE3F-6A1C-E245-AAD6-07826F93A1FA}"/>
              </a:ext>
            </a:extLst>
          </p:cNvPr>
          <p:cNvSpPr>
            <a:spLocks noGrp="1"/>
          </p:cNvSpPr>
          <p:nvPr>
            <p:ph type="title"/>
          </p:nvPr>
        </p:nvSpPr>
        <p:spPr/>
        <p:txBody>
          <a:bodyPr/>
          <a:lstStyle/>
          <a:p>
            <a:pPr algn="ctr"/>
            <a:r>
              <a:rPr lang="en-US" dirty="0"/>
              <a:t>Learning Outcomes</a:t>
            </a:r>
          </a:p>
        </p:txBody>
      </p:sp>
      <p:sp>
        <p:nvSpPr>
          <p:cNvPr id="3" name="Content Placeholder 2">
            <a:extLst>
              <a:ext uri="{FF2B5EF4-FFF2-40B4-BE49-F238E27FC236}">
                <a16:creationId xmlns:a16="http://schemas.microsoft.com/office/drawing/2014/main" id="{55123026-A047-9143-89B9-40279167E788}"/>
              </a:ext>
            </a:extLst>
          </p:cNvPr>
          <p:cNvSpPr>
            <a:spLocks noGrp="1"/>
          </p:cNvSpPr>
          <p:nvPr>
            <p:ph idx="1"/>
          </p:nvPr>
        </p:nvSpPr>
        <p:spPr/>
        <p:txBody>
          <a:bodyPr>
            <a:normAutofit/>
          </a:bodyPr>
          <a:lstStyle/>
          <a:p>
            <a:r>
              <a:rPr lang="en-US" dirty="0"/>
              <a:t>After finishing the course, you will be able to:</a:t>
            </a:r>
          </a:p>
          <a:p>
            <a:pPr lvl="1"/>
            <a:endParaRPr lang="en-US" dirty="0"/>
          </a:p>
          <a:p>
            <a:pPr lvl="1"/>
            <a:endParaRPr lang="en-US" dirty="0"/>
          </a:p>
          <a:p>
            <a:endParaRPr lang="en-US" dirty="0"/>
          </a:p>
          <a:p>
            <a:pPr marL="0" indent="0">
              <a:buNone/>
            </a:pPr>
            <a:endParaRPr lang="en-US" dirty="0"/>
          </a:p>
          <a:p>
            <a:endParaRPr lang="en-US" dirty="0"/>
          </a:p>
        </p:txBody>
      </p:sp>
      <p:graphicFrame>
        <p:nvGraphicFramePr>
          <p:cNvPr id="4" name="Table 4">
            <a:extLst>
              <a:ext uri="{FF2B5EF4-FFF2-40B4-BE49-F238E27FC236}">
                <a16:creationId xmlns:a16="http://schemas.microsoft.com/office/drawing/2014/main" id="{826F94EC-7875-F74F-B7DA-06D888D4F3A1}"/>
              </a:ext>
            </a:extLst>
          </p:cNvPr>
          <p:cNvGraphicFramePr>
            <a:graphicFrameLocks noGrp="1"/>
          </p:cNvGraphicFramePr>
          <p:nvPr/>
        </p:nvGraphicFramePr>
        <p:xfrm>
          <a:off x="1150705" y="2351151"/>
          <a:ext cx="10315255" cy="4226495"/>
        </p:xfrm>
        <a:graphic>
          <a:graphicData uri="http://schemas.openxmlformats.org/drawingml/2006/table">
            <a:tbl>
              <a:tblPr firstRow="1" bandRow="1">
                <a:tableStyleId>{5C22544A-7EE6-4342-B048-85BDC9FD1C3A}</a:tableStyleId>
              </a:tblPr>
              <a:tblGrid>
                <a:gridCol w="682948">
                  <a:extLst>
                    <a:ext uri="{9D8B030D-6E8A-4147-A177-3AD203B41FA5}">
                      <a16:colId xmlns:a16="http://schemas.microsoft.com/office/drawing/2014/main" val="3645011826"/>
                    </a:ext>
                  </a:extLst>
                </a:gridCol>
                <a:gridCol w="9632307">
                  <a:extLst>
                    <a:ext uri="{9D8B030D-6E8A-4147-A177-3AD203B41FA5}">
                      <a16:colId xmlns:a16="http://schemas.microsoft.com/office/drawing/2014/main" val="3397497865"/>
                    </a:ext>
                  </a:extLst>
                </a:gridCol>
              </a:tblGrid>
              <a:tr h="424325">
                <a:tc>
                  <a:txBody>
                    <a:bodyPr/>
                    <a:lstStyle/>
                    <a:p>
                      <a:pPr algn="ctr"/>
                      <a:r>
                        <a:rPr lang="en-QA" dirty="0"/>
                        <a:t>LO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QA" dirty="0"/>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164175979"/>
                  </a:ext>
                </a:extLst>
              </a:tr>
              <a:tr h="424325">
                <a:tc>
                  <a:txBody>
                    <a:bodyPr/>
                    <a:lstStyle/>
                    <a:p>
                      <a:r>
                        <a:rPr lang="en-QA"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Define AI and discuss what AI can and cannot do</a:t>
                      </a:r>
                      <a:endParaRPr lang="en-Q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6305246"/>
                  </a:ext>
                </a:extLst>
              </a:tr>
              <a:tr h="424325">
                <a:tc>
                  <a:txBody>
                    <a:bodyPr/>
                    <a:lstStyle/>
                    <a:p>
                      <a:r>
                        <a:rPr lang="en-QA" dirty="0">
                          <a:solidFill>
                            <a:schemeClr val="bg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bg1"/>
                          </a:solidFill>
                        </a:rPr>
                        <a:t>Recognize various AI applications in medicine and describe how they are transforming healthcare</a:t>
                      </a:r>
                      <a:endParaRPr lang="en-QA"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76388437"/>
                  </a:ext>
                </a:extLst>
              </a:tr>
              <a:tr h="627621">
                <a:tc>
                  <a:txBody>
                    <a:bodyPr/>
                    <a:lstStyle/>
                    <a:p>
                      <a:r>
                        <a:rPr lang="en-QA" dirty="0">
                          <a:solidFill>
                            <a:schemeClr val="bg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bg1"/>
                          </a:solidFill>
                        </a:rPr>
                        <a:t>Appreciate the power of big data in enabling AI and describe the different types of data representations</a:t>
                      </a:r>
                      <a:endParaRPr lang="en-QA"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409649"/>
                  </a:ext>
                </a:extLst>
              </a:tr>
              <a:tr h="732395">
                <a:tc>
                  <a:txBody>
                    <a:bodyPr/>
                    <a:lstStyle/>
                    <a:p>
                      <a:r>
                        <a:rPr lang="en-QA" dirty="0">
                          <a:solidFill>
                            <a:schemeClr val="bg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Recognize the power of AI algorithms in solving medical problems and discuss how they can be applied in the medical field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6891868"/>
                  </a:ext>
                </a:extLst>
              </a:tr>
              <a:tr h="732395">
                <a:tc>
                  <a:txBody>
                    <a:bodyPr/>
                    <a:lstStyle/>
                    <a:p>
                      <a:r>
                        <a:rPr lang="en-QA" dirty="0">
                          <a:solidFill>
                            <a:schemeClr val="bg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Describe different AI concepts, including machine learning, deep learning, recommendation systems, ranked retrievals, and probabilistic graphical models, among others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75704315"/>
                  </a:ext>
                </a:extLst>
              </a:tr>
              <a:tr h="424325">
                <a:tc>
                  <a:txBody>
                    <a:bodyPr/>
                    <a:lstStyle/>
                    <a:p>
                      <a:r>
                        <a:rPr lang="en-QA" dirty="0">
                          <a:solidFill>
                            <a:schemeClr val="bg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Apply some AI techniques to solve real-world medical problems (</a:t>
                      </a:r>
                      <a:r>
                        <a:rPr lang="en-US" i="1" dirty="0">
                          <a:solidFill>
                            <a:schemeClr val="bg1"/>
                          </a:solidFill>
                        </a:rPr>
                        <a:t>only for CMU-Q students</a:t>
                      </a:r>
                      <a:r>
                        <a:rPr lang="en-US" dirty="0">
                          <a:solidFill>
                            <a:schemeClr val="bg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48622598"/>
                  </a:ext>
                </a:extLst>
              </a:tr>
              <a:tr h="424325">
                <a:tc>
                  <a:txBody>
                    <a:bodyPr/>
                    <a:lstStyle/>
                    <a:p>
                      <a:r>
                        <a:rPr lang="en-QA" dirty="0">
                          <a:solidFill>
                            <a:schemeClr val="bg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Discuss several societal issues and ethical concerns surrounding AI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1989445"/>
                  </a:ext>
                </a:extLst>
              </a:tr>
            </a:tbl>
          </a:graphicData>
        </a:graphic>
      </p:graphicFrame>
      <p:graphicFrame>
        <p:nvGraphicFramePr>
          <p:cNvPr id="5" name="Table 4">
            <a:extLst>
              <a:ext uri="{FF2B5EF4-FFF2-40B4-BE49-F238E27FC236}">
                <a16:creationId xmlns:a16="http://schemas.microsoft.com/office/drawing/2014/main" id="{F46ED2F4-7581-C844-B517-B8A10CD11B98}"/>
              </a:ext>
            </a:extLst>
          </p:cNvPr>
          <p:cNvGraphicFramePr>
            <a:graphicFrameLocks noGrp="1"/>
          </p:cNvGraphicFramePr>
          <p:nvPr/>
        </p:nvGraphicFramePr>
        <p:xfrm>
          <a:off x="1150705" y="2351150"/>
          <a:ext cx="10315255" cy="4226495"/>
        </p:xfrm>
        <a:graphic>
          <a:graphicData uri="http://schemas.openxmlformats.org/drawingml/2006/table">
            <a:tbl>
              <a:tblPr firstRow="1" bandRow="1">
                <a:tableStyleId>{5C22544A-7EE6-4342-B048-85BDC9FD1C3A}</a:tableStyleId>
              </a:tblPr>
              <a:tblGrid>
                <a:gridCol w="682948">
                  <a:extLst>
                    <a:ext uri="{9D8B030D-6E8A-4147-A177-3AD203B41FA5}">
                      <a16:colId xmlns:a16="http://schemas.microsoft.com/office/drawing/2014/main" val="3645011826"/>
                    </a:ext>
                  </a:extLst>
                </a:gridCol>
                <a:gridCol w="9632307">
                  <a:extLst>
                    <a:ext uri="{9D8B030D-6E8A-4147-A177-3AD203B41FA5}">
                      <a16:colId xmlns:a16="http://schemas.microsoft.com/office/drawing/2014/main" val="3397497865"/>
                    </a:ext>
                  </a:extLst>
                </a:gridCol>
              </a:tblGrid>
              <a:tr h="424325">
                <a:tc>
                  <a:txBody>
                    <a:bodyPr/>
                    <a:lstStyle/>
                    <a:p>
                      <a:pPr algn="ctr"/>
                      <a:r>
                        <a:rPr lang="en-QA" dirty="0"/>
                        <a:t>LO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QA" dirty="0"/>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164175979"/>
                  </a:ext>
                </a:extLst>
              </a:tr>
              <a:tr h="424325">
                <a:tc>
                  <a:txBody>
                    <a:bodyPr/>
                    <a:lstStyle/>
                    <a:p>
                      <a:r>
                        <a:rPr lang="en-QA"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Define AI and discuss what AI can and cannot do</a:t>
                      </a:r>
                      <a:endParaRPr lang="en-Q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6305246"/>
                  </a:ext>
                </a:extLst>
              </a:tr>
              <a:tr h="424325">
                <a:tc>
                  <a:txBody>
                    <a:bodyPr/>
                    <a:lstStyle/>
                    <a:p>
                      <a:r>
                        <a:rPr lang="en-QA"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Recognize various AI applications in medicine and describe how they are transforming healthcare</a:t>
                      </a:r>
                      <a:endParaRPr lang="en-Q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76388437"/>
                  </a:ext>
                </a:extLst>
              </a:tr>
              <a:tr h="627621">
                <a:tc>
                  <a:txBody>
                    <a:bodyPr/>
                    <a:lstStyle/>
                    <a:p>
                      <a:r>
                        <a:rPr lang="en-QA" dirty="0">
                          <a:solidFill>
                            <a:schemeClr val="bg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bg1"/>
                          </a:solidFill>
                        </a:rPr>
                        <a:t>Appreciate the power of big data in enabling AI and describe the different types of data representations</a:t>
                      </a:r>
                      <a:endParaRPr lang="en-QA"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409649"/>
                  </a:ext>
                </a:extLst>
              </a:tr>
              <a:tr h="732395">
                <a:tc>
                  <a:txBody>
                    <a:bodyPr/>
                    <a:lstStyle/>
                    <a:p>
                      <a:r>
                        <a:rPr lang="en-QA" dirty="0">
                          <a:solidFill>
                            <a:schemeClr val="bg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Recognize the power of AI algorithms in solving medical problems and discuss how they can be applied in the medical field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6891868"/>
                  </a:ext>
                </a:extLst>
              </a:tr>
              <a:tr h="732395">
                <a:tc>
                  <a:txBody>
                    <a:bodyPr/>
                    <a:lstStyle/>
                    <a:p>
                      <a:r>
                        <a:rPr lang="en-QA" dirty="0">
                          <a:solidFill>
                            <a:schemeClr val="bg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Describe different AI concepts, including machine learning, deep learning, recommendation systems, ranked retrievals, and probabilistic graphical models, among others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75704315"/>
                  </a:ext>
                </a:extLst>
              </a:tr>
              <a:tr h="424325">
                <a:tc>
                  <a:txBody>
                    <a:bodyPr/>
                    <a:lstStyle/>
                    <a:p>
                      <a:r>
                        <a:rPr lang="en-QA" dirty="0">
                          <a:solidFill>
                            <a:schemeClr val="bg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Apply some AI techniques to solve real-world medical problems (</a:t>
                      </a:r>
                      <a:r>
                        <a:rPr lang="en-US" i="1" dirty="0">
                          <a:solidFill>
                            <a:schemeClr val="bg1"/>
                          </a:solidFill>
                        </a:rPr>
                        <a:t>only for CMU-Q students</a:t>
                      </a:r>
                      <a:r>
                        <a:rPr lang="en-US" dirty="0">
                          <a:solidFill>
                            <a:schemeClr val="bg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48622598"/>
                  </a:ext>
                </a:extLst>
              </a:tr>
              <a:tr h="424325">
                <a:tc>
                  <a:txBody>
                    <a:bodyPr/>
                    <a:lstStyle/>
                    <a:p>
                      <a:r>
                        <a:rPr lang="en-QA" dirty="0">
                          <a:solidFill>
                            <a:schemeClr val="bg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Discuss several societal issues and ethical concerns surrounding AI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1989445"/>
                  </a:ext>
                </a:extLst>
              </a:tr>
            </a:tbl>
          </a:graphicData>
        </a:graphic>
      </p:graphicFrame>
      <p:graphicFrame>
        <p:nvGraphicFramePr>
          <p:cNvPr id="6" name="Table 4">
            <a:extLst>
              <a:ext uri="{FF2B5EF4-FFF2-40B4-BE49-F238E27FC236}">
                <a16:creationId xmlns:a16="http://schemas.microsoft.com/office/drawing/2014/main" id="{A16E8E92-D226-CF47-9D8F-231D9462C221}"/>
              </a:ext>
            </a:extLst>
          </p:cNvPr>
          <p:cNvGraphicFramePr>
            <a:graphicFrameLocks noGrp="1"/>
          </p:cNvGraphicFramePr>
          <p:nvPr/>
        </p:nvGraphicFramePr>
        <p:xfrm>
          <a:off x="1150705" y="2351150"/>
          <a:ext cx="10315255" cy="4226495"/>
        </p:xfrm>
        <a:graphic>
          <a:graphicData uri="http://schemas.openxmlformats.org/drawingml/2006/table">
            <a:tbl>
              <a:tblPr firstRow="1" bandRow="1">
                <a:tableStyleId>{5C22544A-7EE6-4342-B048-85BDC9FD1C3A}</a:tableStyleId>
              </a:tblPr>
              <a:tblGrid>
                <a:gridCol w="682948">
                  <a:extLst>
                    <a:ext uri="{9D8B030D-6E8A-4147-A177-3AD203B41FA5}">
                      <a16:colId xmlns:a16="http://schemas.microsoft.com/office/drawing/2014/main" val="3645011826"/>
                    </a:ext>
                  </a:extLst>
                </a:gridCol>
                <a:gridCol w="9632307">
                  <a:extLst>
                    <a:ext uri="{9D8B030D-6E8A-4147-A177-3AD203B41FA5}">
                      <a16:colId xmlns:a16="http://schemas.microsoft.com/office/drawing/2014/main" val="3397497865"/>
                    </a:ext>
                  </a:extLst>
                </a:gridCol>
              </a:tblGrid>
              <a:tr h="424325">
                <a:tc>
                  <a:txBody>
                    <a:bodyPr/>
                    <a:lstStyle/>
                    <a:p>
                      <a:pPr algn="ctr"/>
                      <a:r>
                        <a:rPr lang="en-QA" dirty="0"/>
                        <a:t>LO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QA" dirty="0"/>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164175979"/>
                  </a:ext>
                </a:extLst>
              </a:tr>
              <a:tr h="424325">
                <a:tc>
                  <a:txBody>
                    <a:bodyPr/>
                    <a:lstStyle/>
                    <a:p>
                      <a:r>
                        <a:rPr lang="en-QA"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Define AI and discuss what AI can and cannot do</a:t>
                      </a:r>
                      <a:endParaRPr lang="en-Q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6305246"/>
                  </a:ext>
                </a:extLst>
              </a:tr>
              <a:tr h="424325">
                <a:tc>
                  <a:txBody>
                    <a:bodyPr/>
                    <a:lstStyle/>
                    <a:p>
                      <a:r>
                        <a:rPr lang="en-QA"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Recognize various AI applications in medicine and describe how they are transforming healthcare</a:t>
                      </a:r>
                      <a:endParaRPr lang="en-Q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76388437"/>
                  </a:ext>
                </a:extLst>
              </a:tr>
              <a:tr h="627621">
                <a:tc>
                  <a:txBody>
                    <a:bodyPr/>
                    <a:lstStyle/>
                    <a:p>
                      <a:r>
                        <a:rPr lang="en-QA"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Appreciate the power of big data in enabling AI and describe the different types of data representations</a:t>
                      </a:r>
                      <a:endParaRPr lang="en-Q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409649"/>
                  </a:ext>
                </a:extLst>
              </a:tr>
              <a:tr h="732395">
                <a:tc>
                  <a:txBody>
                    <a:bodyPr/>
                    <a:lstStyle/>
                    <a:p>
                      <a:r>
                        <a:rPr lang="en-QA" dirty="0">
                          <a:solidFill>
                            <a:schemeClr val="bg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Recognize the power of AI algorithms in solving medical problems and discuss how they can be applied in the medical field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6891868"/>
                  </a:ext>
                </a:extLst>
              </a:tr>
              <a:tr h="732395">
                <a:tc>
                  <a:txBody>
                    <a:bodyPr/>
                    <a:lstStyle/>
                    <a:p>
                      <a:r>
                        <a:rPr lang="en-QA" dirty="0">
                          <a:solidFill>
                            <a:schemeClr val="bg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Describe different AI concepts, including machine learning, deep learning, recommendation systems, ranked retrievals, and probabilistic graphical models, among others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75704315"/>
                  </a:ext>
                </a:extLst>
              </a:tr>
              <a:tr h="424325">
                <a:tc>
                  <a:txBody>
                    <a:bodyPr/>
                    <a:lstStyle/>
                    <a:p>
                      <a:r>
                        <a:rPr lang="en-QA" dirty="0">
                          <a:solidFill>
                            <a:schemeClr val="bg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Apply some AI techniques to solve real-world medical problems (</a:t>
                      </a:r>
                      <a:r>
                        <a:rPr lang="en-US" i="1" dirty="0">
                          <a:solidFill>
                            <a:schemeClr val="bg1"/>
                          </a:solidFill>
                        </a:rPr>
                        <a:t>only for CMU-Q students</a:t>
                      </a:r>
                      <a:r>
                        <a:rPr lang="en-US" dirty="0">
                          <a:solidFill>
                            <a:schemeClr val="bg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48622598"/>
                  </a:ext>
                </a:extLst>
              </a:tr>
              <a:tr h="424325">
                <a:tc>
                  <a:txBody>
                    <a:bodyPr/>
                    <a:lstStyle/>
                    <a:p>
                      <a:r>
                        <a:rPr lang="en-QA" dirty="0">
                          <a:solidFill>
                            <a:schemeClr val="bg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Discuss several societal issues and ethical concerns surrounding AI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1989445"/>
                  </a:ext>
                </a:extLst>
              </a:tr>
            </a:tbl>
          </a:graphicData>
        </a:graphic>
      </p:graphicFrame>
      <p:graphicFrame>
        <p:nvGraphicFramePr>
          <p:cNvPr id="7" name="Table 4">
            <a:extLst>
              <a:ext uri="{FF2B5EF4-FFF2-40B4-BE49-F238E27FC236}">
                <a16:creationId xmlns:a16="http://schemas.microsoft.com/office/drawing/2014/main" id="{4E1EAD15-7761-3A47-A184-C8A5FD1DA1A5}"/>
              </a:ext>
            </a:extLst>
          </p:cNvPr>
          <p:cNvGraphicFramePr>
            <a:graphicFrameLocks noGrp="1"/>
          </p:cNvGraphicFramePr>
          <p:nvPr/>
        </p:nvGraphicFramePr>
        <p:xfrm>
          <a:off x="1150705" y="2351150"/>
          <a:ext cx="10315255" cy="4226495"/>
        </p:xfrm>
        <a:graphic>
          <a:graphicData uri="http://schemas.openxmlformats.org/drawingml/2006/table">
            <a:tbl>
              <a:tblPr firstRow="1" bandRow="1">
                <a:tableStyleId>{5C22544A-7EE6-4342-B048-85BDC9FD1C3A}</a:tableStyleId>
              </a:tblPr>
              <a:tblGrid>
                <a:gridCol w="682948">
                  <a:extLst>
                    <a:ext uri="{9D8B030D-6E8A-4147-A177-3AD203B41FA5}">
                      <a16:colId xmlns:a16="http://schemas.microsoft.com/office/drawing/2014/main" val="3645011826"/>
                    </a:ext>
                  </a:extLst>
                </a:gridCol>
                <a:gridCol w="9632307">
                  <a:extLst>
                    <a:ext uri="{9D8B030D-6E8A-4147-A177-3AD203B41FA5}">
                      <a16:colId xmlns:a16="http://schemas.microsoft.com/office/drawing/2014/main" val="3397497865"/>
                    </a:ext>
                  </a:extLst>
                </a:gridCol>
              </a:tblGrid>
              <a:tr h="424325">
                <a:tc>
                  <a:txBody>
                    <a:bodyPr/>
                    <a:lstStyle/>
                    <a:p>
                      <a:pPr algn="ctr"/>
                      <a:r>
                        <a:rPr lang="en-QA" dirty="0"/>
                        <a:t>LO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QA" dirty="0"/>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164175979"/>
                  </a:ext>
                </a:extLst>
              </a:tr>
              <a:tr h="424325">
                <a:tc>
                  <a:txBody>
                    <a:bodyPr/>
                    <a:lstStyle/>
                    <a:p>
                      <a:r>
                        <a:rPr lang="en-QA"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Define AI and discuss what AI can and cannot do</a:t>
                      </a:r>
                      <a:endParaRPr lang="en-Q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6305246"/>
                  </a:ext>
                </a:extLst>
              </a:tr>
              <a:tr h="424325">
                <a:tc>
                  <a:txBody>
                    <a:bodyPr/>
                    <a:lstStyle/>
                    <a:p>
                      <a:r>
                        <a:rPr lang="en-QA"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Recognize various AI applications in medicine and describe how they are transforming healthcare</a:t>
                      </a:r>
                      <a:endParaRPr lang="en-Q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76388437"/>
                  </a:ext>
                </a:extLst>
              </a:tr>
              <a:tr h="627621">
                <a:tc>
                  <a:txBody>
                    <a:bodyPr/>
                    <a:lstStyle/>
                    <a:p>
                      <a:r>
                        <a:rPr lang="en-QA"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Appreciate the power of big data in enabling AI and describe the different types of data representations</a:t>
                      </a:r>
                      <a:endParaRPr lang="en-Q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409649"/>
                  </a:ext>
                </a:extLst>
              </a:tr>
              <a:tr h="732395">
                <a:tc>
                  <a:txBody>
                    <a:bodyPr/>
                    <a:lstStyle/>
                    <a:p>
                      <a:r>
                        <a:rPr lang="en-QA"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Recognize the power of AI algorithms in solving medical problems and discuss how they can be applied in the medical field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6891868"/>
                  </a:ext>
                </a:extLst>
              </a:tr>
              <a:tr h="732395">
                <a:tc>
                  <a:txBody>
                    <a:bodyPr/>
                    <a:lstStyle/>
                    <a:p>
                      <a:r>
                        <a:rPr lang="en-QA" dirty="0">
                          <a:solidFill>
                            <a:schemeClr val="bg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Describe different AI concepts, including machine learning, deep learning, recommendation systems, ranked retrievals, and probabilistic graphical models, among others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75704315"/>
                  </a:ext>
                </a:extLst>
              </a:tr>
              <a:tr h="424325">
                <a:tc>
                  <a:txBody>
                    <a:bodyPr/>
                    <a:lstStyle/>
                    <a:p>
                      <a:r>
                        <a:rPr lang="en-QA" dirty="0">
                          <a:solidFill>
                            <a:schemeClr val="bg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Apply some AI techniques to solve real-world medical problems (</a:t>
                      </a:r>
                      <a:r>
                        <a:rPr lang="en-US" i="1" dirty="0">
                          <a:solidFill>
                            <a:schemeClr val="bg1"/>
                          </a:solidFill>
                        </a:rPr>
                        <a:t>only for CMU-Q students</a:t>
                      </a:r>
                      <a:r>
                        <a:rPr lang="en-US" dirty="0">
                          <a:solidFill>
                            <a:schemeClr val="bg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48622598"/>
                  </a:ext>
                </a:extLst>
              </a:tr>
              <a:tr h="424325">
                <a:tc>
                  <a:txBody>
                    <a:bodyPr/>
                    <a:lstStyle/>
                    <a:p>
                      <a:r>
                        <a:rPr lang="en-QA" dirty="0">
                          <a:solidFill>
                            <a:schemeClr val="bg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Discuss several societal issues and ethical concerns surrounding AI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1989445"/>
                  </a:ext>
                </a:extLst>
              </a:tr>
            </a:tbl>
          </a:graphicData>
        </a:graphic>
      </p:graphicFrame>
      <p:graphicFrame>
        <p:nvGraphicFramePr>
          <p:cNvPr id="8" name="Table 4">
            <a:extLst>
              <a:ext uri="{FF2B5EF4-FFF2-40B4-BE49-F238E27FC236}">
                <a16:creationId xmlns:a16="http://schemas.microsoft.com/office/drawing/2014/main" id="{DF58A694-B1E6-9A4F-B8ED-DCB992B641D4}"/>
              </a:ext>
            </a:extLst>
          </p:cNvPr>
          <p:cNvGraphicFramePr>
            <a:graphicFrameLocks noGrp="1"/>
          </p:cNvGraphicFramePr>
          <p:nvPr/>
        </p:nvGraphicFramePr>
        <p:xfrm>
          <a:off x="1150705" y="2351149"/>
          <a:ext cx="10315255" cy="4226495"/>
        </p:xfrm>
        <a:graphic>
          <a:graphicData uri="http://schemas.openxmlformats.org/drawingml/2006/table">
            <a:tbl>
              <a:tblPr firstRow="1" bandRow="1">
                <a:tableStyleId>{5C22544A-7EE6-4342-B048-85BDC9FD1C3A}</a:tableStyleId>
              </a:tblPr>
              <a:tblGrid>
                <a:gridCol w="682948">
                  <a:extLst>
                    <a:ext uri="{9D8B030D-6E8A-4147-A177-3AD203B41FA5}">
                      <a16:colId xmlns:a16="http://schemas.microsoft.com/office/drawing/2014/main" val="3645011826"/>
                    </a:ext>
                  </a:extLst>
                </a:gridCol>
                <a:gridCol w="9632307">
                  <a:extLst>
                    <a:ext uri="{9D8B030D-6E8A-4147-A177-3AD203B41FA5}">
                      <a16:colId xmlns:a16="http://schemas.microsoft.com/office/drawing/2014/main" val="3397497865"/>
                    </a:ext>
                  </a:extLst>
                </a:gridCol>
              </a:tblGrid>
              <a:tr h="424325">
                <a:tc>
                  <a:txBody>
                    <a:bodyPr/>
                    <a:lstStyle/>
                    <a:p>
                      <a:pPr algn="ctr"/>
                      <a:r>
                        <a:rPr lang="en-QA" dirty="0"/>
                        <a:t>LO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QA" dirty="0"/>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164175979"/>
                  </a:ext>
                </a:extLst>
              </a:tr>
              <a:tr h="424325">
                <a:tc>
                  <a:txBody>
                    <a:bodyPr/>
                    <a:lstStyle/>
                    <a:p>
                      <a:r>
                        <a:rPr lang="en-QA"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Define AI and discuss what AI can and cannot do</a:t>
                      </a:r>
                      <a:endParaRPr lang="en-Q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6305246"/>
                  </a:ext>
                </a:extLst>
              </a:tr>
              <a:tr h="424325">
                <a:tc>
                  <a:txBody>
                    <a:bodyPr/>
                    <a:lstStyle/>
                    <a:p>
                      <a:r>
                        <a:rPr lang="en-QA"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Recognize various AI applications in medicine and describe how they are transforming healthcare</a:t>
                      </a:r>
                      <a:endParaRPr lang="en-Q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76388437"/>
                  </a:ext>
                </a:extLst>
              </a:tr>
              <a:tr h="627621">
                <a:tc>
                  <a:txBody>
                    <a:bodyPr/>
                    <a:lstStyle/>
                    <a:p>
                      <a:r>
                        <a:rPr lang="en-QA"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Appreciate the power of big data in enabling AI and describe the different types of data representations</a:t>
                      </a:r>
                      <a:endParaRPr lang="en-Q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409649"/>
                  </a:ext>
                </a:extLst>
              </a:tr>
              <a:tr h="732395">
                <a:tc>
                  <a:txBody>
                    <a:bodyPr/>
                    <a:lstStyle/>
                    <a:p>
                      <a:r>
                        <a:rPr lang="en-QA"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Recognize the power of AI algorithms in solving medical problems and discuss how they can be applied in the medical field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6891868"/>
                  </a:ext>
                </a:extLst>
              </a:tr>
              <a:tr h="732395">
                <a:tc>
                  <a:txBody>
                    <a:bodyPr/>
                    <a:lstStyle/>
                    <a:p>
                      <a:r>
                        <a:rPr lang="en-QA"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Describe different AI concepts, including machine learning, deep learning, recommendation systems, ranked retrievals, and probabilistic graphical models, among others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75704315"/>
                  </a:ext>
                </a:extLst>
              </a:tr>
              <a:tr h="424325">
                <a:tc>
                  <a:txBody>
                    <a:bodyPr/>
                    <a:lstStyle/>
                    <a:p>
                      <a:r>
                        <a:rPr lang="en-QA" dirty="0">
                          <a:solidFill>
                            <a:schemeClr val="bg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Apply some AI techniques to solve real-world medical problems (</a:t>
                      </a:r>
                      <a:r>
                        <a:rPr lang="en-US" i="1" dirty="0">
                          <a:solidFill>
                            <a:schemeClr val="bg1"/>
                          </a:solidFill>
                        </a:rPr>
                        <a:t>only for CMU-Q students</a:t>
                      </a:r>
                      <a:r>
                        <a:rPr lang="en-US" dirty="0">
                          <a:solidFill>
                            <a:schemeClr val="bg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48622598"/>
                  </a:ext>
                </a:extLst>
              </a:tr>
              <a:tr h="424325">
                <a:tc>
                  <a:txBody>
                    <a:bodyPr/>
                    <a:lstStyle/>
                    <a:p>
                      <a:r>
                        <a:rPr lang="en-QA" dirty="0">
                          <a:solidFill>
                            <a:schemeClr val="bg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Discuss several societal issues and ethical concerns surrounding AI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1989445"/>
                  </a:ext>
                </a:extLst>
              </a:tr>
            </a:tbl>
          </a:graphicData>
        </a:graphic>
      </p:graphicFrame>
      <p:graphicFrame>
        <p:nvGraphicFramePr>
          <p:cNvPr id="9" name="Table 4">
            <a:extLst>
              <a:ext uri="{FF2B5EF4-FFF2-40B4-BE49-F238E27FC236}">
                <a16:creationId xmlns:a16="http://schemas.microsoft.com/office/drawing/2014/main" id="{836A17A5-2128-4B4A-8B89-D025B0EB3265}"/>
              </a:ext>
            </a:extLst>
          </p:cNvPr>
          <p:cNvGraphicFramePr>
            <a:graphicFrameLocks noGrp="1"/>
          </p:cNvGraphicFramePr>
          <p:nvPr>
            <p:extLst>
              <p:ext uri="{D42A27DB-BD31-4B8C-83A1-F6EECF244321}">
                <p14:modId xmlns:p14="http://schemas.microsoft.com/office/powerpoint/2010/main" val="1440500428"/>
              </p:ext>
            </p:extLst>
          </p:nvPr>
        </p:nvGraphicFramePr>
        <p:xfrm>
          <a:off x="1150705" y="2351149"/>
          <a:ext cx="10315255" cy="4226495"/>
        </p:xfrm>
        <a:graphic>
          <a:graphicData uri="http://schemas.openxmlformats.org/drawingml/2006/table">
            <a:tbl>
              <a:tblPr firstRow="1" bandRow="1">
                <a:tableStyleId>{5C22544A-7EE6-4342-B048-85BDC9FD1C3A}</a:tableStyleId>
              </a:tblPr>
              <a:tblGrid>
                <a:gridCol w="682948">
                  <a:extLst>
                    <a:ext uri="{9D8B030D-6E8A-4147-A177-3AD203B41FA5}">
                      <a16:colId xmlns:a16="http://schemas.microsoft.com/office/drawing/2014/main" val="3645011826"/>
                    </a:ext>
                  </a:extLst>
                </a:gridCol>
                <a:gridCol w="9632307">
                  <a:extLst>
                    <a:ext uri="{9D8B030D-6E8A-4147-A177-3AD203B41FA5}">
                      <a16:colId xmlns:a16="http://schemas.microsoft.com/office/drawing/2014/main" val="3397497865"/>
                    </a:ext>
                  </a:extLst>
                </a:gridCol>
              </a:tblGrid>
              <a:tr h="424325">
                <a:tc>
                  <a:txBody>
                    <a:bodyPr/>
                    <a:lstStyle/>
                    <a:p>
                      <a:pPr algn="ctr"/>
                      <a:r>
                        <a:rPr lang="en-QA" dirty="0"/>
                        <a:t>LO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QA" dirty="0"/>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164175979"/>
                  </a:ext>
                </a:extLst>
              </a:tr>
              <a:tr h="424325">
                <a:tc>
                  <a:txBody>
                    <a:bodyPr/>
                    <a:lstStyle/>
                    <a:p>
                      <a:r>
                        <a:rPr lang="en-QA"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Define AI and discuss what AI can and cannot do</a:t>
                      </a:r>
                      <a:endParaRPr lang="en-Q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6305246"/>
                  </a:ext>
                </a:extLst>
              </a:tr>
              <a:tr h="424325">
                <a:tc>
                  <a:txBody>
                    <a:bodyPr/>
                    <a:lstStyle/>
                    <a:p>
                      <a:r>
                        <a:rPr lang="en-QA"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Recognize various AI applications in medicine and describe how they are transforming healthcare</a:t>
                      </a:r>
                      <a:endParaRPr lang="en-Q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76388437"/>
                  </a:ext>
                </a:extLst>
              </a:tr>
              <a:tr h="627621">
                <a:tc>
                  <a:txBody>
                    <a:bodyPr/>
                    <a:lstStyle/>
                    <a:p>
                      <a:r>
                        <a:rPr lang="en-QA"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Appreciate the power of big data in enabling AI and describe the different types of data representations</a:t>
                      </a:r>
                      <a:endParaRPr lang="en-Q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409649"/>
                  </a:ext>
                </a:extLst>
              </a:tr>
              <a:tr h="732395">
                <a:tc>
                  <a:txBody>
                    <a:bodyPr/>
                    <a:lstStyle/>
                    <a:p>
                      <a:r>
                        <a:rPr lang="en-QA"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Recognize the power of AI algorithms in solving medical problems and discuss how they can be applied in the medical field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6891868"/>
                  </a:ext>
                </a:extLst>
              </a:tr>
              <a:tr h="732395">
                <a:tc>
                  <a:txBody>
                    <a:bodyPr/>
                    <a:lstStyle/>
                    <a:p>
                      <a:r>
                        <a:rPr lang="en-QA"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Describe different AI concepts, including machine learning, deep learning, recommendation systems, ranked retrievals, and probabilistic graphical models, among others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75704315"/>
                  </a:ext>
                </a:extLst>
              </a:tr>
              <a:tr h="424325">
                <a:tc>
                  <a:txBody>
                    <a:bodyPr/>
                    <a:lstStyle/>
                    <a:p>
                      <a:r>
                        <a:rPr lang="en-QA"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Apply some AI techniques to solve real-world medical problems (</a:t>
                      </a:r>
                      <a:r>
                        <a:rPr lang="en-US" i="1" dirty="0"/>
                        <a:t>optional</a:t>
                      </a: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48622598"/>
                  </a:ext>
                </a:extLst>
              </a:tr>
              <a:tr h="424325">
                <a:tc>
                  <a:txBody>
                    <a:bodyPr/>
                    <a:lstStyle/>
                    <a:p>
                      <a:r>
                        <a:rPr lang="en-QA" dirty="0">
                          <a:solidFill>
                            <a:schemeClr val="bg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Discuss several societal issues and ethical concerns surrounding AI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1989445"/>
                  </a:ext>
                </a:extLst>
              </a:tr>
            </a:tbl>
          </a:graphicData>
        </a:graphic>
      </p:graphicFrame>
      <p:graphicFrame>
        <p:nvGraphicFramePr>
          <p:cNvPr id="10" name="Table 4">
            <a:extLst>
              <a:ext uri="{FF2B5EF4-FFF2-40B4-BE49-F238E27FC236}">
                <a16:creationId xmlns:a16="http://schemas.microsoft.com/office/drawing/2014/main" id="{943EA253-9CE2-4E39-C60A-D99101D26084}"/>
              </a:ext>
            </a:extLst>
          </p:cNvPr>
          <p:cNvGraphicFramePr>
            <a:graphicFrameLocks noGrp="1"/>
          </p:cNvGraphicFramePr>
          <p:nvPr>
            <p:extLst>
              <p:ext uri="{D42A27DB-BD31-4B8C-83A1-F6EECF244321}">
                <p14:modId xmlns:p14="http://schemas.microsoft.com/office/powerpoint/2010/main" val="3431477213"/>
              </p:ext>
            </p:extLst>
          </p:nvPr>
        </p:nvGraphicFramePr>
        <p:xfrm>
          <a:off x="1150704" y="2351149"/>
          <a:ext cx="10315255" cy="4226495"/>
        </p:xfrm>
        <a:graphic>
          <a:graphicData uri="http://schemas.openxmlformats.org/drawingml/2006/table">
            <a:tbl>
              <a:tblPr firstRow="1" bandRow="1">
                <a:tableStyleId>{5C22544A-7EE6-4342-B048-85BDC9FD1C3A}</a:tableStyleId>
              </a:tblPr>
              <a:tblGrid>
                <a:gridCol w="682948">
                  <a:extLst>
                    <a:ext uri="{9D8B030D-6E8A-4147-A177-3AD203B41FA5}">
                      <a16:colId xmlns:a16="http://schemas.microsoft.com/office/drawing/2014/main" val="3645011826"/>
                    </a:ext>
                  </a:extLst>
                </a:gridCol>
                <a:gridCol w="9632307">
                  <a:extLst>
                    <a:ext uri="{9D8B030D-6E8A-4147-A177-3AD203B41FA5}">
                      <a16:colId xmlns:a16="http://schemas.microsoft.com/office/drawing/2014/main" val="3397497865"/>
                    </a:ext>
                  </a:extLst>
                </a:gridCol>
              </a:tblGrid>
              <a:tr h="424325">
                <a:tc>
                  <a:txBody>
                    <a:bodyPr/>
                    <a:lstStyle/>
                    <a:p>
                      <a:pPr algn="ctr"/>
                      <a:r>
                        <a:rPr lang="en-QA" dirty="0"/>
                        <a:t>LO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QA" dirty="0"/>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164175979"/>
                  </a:ext>
                </a:extLst>
              </a:tr>
              <a:tr h="424325">
                <a:tc>
                  <a:txBody>
                    <a:bodyPr/>
                    <a:lstStyle/>
                    <a:p>
                      <a:r>
                        <a:rPr lang="en-QA"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Define AI and discuss what AI can and cannot do</a:t>
                      </a:r>
                      <a:endParaRPr lang="en-Q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6305246"/>
                  </a:ext>
                </a:extLst>
              </a:tr>
              <a:tr h="424325">
                <a:tc>
                  <a:txBody>
                    <a:bodyPr/>
                    <a:lstStyle/>
                    <a:p>
                      <a:r>
                        <a:rPr lang="en-QA"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Recognize various AI applications in medicine and describe how they are transforming healthcare</a:t>
                      </a:r>
                      <a:endParaRPr lang="en-Q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76388437"/>
                  </a:ext>
                </a:extLst>
              </a:tr>
              <a:tr h="627621">
                <a:tc>
                  <a:txBody>
                    <a:bodyPr/>
                    <a:lstStyle/>
                    <a:p>
                      <a:r>
                        <a:rPr lang="en-QA"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Appreciate the power of big data in enabling AI and describe the different types of data representations</a:t>
                      </a:r>
                      <a:endParaRPr lang="en-Q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409649"/>
                  </a:ext>
                </a:extLst>
              </a:tr>
              <a:tr h="732395">
                <a:tc>
                  <a:txBody>
                    <a:bodyPr/>
                    <a:lstStyle/>
                    <a:p>
                      <a:r>
                        <a:rPr lang="en-QA"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Recognize the power of AI algorithms in solving medical problems and discuss how they can be applied in the medical field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6891868"/>
                  </a:ext>
                </a:extLst>
              </a:tr>
              <a:tr h="732395">
                <a:tc>
                  <a:txBody>
                    <a:bodyPr/>
                    <a:lstStyle/>
                    <a:p>
                      <a:r>
                        <a:rPr lang="en-QA"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Describe different AI concepts, including machine learning, deep learning, recommendation systems, ranked retrievals, and probabilistic graphical models, among others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75704315"/>
                  </a:ext>
                </a:extLst>
              </a:tr>
              <a:tr h="424325">
                <a:tc>
                  <a:txBody>
                    <a:bodyPr/>
                    <a:lstStyle/>
                    <a:p>
                      <a:r>
                        <a:rPr lang="en-QA"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Apply some AI techniques to solve real-world medical problems (</a:t>
                      </a:r>
                      <a:r>
                        <a:rPr lang="en-US" i="1" dirty="0"/>
                        <a:t>optional</a:t>
                      </a: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48622598"/>
                  </a:ext>
                </a:extLst>
              </a:tr>
              <a:tr h="424325">
                <a:tc>
                  <a:txBody>
                    <a:bodyPr/>
                    <a:lstStyle/>
                    <a:p>
                      <a:r>
                        <a:rPr lang="en-QA"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Discuss several societal issues and ethical concerns surrounding AI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1989445"/>
                  </a:ext>
                </a:extLst>
              </a:tr>
            </a:tbl>
          </a:graphicData>
        </a:graphic>
      </p:graphicFrame>
    </p:spTree>
    <p:extLst>
      <p:ext uri="{BB962C8B-B14F-4D97-AF65-F5344CB8AC3E}">
        <p14:creationId xmlns:p14="http://schemas.microsoft.com/office/powerpoint/2010/main" val="14221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B54DE-44F4-0E48-A1AD-EFCA14AB69F1}"/>
              </a:ext>
            </a:extLst>
          </p:cNvPr>
          <p:cNvSpPr>
            <a:spLocks noGrp="1"/>
          </p:cNvSpPr>
          <p:nvPr>
            <p:ph type="title"/>
          </p:nvPr>
        </p:nvSpPr>
        <p:spPr/>
        <p:txBody>
          <a:bodyPr/>
          <a:lstStyle/>
          <a:p>
            <a:pPr algn="ctr"/>
            <a:r>
              <a:rPr lang="en-US" dirty="0"/>
              <a:t>Structure</a:t>
            </a:r>
          </a:p>
        </p:txBody>
      </p:sp>
      <p:sp>
        <p:nvSpPr>
          <p:cNvPr id="3" name="Content Placeholder 2">
            <a:extLst>
              <a:ext uri="{FF2B5EF4-FFF2-40B4-BE49-F238E27FC236}">
                <a16:creationId xmlns:a16="http://schemas.microsoft.com/office/drawing/2014/main" id="{9B48F7CF-99F8-C84D-95F9-8F79A782DF1E}"/>
              </a:ext>
            </a:extLst>
          </p:cNvPr>
          <p:cNvSpPr>
            <a:spLocks noGrp="1"/>
          </p:cNvSpPr>
          <p:nvPr>
            <p:ph idx="1"/>
          </p:nvPr>
        </p:nvSpPr>
        <p:spPr>
          <a:xfrm>
            <a:off x="838200" y="1752472"/>
            <a:ext cx="10515600" cy="4667251"/>
          </a:xfrm>
        </p:spPr>
        <p:txBody>
          <a:bodyPr>
            <a:normAutofit/>
          </a:bodyPr>
          <a:lstStyle/>
          <a:p>
            <a:r>
              <a:rPr lang="en-US" dirty="0"/>
              <a:t>6 units, 1 lecture per week</a:t>
            </a:r>
          </a:p>
          <a:p>
            <a:pPr marL="457200" lvl="1" indent="0">
              <a:buNone/>
            </a:pPr>
            <a:endParaRPr lang="en-US" dirty="0"/>
          </a:p>
          <a:p>
            <a:r>
              <a:rPr lang="en-US" dirty="0"/>
              <a:t>2 tools: Piazza and </a:t>
            </a:r>
            <a:r>
              <a:rPr lang="en-US" dirty="0" err="1"/>
              <a:t>Gradescope</a:t>
            </a:r>
            <a:endParaRPr lang="en-US" dirty="0"/>
          </a:p>
          <a:p>
            <a:endParaRPr lang="en-US" dirty="0"/>
          </a:p>
          <a:p>
            <a:r>
              <a:rPr lang="en-US" dirty="0"/>
              <a:t>No textbook</a:t>
            </a:r>
          </a:p>
          <a:p>
            <a:pPr lvl="1"/>
            <a:r>
              <a:rPr lang="en-US" dirty="0"/>
              <a:t>Slides are self-contained, but you are encouraged to take notes</a:t>
            </a:r>
          </a:p>
          <a:p>
            <a:pPr lvl="1"/>
            <a:r>
              <a:rPr lang="en-US" dirty="0"/>
              <a:t>All course material will be made available on the course website</a:t>
            </a:r>
          </a:p>
          <a:p>
            <a:pPr lvl="1"/>
            <a:endParaRPr lang="en-US" dirty="0"/>
          </a:p>
          <a:p>
            <a:r>
              <a:rPr lang="en-US" dirty="0"/>
              <a:t>There is 1 CA (contact and office hours are on the website) </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1295235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a:xfrm>
            <a:off x="1981201" y="314325"/>
            <a:ext cx="8228013" cy="1062038"/>
          </a:xfrm>
        </p:spPr>
        <p:txBody>
          <a:bodyPr vert="horz" lIns="91440" tIns="35202" rIns="91440" bIns="45720" rtlCol="0" anchor="ctr">
            <a:normAutofit/>
          </a:bodyPr>
          <a:lstStyle/>
          <a:p>
            <a:pPr algn="ct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dirty="0"/>
              <a:t>Assessment Methods</a:t>
            </a:r>
          </a:p>
        </p:txBody>
      </p:sp>
      <p:sp>
        <p:nvSpPr>
          <p:cNvPr id="24579" name="Rectangle 2"/>
          <p:cNvSpPr>
            <a:spLocks noGrp="1" noChangeArrowheads="1"/>
          </p:cNvSpPr>
          <p:nvPr>
            <p:ph type="body" idx="1"/>
          </p:nvPr>
        </p:nvSpPr>
        <p:spPr>
          <a:xfrm>
            <a:off x="738131" y="1604963"/>
            <a:ext cx="9494896" cy="4525962"/>
          </a:xfrm>
        </p:spPr>
        <p:txBody>
          <a:bodyPr>
            <a:normAutofit/>
          </a:bodyPr>
          <a:lstStyle/>
          <a:p>
            <a:pPr marL="390525" indent="-293688">
              <a:buSzPct val="45000"/>
              <a:buFont typeface="Wingdings" pitchFamily="2" charset="2"/>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dirty="0"/>
              <a:t>How will we measure learning?</a:t>
            </a:r>
          </a:p>
        </p:txBody>
      </p:sp>
      <p:graphicFrame>
        <p:nvGraphicFramePr>
          <p:cNvPr id="2" name="Table 1"/>
          <p:cNvGraphicFramePr>
            <a:graphicFrameLocks noGrp="1"/>
          </p:cNvGraphicFramePr>
          <p:nvPr>
            <p:extLst>
              <p:ext uri="{D42A27DB-BD31-4B8C-83A1-F6EECF244321}">
                <p14:modId xmlns:p14="http://schemas.microsoft.com/office/powerpoint/2010/main" val="2439630011"/>
              </p:ext>
            </p:extLst>
          </p:nvPr>
        </p:nvGraphicFramePr>
        <p:xfrm>
          <a:off x="1718631" y="2366963"/>
          <a:ext cx="8714343" cy="2790520"/>
        </p:xfrm>
        <a:graphic>
          <a:graphicData uri="http://schemas.openxmlformats.org/drawingml/2006/table">
            <a:tbl>
              <a:tblPr/>
              <a:tblGrid>
                <a:gridCol w="2904781">
                  <a:extLst>
                    <a:ext uri="{9D8B030D-6E8A-4147-A177-3AD203B41FA5}">
                      <a16:colId xmlns:a16="http://schemas.microsoft.com/office/drawing/2014/main" val="20000"/>
                    </a:ext>
                  </a:extLst>
                </a:gridCol>
                <a:gridCol w="2904781">
                  <a:extLst>
                    <a:ext uri="{9D8B030D-6E8A-4147-A177-3AD203B41FA5}">
                      <a16:colId xmlns:a16="http://schemas.microsoft.com/office/drawing/2014/main" val="20001"/>
                    </a:ext>
                  </a:extLst>
                </a:gridCol>
                <a:gridCol w="2904781">
                  <a:extLst>
                    <a:ext uri="{9D8B030D-6E8A-4147-A177-3AD203B41FA5}">
                      <a16:colId xmlns:a16="http://schemas.microsoft.com/office/drawing/2014/main" val="20002"/>
                    </a:ext>
                  </a:extLst>
                </a:gridCol>
              </a:tblGrid>
              <a:tr h="37139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Arial" pitchFamily="34" charset="0"/>
                          <a:cs typeface="Arial" pitchFamily="34" charset="0"/>
                        </a:rPr>
                        <a:t>Type</a:t>
                      </a:r>
                    </a:p>
                  </a:txBody>
                  <a:tcPr marT="45715" marB="45715" horzOverflow="overflow">
                    <a:lnL w="9525" cap="flat" cmpd="sng" algn="ctr">
                      <a:solidFill>
                        <a:srgbClr val="2F2F98"/>
                      </a:solidFill>
                      <a:prstDash val="solid"/>
                      <a:round/>
                      <a:headEnd type="none" w="med" len="med"/>
                      <a:tailEnd type="none" w="med" len="med"/>
                    </a:lnL>
                    <a:lnR>
                      <a:noFill/>
                    </a:lnR>
                    <a:lnT w="9525" cap="flat" cmpd="sng" algn="ctr">
                      <a:solidFill>
                        <a:srgbClr val="2F2F98"/>
                      </a:solidFill>
                      <a:prstDash val="solid"/>
                      <a:round/>
                      <a:headEnd type="none" w="med" len="med"/>
                      <a:tailEnd type="none" w="med" len="med"/>
                    </a:lnT>
                    <a:lnB w="9525" cap="flat" cmpd="sng" algn="ctr">
                      <a:solidFill>
                        <a:srgbClr val="2F2F98"/>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Arial" pitchFamily="34" charset="0"/>
                          <a:cs typeface="Arial" pitchFamily="34" charset="0"/>
                        </a:rPr>
                        <a:t>#</a:t>
                      </a:r>
                    </a:p>
                  </a:txBody>
                  <a:tcPr marT="45715" marB="45715" horzOverflow="overflow">
                    <a:lnL>
                      <a:noFill/>
                    </a:lnL>
                    <a:lnR>
                      <a:noFill/>
                    </a:lnR>
                    <a:lnT w="9525" cap="flat" cmpd="sng" algn="ctr">
                      <a:solidFill>
                        <a:srgbClr val="2F2F98"/>
                      </a:solidFill>
                      <a:prstDash val="solid"/>
                      <a:round/>
                      <a:headEnd type="none" w="med" len="med"/>
                      <a:tailEnd type="none" w="med" len="med"/>
                    </a:lnT>
                    <a:lnB w="9525" cap="flat" cmpd="sng" algn="ctr">
                      <a:solidFill>
                        <a:srgbClr val="2F2F98"/>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Arial" pitchFamily="34" charset="0"/>
                          <a:cs typeface="Arial" pitchFamily="34" charset="0"/>
                        </a:rPr>
                        <a:t>Weight</a:t>
                      </a:r>
                    </a:p>
                  </a:txBody>
                  <a:tcPr marT="45715" marB="45715" horzOverflow="overflow">
                    <a:lnL>
                      <a:noFill/>
                    </a:lnL>
                    <a:lnR w="9525" cap="flat" cmpd="sng" algn="ctr">
                      <a:solidFill>
                        <a:srgbClr val="2F2F98"/>
                      </a:solidFill>
                      <a:prstDash val="solid"/>
                      <a:round/>
                      <a:headEnd type="none" w="med" len="med"/>
                      <a:tailEnd type="none" w="med" len="med"/>
                    </a:lnR>
                    <a:lnT w="9525" cap="flat" cmpd="sng" algn="ctr">
                      <a:solidFill>
                        <a:srgbClr val="2F2F98"/>
                      </a:solidFill>
                      <a:prstDash val="solid"/>
                      <a:round/>
                      <a:headEnd type="none" w="med" len="med"/>
                      <a:tailEnd type="none" w="med" len="med"/>
                    </a:lnT>
                    <a:lnB w="9525" cap="flat" cmpd="sng" algn="ctr">
                      <a:solidFill>
                        <a:srgbClr val="2F2F98"/>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0"/>
                  </a:ext>
                </a:extLst>
              </a:tr>
              <a:tr h="37139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cs typeface="Arial" pitchFamily="34" charset="0"/>
                        </a:rPr>
                        <a:t>Written Assignments</a:t>
                      </a:r>
                      <a:endParaRPr kumimoji="0" lang="en-US" sz="1800" b="1" i="0" u="none" strike="noStrike" cap="none" normalizeH="0" baseline="0" dirty="0">
                        <a:ln>
                          <a:noFill/>
                        </a:ln>
                        <a:solidFill>
                          <a:schemeClr val="tx1"/>
                        </a:solidFill>
                        <a:effectLst/>
                        <a:latin typeface="Arial" pitchFamily="34" charset="0"/>
                        <a:cs typeface="Arial" pitchFamily="34" charset="0"/>
                      </a:endParaRPr>
                    </a:p>
                  </a:txBody>
                  <a:tcPr marT="45715" marB="45715" horzOverflow="overflow">
                    <a:lnL w="9525" cap="flat" cmpd="sng" algn="ctr">
                      <a:solidFill>
                        <a:srgbClr val="2F2F98"/>
                      </a:solidFill>
                      <a:prstDash val="solid"/>
                      <a:round/>
                      <a:headEnd type="none" w="med" len="med"/>
                      <a:tailEnd type="none" w="med" len="med"/>
                    </a:lnL>
                    <a:lnR>
                      <a:noFill/>
                    </a:lnR>
                    <a:lnT w="9525" cap="flat" cmpd="sng" algn="ctr">
                      <a:solidFill>
                        <a:srgbClr val="2F2F98"/>
                      </a:solidFill>
                      <a:prstDash val="solid"/>
                      <a:round/>
                      <a:headEnd type="none" w="med" len="med"/>
                      <a:tailEnd type="none" w="med" len="med"/>
                    </a:lnT>
                    <a:lnB w="9525" cap="flat" cmpd="sng" algn="ctr">
                      <a:solidFill>
                        <a:srgbClr val="2F2F9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cs typeface="Arial" pitchFamily="34" charset="0"/>
                        </a:rPr>
                        <a:t>6 (1 every 2 weeks)</a:t>
                      </a:r>
                    </a:p>
                  </a:txBody>
                  <a:tcPr marT="45715" marB="45715" horzOverflow="overflow">
                    <a:lnL>
                      <a:noFill/>
                    </a:lnL>
                    <a:lnR>
                      <a:noFill/>
                    </a:lnR>
                    <a:lnT w="9525" cap="flat" cmpd="sng" algn="ctr">
                      <a:solidFill>
                        <a:srgbClr val="2F2F98"/>
                      </a:solidFill>
                      <a:prstDash val="solid"/>
                      <a:round/>
                      <a:headEnd type="none" w="med" len="med"/>
                      <a:tailEnd type="none" w="med" len="med"/>
                    </a:lnT>
                    <a:lnB w="9525" cap="flat" cmpd="sng" algn="ctr">
                      <a:solidFill>
                        <a:srgbClr val="2F2F9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cs typeface="Arial" pitchFamily="34" charset="0"/>
                        </a:rPr>
                        <a:t>35%</a:t>
                      </a:r>
                    </a:p>
                  </a:txBody>
                  <a:tcPr marT="45715" marB="45715" horzOverflow="overflow">
                    <a:lnL>
                      <a:noFill/>
                    </a:lnL>
                    <a:lnR w="9525" cap="flat" cmpd="sng" algn="ctr">
                      <a:solidFill>
                        <a:srgbClr val="2F2F98"/>
                      </a:solidFill>
                      <a:prstDash val="solid"/>
                      <a:round/>
                      <a:headEnd type="none" w="med" len="med"/>
                      <a:tailEnd type="none" w="med" len="med"/>
                    </a:lnR>
                    <a:lnT w="9525" cap="flat" cmpd="sng" algn="ctr">
                      <a:solidFill>
                        <a:srgbClr val="2F2F98"/>
                      </a:solidFill>
                      <a:prstDash val="solid"/>
                      <a:round/>
                      <a:headEnd type="none" w="med" len="med"/>
                      <a:tailEnd type="none" w="med" len="med"/>
                    </a:lnT>
                    <a:lnB w="9525" cap="flat" cmpd="sng" algn="ctr">
                      <a:solidFill>
                        <a:srgbClr val="2F2F98"/>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813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cs typeface="Arial" pitchFamily="34" charset="0"/>
                        </a:rPr>
                        <a:t>Quizzes</a:t>
                      </a:r>
                      <a:endParaRPr kumimoji="0" lang="en-US" sz="1800" b="1" i="0" u="none" strike="noStrike" cap="none" normalizeH="0" baseline="0" dirty="0">
                        <a:ln>
                          <a:noFill/>
                        </a:ln>
                        <a:solidFill>
                          <a:schemeClr val="tx1"/>
                        </a:solidFill>
                        <a:effectLst/>
                        <a:latin typeface="Arial" pitchFamily="34" charset="0"/>
                        <a:cs typeface="Arial" pitchFamily="34" charset="0"/>
                      </a:endParaRPr>
                    </a:p>
                  </a:txBody>
                  <a:tcPr marT="45715" marB="45715" horzOverflow="overflow">
                    <a:lnL w="9525" cap="flat" cmpd="sng" algn="ctr">
                      <a:solidFill>
                        <a:srgbClr val="2F2F98"/>
                      </a:solidFill>
                      <a:prstDash val="solid"/>
                      <a:round/>
                      <a:headEnd type="none" w="med" len="med"/>
                      <a:tailEnd type="none" w="med" len="med"/>
                    </a:lnL>
                    <a:lnR>
                      <a:noFill/>
                    </a:lnR>
                    <a:lnT w="9525" cap="flat" cmpd="sng" algn="ctr">
                      <a:solidFill>
                        <a:srgbClr val="2F2F98"/>
                      </a:solidFill>
                      <a:prstDash val="solid"/>
                      <a:round/>
                      <a:headEnd type="none" w="med" len="med"/>
                      <a:tailEnd type="none" w="med" len="med"/>
                    </a:lnT>
                    <a:lnB w="9525" cap="flat" cmpd="sng" algn="ctr">
                      <a:solidFill>
                        <a:srgbClr val="2F2F9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cs typeface="Arial" pitchFamily="34" charset="0"/>
                        </a:rPr>
                        <a:t>2</a:t>
                      </a:r>
                    </a:p>
                  </a:txBody>
                  <a:tcPr marT="45715" marB="45715" horzOverflow="overflow">
                    <a:lnL>
                      <a:noFill/>
                    </a:lnL>
                    <a:lnR>
                      <a:noFill/>
                    </a:lnR>
                    <a:lnT w="9525" cap="flat" cmpd="sng" algn="ctr">
                      <a:solidFill>
                        <a:srgbClr val="2F2F98"/>
                      </a:solidFill>
                      <a:prstDash val="solid"/>
                      <a:round/>
                      <a:headEnd type="none" w="med" len="med"/>
                      <a:tailEnd type="none" w="med" len="med"/>
                    </a:lnT>
                    <a:lnB w="9525" cap="flat" cmpd="sng" algn="ctr">
                      <a:solidFill>
                        <a:srgbClr val="2F2F9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cs typeface="Arial" pitchFamily="34" charset="0"/>
                        </a:rPr>
                        <a:t>20%</a:t>
                      </a:r>
                    </a:p>
                  </a:txBody>
                  <a:tcPr marT="45715" marB="45715" horzOverflow="overflow">
                    <a:lnL>
                      <a:noFill/>
                    </a:lnL>
                    <a:lnR w="9525" cap="flat" cmpd="sng" algn="ctr">
                      <a:solidFill>
                        <a:srgbClr val="2F2F98"/>
                      </a:solidFill>
                      <a:prstDash val="solid"/>
                      <a:round/>
                      <a:headEnd type="none" w="med" len="med"/>
                      <a:tailEnd type="none" w="med" len="med"/>
                    </a:lnR>
                    <a:lnT w="9525" cap="flat" cmpd="sng" algn="ctr">
                      <a:solidFill>
                        <a:srgbClr val="2F2F98"/>
                      </a:solidFill>
                      <a:prstDash val="solid"/>
                      <a:round/>
                      <a:headEnd type="none" w="med" len="med"/>
                      <a:tailEnd type="none" w="med" len="med"/>
                    </a:lnT>
                    <a:lnB w="9525" cap="flat" cmpd="sng" algn="ctr">
                      <a:solidFill>
                        <a:srgbClr val="2F2F98"/>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813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cs typeface="Arial" pitchFamily="34" charset="0"/>
                        </a:rPr>
                        <a:t>Exams</a:t>
                      </a:r>
                      <a:endParaRPr kumimoji="0" lang="en-US" sz="1800" b="1" i="0" u="none" strike="noStrike" cap="none" normalizeH="0" baseline="0" dirty="0">
                        <a:ln>
                          <a:noFill/>
                        </a:ln>
                        <a:solidFill>
                          <a:schemeClr val="tx1"/>
                        </a:solidFill>
                        <a:effectLst/>
                        <a:latin typeface="Arial" pitchFamily="34" charset="0"/>
                        <a:cs typeface="Arial" pitchFamily="34" charset="0"/>
                      </a:endParaRPr>
                    </a:p>
                  </a:txBody>
                  <a:tcPr marT="45715" marB="45715" horzOverflow="overflow">
                    <a:lnL w="9525" cap="flat" cmpd="sng" algn="ctr">
                      <a:solidFill>
                        <a:srgbClr val="2F2F98"/>
                      </a:solidFill>
                      <a:prstDash val="solid"/>
                      <a:round/>
                      <a:headEnd type="none" w="med" len="med"/>
                      <a:tailEnd type="none" w="med" len="med"/>
                    </a:lnL>
                    <a:lnR>
                      <a:noFill/>
                    </a:lnR>
                    <a:lnT w="9525" cap="flat" cmpd="sng" algn="ctr">
                      <a:solidFill>
                        <a:srgbClr val="2F2F98"/>
                      </a:solidFill>
                      <a:prstDash val="solid"/>
                      <a:round/>
                      <a:headEnd type="none" w="med" len="med"/>
                      <a:tailEnd type="none" w="med" len="med"/>
                    </a:lnT>
                    <a:lnB w="9525" cap="flat" cmpd="sng" algn="ctr">
                      <a:solidFill>
                        <a:srgbClr val="2F2F9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cs typeface="Arial" pitchFamily="34" charset="0"/>
                        </a:rPr>
                        <a:t>2</a:t>
                      </a:r>
                    </a:p>
                  </a:txBody>
                  <a:tcPr marT="45715" marB="45715" horzOverflow="overflow">
                    <a:lnL>
                      <a:noFill/>
                    </a:lnL>
                    <a:lnR>
                      <a:noFill/>
                    </a:lnR>
                    <a:lnT w="9525" cap="flat" cmpd="sng" algn="ctr">
                      <a:solidFill>
                        <a:srgbClr val="2F2F98"/>
                      </a:solidFill>
                      <a:prstDash val="solid"/>
                      <a:round/>
                      <a:headEnd type="none" w="med" len="med"/>
                      <a:tailEnd type="none" w="med" len="med"/>
                    </a:lnT>
                    <a:lnB w="9525" cap="flat" cmpd="sng" algn="ctr">
                      <a:solidFill>
                        <a:srgbClr val="2F2F9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cs typeface="Arial" pitchFamily="34" charset="0"/>
                        </a:rPr>
                        <a:t>40%</a:t>
                      </a:r>
                    </a:p>
                  </a:txBody>
                  <a:tcPr marT="45715" marB="45715" horzOverflow="overflow">
                    <a:lnL>
                      <a:noFill/>
                    </a:lnL>
                    <a:lnR w="9525" cap="flat" cmpd="sng" algn="ctr">
                      <a:solidFill>
                        <a:srgbClr val="2F2F98"/>
                      </a:solidFill>
                      <a:prstDash val="solid"/>
                      <a:round/>
                      <a:headEnd type="none" w="med" len="med"/>
                      <a:tailEnd type="none" w="med" len="med"/>
                    </a:lnR>
                    <a:lnT w="9525" cap="flat" cmpd="sng" algn="ctr">
                      <a:solidFill>
                        <a:srgbClr val="2F2F98"/>
                      </a:solidFill>
                      <a:prstDash val="solid"/>
                      <a:round/>
                      <a:headEnd type="none" w="med" len="med"/>
                      <a:tailEnd type="none" w="med" len="med"/>
                    </a:lnT>
                    <a:lnB w="9525" cap="flat" cmpd="sng" algn="ctr">
                      <a:solidFill>
                        <a:srgbClr val="2F2F98"/>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139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cs typeface="Arial" pitchFamily="34" charset="0"/>
                        </a:rPr>
                        <a:t>Project (</a:t>
                      </a:r>
                      <a:r>
                        <a:rPr kumimoji="0" lang="en-US" sz="1800" b="0" i="1" u="none" strike="noStrike" cap="none" normalizeH="0" baseline="0" dirty="0">
                          <a:ln>
                            <a:noFill/>
                          </a:ln>
                          <a:solidFill>
                            <a:schemeClr val="tx1"/>
                          </a:solidFill>
                          <a:effectLst/>
                          <a:latin typeface="Arial" pitchFamily="34" charset="0"/>
                          <a:cs typeface="Arial" pitchFamily="34" charset="0"/>
                        </a:rPr>
                        <a:t>optional</a:t>
                      </a:r>
                      <a:r>
                        <a:rPr kumimoji="0" lang="en-US" sz="1800" b="0" i="0" u="none" strike="noStrike" cap="none" normalizeH="0" baseline="0" dirty="0">
                          <a:ln>
                            <a:noFill/>
                          </a:ln>
                          <a:solidFill>
                            <a:schemeClr val="tx1"/>
                          </a:solidFill>
                          <a:effectLst/>
                          <a:latin typeface="Arial" pitchFamily="34" charset="0"/>
                          <a:cs typeface="Arial" pitchFamily="34" charset="0"/>
                        </a:rPr>
                        <a:t>)</a:t>
                      </a:r>
                      <a:endParaRPr kumimoji="0" lang="en-US" sz="1800" b="1" i="0" u="none" strike="noStrike" cap="none" normalizeH="0" baseline="0" dirty="0">
                        <a:ln>
                          <a:noFill/>
                        </a:ln>
                        <a:solidFill>
                          <a:schemeClr val="tx1"/>
                        </a:solidFill>
                        <a:effectLst/>
                        <a:latin typeface="Arial" pitchFamily="34" charset="0"/>
                        <a:cs typeface="Arial" pitchFamily="34" charset="0"/>
                      </a:endParaRPr>
                    </a:p>
                  </a:txBody>
                  <a:tcPr marT="45715" marB="45715" horzOverflow="overflow">
                    <a:lnL w="9525" cap="flat" cmpd="sng" algn="ctr">
                      <a:solidFill>
                        <a:srgbClr val="2F2F98"/>
                      </a:solidFill>
                      <a:prstDash val="solid"/>
                      <a:round/>
                      <a:headEnd type="none" w="med" len="med"/>
                      <a:tailEnd type="none" w="med" len="med"/>
                    </a:lnL>
                    <a:lnR>
                      <a:noFill/>
                    </a:lnR>
                    <a:lnT w="9525" cap="flat" cmpd="sng" algn="ctr">
                      <a:solidFill>
                        <a:srgbClr val="2F2F98"/>
                      </a:solidFill>
                      <a:prstDash val="solid"/>
                      <a:round/>
                      <a:headEnd type="none" w="med" len="med"/>
                      <a:tailEnd type="none" w="med" len="med"/>
                    </a:lnT>
                    <a:lnB w="9525" cap="flat" cmpd="sng" algn="ctr">
                      <a:solidFill>
                        <a:srgbClr val="2F2F9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cs typeface="Arial" pitchFamily="34" charset="0"/>
                        </a:rPr>
                        <a:t>1</a:t>
                      </a:r>
                    </a:p>
                  </a:txBody>
                  <a:tcPr marT="45715" marB="45715" horzOverflow="overflow">
                    <a:lnL>
                      <a:noFill/>
                    </a:lnL>
                    <a:lnR>
                      <a:noFill/>
                    </a:lnR>
                    <a:lnT w="9525" cap="flat" cmpd="sng" algn="ctr">
                      <a:solidFill>
                        <a:srgbClr val="2F2F98"/>
                      </a:solidFill>
                      <a:prstDash val="solid"/>
                      <a:round/>
                      <a:headEnd type="none" w="med" len="med"/>
                      <a:tailEnd type="none" w="med" len="med"/>
                    </a:lnT>
                    <a:lnB w="9525" cap="flat" cmpd="sng" algn="ctr">
                      <a:solidFill>
                        <a:srgbClr val="2F2F9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cs typeface="Arial" pitchFamily="34" charset="0"/>
                        </a:rPr>
                        <a:t>10% Bonus</a:t>
                      </a:r>
                    </a:p>
                  </a:txBody>
                  <a:tcPr marT="45715" marB="45715" horzOverflow="overflow">
                    <a:lnL>
                      <a:noFill/>
                    </a:lnL>
                    <a:lnR w="9525" cap="flat" cmpd="sng" algn="ctr">
                      <a:solidFill>
                        <a:srgbClr val="2F2F98"/>
                      </a:solidFill>
                      <a:prstDash val="solid"/>
                      <a:round/>
                      <a:headEnd type="none" w="med" len="med"/>
                      <a:tailEnd type="none" w="med" len="med"/>
                    </a:lnR>
                    <a:lnT w="9525" cap="flat" cmpd="sng" algn="ctr">
                      <a:solidFill>
                        <a:srgbClr val="2F2F98"/>
                      </a:solidFill>
                      <a:prstDash val="solid"/>
                      <a:round/>
                      <a:headEnd type="none" w="med" len="med"/>
                      <a:tailEnd type="none" w="med" len="med"/>
                    </a:lnT>
                    <a:lnB w="9525" cap="flat" cmpd="sng" algn="ctr">
                      <a:solidFill>
                        <a:srgbClr val="2F2F98"/>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813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cs typeface="Arial" pitchFamily="34" charset="0"/>
                        </a:rPr>
                        <a:t>Attendance and Participation</a:t>
                      </a:r>
                      <a:endParaRPr kumimoji="0" lang="en-US" sz="1800" b="1" i="0" u="none" strike="noStrike" cap="none" normalizeH="0" baseline="0" dirty="0">
                        <a:ln>
                          <a:noFill/>
                        </a:ln>
                        <a:solidFill>
                          <a:schemeClr val="tx1"/>
                        </a:solidFill>
                        <a:effectLst/>
                        <a:latin typeface="Arial" pitchFamily="34" charset="0"/>
                        <a:cs typeface="Arial" pitchFamily="34" charset="0"/>
                      </a:endParaRPr>
                    </a:p>
                  </a:txBody>
                  <a:tcPr marT="45715" marB="45715" horzOverflow="overflow">
                    <a:lnL w="9525" cap="flat" cmpd="sng" algn="ctr">
                      <a:solidFill>
                        <a:srgbClr val="2F2F98"/>
                      </a:solidFill>
                      <a:prstDash val="solid"/>
                      <a:round/>
                      <a:headEnd type="none" w="med" len="med"/>
                      <a:tailEnd type="none" w="med" len="med"/>
                    </a:lnL>
                    <a:lnR>
                      <a:noFill/>
                    </a:lnR>
                    <a:lnT w="9525" cap="flat" cmpd="sng" algn="ctr">
                      <a:solidFill>
                        <a:srgbClr val="2F2F98"/>
                      </a:solidFill>
                      <a:prstDash val="solid"/>
                      <a:round/>
                      <a:headEnd type="none" w="med" len="med"/>
                      <a:tailEnd type="none" w="med" len="med"/>
                    </a:lnT>
                    <a:lnB w="9525" cap="flat" cmpd="sng" algn="ctr">
                      <a:solidFill>
                        <a:srgbClr val="2F2F98"/>
                      </a:solidFill>
                      <a:prstDash val="solid"/>
                      <a:round/>
                      <a:headEnd type="none" w="med" len="med"/>
                      <a:tailEnd type="none" w="med" len="med"/>
                    </a:lnB>
                    <a:lnTlToBr>
                      <a:noFill/>
                    </a:lnTlToBr>
                    <a:lnBlToTr>
                      <a:noFill/>
                    </a:lnBlToTr>
                    <a:noFill/>
                  </a:tcPr>
                </a:tc>
                <a:tc>
                  <a:txBody>
                    <a:bodyPr/>
                    <a:lstStyle/>
                    <a:p>
                      <a:pPr algn="ctr"/>
                      <a:r>
                        <a:rPr lang="en-US" dirty="0">
                          <a:effectLst/>
                        </a:rPr>
                        <a:t>12</a:t>
                      </a:r>
                    </a:p>
                  </a:txBody>
                  <a:tcPr anchor="ctr">
                    <a:lnL>
                      <a:noFill/>
                    </a:lnL>
                    <a:lnR>
                      <a:noFill/>
                    </a:lnR>
                    <a:lnT w="9525" cap="flat" cmpd="sng" algn="ctr">
                      <a:solidFill>
                        <a:srgbClr val="2F2F98"/>
                      </a:solidFill>
                      <a:prstDash val="solid"/>
                      <a:round/>
                      <a:headEnd type="none" w="med" len="med"/>
                      <a:tailEnd type="none" w="med" len="med"/>
                    </a:lnT>
                    <a:lnB w="9525" cap="flat" cmpd="sng" algn="ctr">
                      <a:solidFill>
                        <a:srgbClr val="2F2F9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cs typeface="Arial" pitchFamily="34" charset="0"/>
                        </a:rPr>
                        <a:t>5%</a:t>
                      </a:r>
                    </a:p>
                  </a:txBody>
                  <a:tcPr marT="45715" marB="45715" horzOverflow="overflow">
                    <a:lnL>
                      <a:noFill/>
                    </a:lnL>
                    <a:lnR w="9525" cap="flat" cmpd="sng" algn="ctr">
                      <a:solidFill>
                        <a:srgbClr val="2F2F98"/>
                      </a:solidFill>
                      <a:prstDash val="solid"/>
                      <a:round/>
                      <a:headEnd type="none" w="med" len="med"/>
                      <a:tailEnd type="none" w="med" len="med"/>
                    </a:lnR>
                    <a:lnT w="9525" cap="flat" cmpd="sng" algn="ctr">
                      <a:solidFill>
                        <a:srgbClr val="2F2F98"/>
                      </a:solidFill>
                      <a:prstDash val="solid"/>
                      <a:round/>
                      <a:headEnd type="none" w="med" len="med"/>
                      <a:tailEnd type="none" w="med" len="med"/>
                    </a:lnT>
                    <a:lnB w="9525" cap="flat" cmpd="sng" algn="ctr">
                      <a:solidFill>
                        <a:srgbClr val="2F2F98"/>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50342525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E2DEF-3D5D-AA42-B870-A14352B79B6D}"/>
              </a:ext>
            </a:extLst>
          </p:cNvPr>
          <p:cNvSpPr>
            <a:spLocks noGrp="1"/>
          </p:cNvSpPr>
          <p:nvPr>
            <p:ph type="title"/>
          </p:nvPr>
        </p:nvSpPr>
        <p:spPr/>
        <p:txBody>
          <a:bodyPr/>
          <a:lstStyle/>
          <a:p>
            <a:pPr algn="ctr"/>
            <a:r>
              <a:rPr lang="en-QA" dirty="0"/>
              <a:t>Outline</a:t>
            </a:r>
          </a:p>
        </p:txBody>
      </p:sp>
      <p:sp>
        <p:nvSpPr>
          <p:cNvPr id="4" name="Rounded Rectangle 3">
            <a:extLst>
              <a:ext uri="{FF2B5EF4-FFF2-40B4-BE49-F238E27FC236}">
                <a16:creationId xmlns:a16="http://schemas.microsoft.com/office/drawing/2014/main" id="{7CDD6010-A904-4A4A-9111-190BFC60E606}"/>
              </a:ext>
            </a:extLst>
          </p:cNvPr>
          <p:cNvSpPr/>
          <p:nvPr/>
        </p:nvSpPr>
        <p:spPr>
          <a:xfrm>
            <a:off x="4364736" y="2170176"/>
            <a:ext cx="3255264" cy="1060704"/>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QA" sz="2800" dirty="0">
                <a:solidFill>
                  <a:schemeClr val="tx1"/>
                </a:solidFill>
              </a:rPr>
              <a:t>Introduction</a:t>
            </a:r>
          </a:p>
        </p:txBody>
      </p:sp>
      <p:sp>
        <p:nvSpPr>
          <p:cNvPr id="5" name="Rounded Rectangle 4">
            <a:extLst>
              <a:ext uri="{FF2B5EF4-FFF2-40B4-BE49-F238E27FC236}">
                <a16:creationId xmlns:a16="http://schemas.microsoft.com/office/drawing/2014/main" id="{FA1C1EC5-355B-7343-B6A0-2C304FF2E20F}"/>
              </a:ext>
            </a:extLst>
          </p:cNvPr>
          <p:cNvSpPr/>
          <p:nvPr/>
        </p:nvSpPr>
        <p:spPr>
          <a:xfrm>
            <a:off x="1219200" y="4001294"/>
            <a:ext cx="2548128" cy="1085088"/>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QA" sz="2400" dirty="0"/>
              <a:t>What is AI?</a:t>
            </a:r>
          </a:p>
        </p:txBody>
      </p:sp>
      <p:sp>
        <p:nvSpPr>
          <p:cNvPr id="6" name="Rounded Rectangle 5">
            <a:extLst>
              <a:ext uri="{FF2B5EF4-FFF2-40B4-BE49-F238E27FC236}">
                <a16:creationId xmlns:a16="http://schemas.microsoft.com/office/drawing/2014/main" id="{A99CD192-1D02-654F-AD75-A681B6ABA6D2}"/>
              </a:ext>
            </a:extLst>
          </p:cNvPr>
          <p:cNvSpPr/>
          <p:nvPr/>
        </p:nvSpPr>
        <p:spPr>
          <a:xfrm>
            <a:off x="4718304" y="4001294"/>
            <a:ext cx="2548128" cy="1085088"/>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t>Administrivia</a:t>
            </a:r>
            <a:endParaRPr lang="en-QA" sz="2800" dirty="0"/>
          </a:p>
        </p:txBody>
      </p:sp>
      <p:sp>
        <p:nvSpPr>
          <p:cNvPr id="7" name="Rounded Rectangle 6">
            <a:extLst>
              <a:ext uri="{FF2B5EF4-FFF2-40B4-BE49-F238E27FC236}">
                <a16:creationId xmlns:a16="http://schemas.microsoft.com/office/drawing/2014/main" id="{B0E6792B-C510-7848-BAD6-ABF165D2C69A}"/>
              </a:ext>
            </a:extLst>
          </p:cNvPr>
          <p:cNvSpPr/>
          <p:nvPr/>
        </p:nvSpPr>
        <p:spPr>
          <a:xfrm>
            <a:off x="8217408" y="4001294"/>
            <a:ext cx="2548128" cy="1085088"/>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t>AI Applications in Medicine</a:t>
            </a:r>
            <a:endParaRPr lang="en-QA" sz="2800" dirty="0"/>
          </a:p>
        </p:txBody>
      </p:sp>
      <p:cxnSp>
        <p:nvCxnSpPr>
          <p:cNvPr id="9" name="Straight Arrow Connector 8">
            <a:extLst>
              <a:ext uri="{FF2B5EF4-FFF2-40B4-BE49-F238E27FC236}">
                <a16:creationId xmlns:a16="http://schemas.microsoft.com/office/drawing/2014/main" id="{98CFD953-33F4-4243-9A84-BC6E7211F87D}"/>
              </a:ext>
            </a:extLst>
          </p:cNvPr>
          <p:cNvCxnSpPr>
            <a:stCxn id="4" idx="2"/>
            <a:endCxn id="5" idx="0"/>
          </p:cNvCxnSpPr>
          <p:nvPr/>
        </p:nvCxnSpPr>
        <p:spPr>
          <a:xfrm flipH="1">
            <a:off x="2493264" y="3230880"/>
            <a:ext cx="3499104" cy="77041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DDF7352-B5EC-BA4F-B914-FFA1EEE21CFF}"/>
              </a:ext>
            </a:extLst>
          </p:cNvPr>
          <p:cNvCxnSpPr>
            <a:endCxn id="6" idx="0"/>
          </p:cNvCxnSpPr>
          <p:nvPr/>
        </p:nvCxnSpPr>
        <p:spPr>
          <a:xfrm>
            <a:off x="5992368" y="3230880"/>
            <a:ext cx="0" cy="77041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29574AC-AFDF-BA40-BC66-3A3E718E58D5}"/>
              </a:ext>
            </a:extLst>
          </p:cNvPr>
          <p:cNvCxnSpPr>
            <a:stCxn id="4" idx="2"/>
            <a:endCxn id="7" idx="0"/>
          </p:cNvCxnSpPr>
          <p:nvPr/>
        </p:nvCxnSpPr>
        <p:spPr>
          <a:xfrm>
            <a:off x="5992368" y="3230880"/>
            <a:ext cx="3499104" cy="77041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Striped Right Arrow 13">
            <a:extLst>
              <a:ext uri="{FF2B5EF4-FFF2-40B4-BE49-F238E27FC236}">
                <a16:creationId xmlns:a16="http://schemas.microsoft.com/office/drawing/2014/main" id="{18D42C83-97D7-1E4E-9CDE-C4F75910AEE4}"/>
              </a:ext>
            </a:extLst>
          </p:cNvPr>
          <p:cNvSpPr/>
          <p:nvPr/>
        </p:nvSpPr>
        <p:spPr>
          <a:xfrm rot="16200000">
            <a:off x="2208387" y="5317347"/>
            <a:ext cx="569754" cy="548640"/>
          </a:xfrm>
          <a:prstGeom prst="strip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QA"/>
          </a:p>
        </p:txBody>
      </p:sp>
    </p:spTree>
    <p:extLst>
      <p:ext uri="{BB962C8B-B14F-4D97-AF65-F5344CB8AC3E}">
        <p14:creationId xmlns:p14="http://schemas.microsoft.com/office/powerpoint/2010/main" val="314773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E2DEF-3D5D-AA42-B870-A14352B79B6D}"/>
              </a:ext>
            </a:extLst>
          </p:cNvPr>
          <p:cNvSpPr>
            <a:spLocks noGrp="1"/>
          </p:cNvSpPr>
          <p:nvPr>
            <p:ph type="title"/>
          </p:nvPr>
        </p:nvSpPr>
        <p:spPr/>
        <p:txBody>
          <a:bodyPr/>
          <a:lstStyle/>
          <a:p>
            <a:pPr algn="ctr"/>
            <a:r>
              <a:rPr lang="en-QA" dirty="0"/>
              <a:t>Outline</a:t>
            </a:r>
          </a:p>
        </p:txBody>
      </p:sp>
      <p:sp>
        <p:nvSpPr>
          <p:cNvPr id="4" name="Rounded Rectangle 3">
            <a:extLst>
              <a:ext uri="{FF2B5EF4-FFF2-40B4-BE49-F238E27FC236}">
                <a16:creationId xmlns:a16="http://schemas.microsoft.com/office/drawing/2014/main" id="{7CDD6010-A904-4A4A-9111-190BFC60E606}"/>
              </a:ext>
            </a:extLst>
          </p:cNvPr>
          <p:cNvSpPr/>
          <p:nvPr/>
        </p:nvSpPr>
        <p:spPr>
          <a:xfrm>
            <a:off x="4364736" y="2170176"/>
            <a:ext cx="3255264" cy="1060704"/>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QA" sz="2800" dirty="0">
                <a:solidFill>
                  <a:schemeClr val="tx1"/>
                </a:solidFill>
              </a:rPr>
              <a:t>Introduction</a:t>
            </a:r>
          </a:p>
        </p:txBody>
      </p:sp>
      <p:sp>
        <p:nvSpPr>
          <p:cNvPr id="5" name="Rounded Rectangle 4">
            <a:extLst>
              <a:ext uri="{FF2B5EF4-FFF2-40B4-BE49-F238E27FC236}">
                <a16:creationId xmlns:a16="http://schemas.microsoft.com/office/drawing/2014/main" id="{FA1C1EC5-355B-7343-B6A0-2C304FF2E20F}"/>
              </a:ext>
            </a:extLst>
          </p:cNvPr>
          <p:cNvSpPr/>
          <p:nvPr/>
        </p:nvSpPr>
        <p:spPr>
          <a:xfrm>
            <a:off x="1219200" y="4001294"/>
            <a:ext cx="2548128" cy="1085088"/>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QA" sz="2400" dirty="0"/>
              <a:t>What is AI?</a:t>
            </a:r>
          </a:p>
        </p:txBody>
      </p:sp>
      <p:sp>
        <p:nvSpPr>
          <p:cNvPr id="6" name="Rounded Rectangle 5">
            <a:extLst>
              <a:ext uri="{FF2B5EF4-FFF2-40B4-BE49-F238E27FC236}">
                <a16:creationId xmlns:a16="http://schemas.microsoft.com/office/drawing/2014/main" id="{A99CD192-1D02-654F-AD75-A681B6ABA6D2}"/>
              </a:ext>
            </a:extLst>
          </p:cNvPr>
          <p:cNvSpPr/>
          <p:nvPr/>
        </p:nvSpPr>
        <p:spPr>
          <a:xfrm>
            <a:off x="4718304" y="4001294"/>
            <a:ext cx="2548128" cy="1085088"/>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t>Administrivia</a:t>
            </a:r>
            <a:endParaRPr lang="en-QA" sz="2800" dirty="0"/>
          </a:p>
        </p:txBody>
      </p:sp>
      <p:sp>
        <p:nvSpPr>
          <p:cNvPr id="7" name="Rounded Rectangle 6">
            <a:extLst>
              <a:ext uri="{FF2B5EF4-FFF2-40B4-BE49-F238E27FC236}">
                <a16:creationId xmlns:a16="http://schemas.microsoft.com/office/drawing/2014/main" id="{B0E6792B-C510-7848-BAD6-ABF165D2C69A}"/>
              </a:ext>
            </a:extLst>
          </p:cNvPr>
          <p:cNvSpPr/>
          <p:nvPr/>
        </p:nvSpPr>
        <p:spPr>
          <a:xfrm>
            <a:off x="8217408" y="4001294"/>
            <a:ext cx="2548128" cy="1085088"/>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t>AI Applications in Medicine</a:t>
            </a:r>
            <a:endParaRPr lang="en-QA" sz="2800" dirty="0"/>
          </a:p>
        </p:txBody>
      </p:sp>
      <p:cxnSp>
        <p:nvCxnSpPr>
          <p:cNvPr id="9" name="Straight Arrow Connector 8">
            <a:extLst>
              <a:ext uri="{FF2B5EF4-FFF2-40B4-BE49-F238E27FC236}">
                <a16:creationId xmlns:a16="http://schemas.microsoft.com/office/drawing/2014/main" id="{98CFD953-33F4-4243-9A84-BC6E7211F87D}"/>
              </a:ext>
            </a:extLst>
          </p:cNvPr>
          <p:cNvCxnSpPr>
            <a:stCxn id="4" idx="2"/>
            <a:endCxn id="5" idx="0"/>
          </p:cNvCxnSpPr>
          <p:nvPr/>
        </p:nvCxnSpPr>
        <p:spPr>
          <a:xfrm flipH="1">
            <a:off x="2493264" y="3230880"/>
            <a:ext cx="3499104" cy="77041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DDF7352-B5EC-BA4F-B914-FFA1EEE21CFF}"/>
              </a:ext>
            </a:extLst>
          </p:cNvPr>
          <p:cNvCxnSpPr>
            <a:endCxn id="6" idx="0"/>
          </p:cNvCxnSpPr>
          <p:nvPr/>
        </p:nvCxnSpPr>
        <p:spPr>
          <a:xfrm>
            <a:off x="5992368" y="3230880"/>
            <a:ext cx="0" cy="77041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29574AC-AFDF-BA40-BC66-3A3E718E58D5}"/>
              </a:ext>
            </a:extLst>
          </p:cNvPr>
          <p:cNvCxnSpPr>
            <a:stCxn id="4" idx="2"/>
            <a:endCxn id="7" idx="0"/>
          </p:cNvCxnSpPr>
          <p:nvPr/>
        </p:nvCxnSpPr>
        <p:spPr>
          <a:xfrm>
            <a:off x="5992368" y="3230880"/>
            <a:ext cx="3499104" cy="77041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Striped Right Arrow 13">
            <a:extLst>
              <a:ext uri="{FF2B5EF4-FFF2-40B4-BE49-F238E27FC236}">
                <a16:creationId xmlns:a16="http://schemas.microsoft.com/office/drawing/2014/main" id="{18D42C83-97D7-1E4E-9CDE-C4F75910AEE4}"/>
              </a:ext>
            </a:extLst>
          </p:cNvPr>
          <p:cNvSpPr/>
          <p:nvPr/>
        </p:nvSpPr>
        <p:spPr>
          <a:xfrm rot="16200000">
            <a:off x="9206595" y="5267166"/>
            <a:ext cx="569754" cy="548640"/>
          </a:xfrm>
          <a:prstGeom prst="strip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QA"/>
          </a:p>
        </p:txBody>
      </p:sp>
    </p:spTree>
    <p:extLst>
      <p:ext uri="{BB962C8B-B14F-4D97-AF65-F5344CB8AC3E}">
        <p14:creationId xmlns:p14="http://schemas.microsoft.com/office/powerpoint/2010/main" val="2430375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DD433-ACB2-A749-AC33-B27DF9D4EEB8}"/>
              </a:ext>
            </a:extLst>
          </p:cNvPr>
          <p:cNvSpPr>
            <a:spLocks noGrp="1"/>
          </p:cNvSpPr>
          <p:nvPr>
            <p:ph type="title"/>
          </p:nvPr>
        </p:nvSpPr>
        <p:spPr/>
        <p:txBody>
          <a:bodyPr/>
          <a:lstStyle/>
          <a:p>
            <a:pPr algn="ctr"/>
            <a:r>
              <a:rPr lang="en-QA" dirty="0"/>
              <a:t>Some Applications of AI in Medicine</a:t>
            </a:r>
          </a:p>
        </p:txBody>
      </p:sp>
      <p:sp>
        <p:nvSpPr>
          <p:cNvPr id="3" name="Content Placeholder 2">
            <a:extLst>
              <a:ext uri="{FF2B5EF4-FFF2-40B4-BE49-F238E27FC236}">
                <a16:creationId xmlns:a16="http://schemas.microsoft.com/office/drawing/2014/main" id="{D27AC97D-F18C-7E40-9636-F2A88287CD0F}"/>
              </a:ext>
            </a:extLst>
          </p:cNvPr>
          <p:cNvSpPr>
            <a:spLocks noGrp="1"/>
          </p:cNvSpPr>
          <p:nvPr>
            <p:ph idx="1"/>
          </p:nvPr>
        </p:nvSpPr>
        <p:spPr>
          <a:xfrm>
            <a:off x="838200" y="1825625"/>
            <a:ext cx="10853928" cy="4351338"/>
          </a:xfrm>
        </p:spPr>
        <p:txBody>
          <a:bodyPr/>
          <a:lstStyle/>
          <a:p>
            <a:pPr marL="514350" indent="-514350">
              <a:buFont typeface="+mj-lt"/>
              <a:buAutoNum type="arabicPeriod"/>
            </a:pPr>
            <a:r>
              <a:rPr lang="en-US" dirty="0"/>
              <a:t>Diagnosing diabetic eye disease using deep learning [1]</a:t>
            </a:r>
          </a:p>
          <a:p>
            <a:pPr marL="514350" indent="-514350">
              <a:buFont typeface="+mj-lt"/>
              <a:buAutoNum type="arabicPeriod"/>
            </a:pPr>
            <a:r>
              <a:rPr lang="en-US" dirty="0"/>
              <a:t>Detecting anemia from retinal fundus images using deep learning [2]</a:t>
            </a:r>
          </a:p>
          <a:p>
            <a:pPr marL="514350" indent="-514350">
              <a:buFont typeface="+mj-lt"/>
              <a:buAutoNum type="arabicPeriod"/>
            </a:pPr>
            <a:r>
              <a:rPr lang="en-US" dirty="0"/>
              <a:t>Predicting cardiovascular risk factors from retinal fundus photographs using deep learning [3]</a:t>
            </a:r>
          </a:p>
          <a:p>
            <a:pPr marL="514350" indent="-514350">
              <a:buFont typeface="+mj-lt"/>
              <a:buAutoNum type="arabicPeriod"/>
            </a:pPr>
            <a:r>
              <a:rPr lang="en-US" dirty="0"/>
              <a:t>Performing differential diagnosis using probabilistic graphical models [4]</a:t>
            </a:r>
          </a:p>
          <a:p>
            <a:pPr marL="514350" indent="-514350">
              <a:buFont typeface="+mj-lt"/>
              <a:buAutoNum type="arabicPeriod"/>
            </a:pPr>
            <a:r>
              <a:rPr lang="en-US" dirty="0"/>
              <a:t>Extracting symptoms and their status from clinical conversations using recurrent neural networks [5]</a:t>
            </a:r>
          </a:p>
          <a:p>
            <a:pPr marL="514350" indent="-514350">
              <a:buFont typeface="+mj-lt"/>
              <a:buAutoNum type="arabicPeriod"/>
            </a:pPr>
            <a:r>
              <a:rPr lang="en-QA" dirty="0"/>
              <a:t>Predicting osteoarthritis using machine learning [6]</a:t>
            </a:r>
            <a:endParaRPr lang="en-US" dirty="0"/>
          </a:p>
          <a:p>
            <a:endParaRPr lang="en-US" dirty="0"/>
          </a:p>
          <a:p>
            <a:endParaRPr lang="en-QA" dirty="0"/>
          </a:p>
        </p:txBody>
      </p:sp>
    </p:spTree>
    <p:extLst>
      <p:ext uri="{BB962C8B-B14F-4D97-AF65-F5344CB8AC3E}">
        <p14:creationId xmlns:p14="http://schemas.microsoft.com/office/powerpoint/2010/main" val="2637989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DD433-ACB2-A749-AC33-B27DF9D4EEB8}"/>
              </a:ext>
            </a:extLst>
          </p:cNvPr>
          <p:cNvSpPr>
            <a:spLocks noGrp="1"/>
          </p:cNvSpPr>
          <p:nvPr>
            <p:ph type="title"/>
          </p:nvPr>
        </p:nvSpPr>
        <p:spPr/>
        <p:txBody>
          <a:bodyPr/>
          <a:lstStyle/>
          <a:p>
            <a:pPr algn="ctr"/>
            <a:r>
              <a:rPr lang="en-QA" dirty="0"/>
              <a:t>Some Applications of AI in Medicine</a:t>
            </a:r>
          </a:p>
        </p:txBody>
      </p:sp>
      <p:sp>
        <p:nvSpPr>
          <p:cNvPr id="3" name="Content Placeholder 2">
            <a:extLst>
              <a:ext uri="{FF2B5EF4-FFF2-40B4-BE49-F238E27FC236}">
                <a16:creationId xmlns:a16="http://schemas.microsoft.com/office/drawing/2014/main" id="{D27AC97D-F18C-7E40-9636-F2A88287CD0F}"/>
              </a:ext>
            </a:extLst>
          </p:cNvPr>
          <p:cNvSpPr>
            <a:spLocks noGrp="1"/>
          </p:cNvSpPr>
          <p:nvPr>
            <p:ph idx="1"/>
          </p:nvPr>
        </p:nvSpPr>
        <p:spPr>
          <a:xfrm>
            <a:off x="838200" y="1825625"/>
            <a:ext cx="10853928" cy="4351338"/>
          </a:xfrm>
        </p:spPr>
        <p:txBody>
          <a:bodyPr/>
          <a:lstStyle/>
          <a:p>
            <a:pPr marL="514350" indent="-514350">
              <a:buFont typeface="+mj-lt"/>
              <a:buAutoNum type="arabicPeriod"/>
            </a:pPr>
            <a:r>
              <a:rPr lang="en-US" dirty="0"/>
              <a:t>Diagnosing diabetic eye disease using deep learning [1]</a:t>
            </a:r>
          </a:p>
          <a:p>
            <a:pPr marL="514350" indent="-514350">
              <a:buFont typeface="+mj-lt"/>
              <a:buAutoNum type="arabicPeriod"/>
            </a:pPr>
            <a:r>
              <a:rPr lang="en-US" dirty="0">
                <a:solidFill>
                  <a:schemeClr val="bg1">
                    <a:lumMod val="85000"/>
                  </a:schemeClr>
                </a:solidFill>
              </a:rPr>
              <a:t>Detecting anemia from retinal fundus images using deep learning [2]</a:t>
            </a:r>
          </a:p>
          <a:p>
            <a:pPr marL="514350" indent="-514350">
              <a:buFont typeface="+mj-lt"/>
              <a:buAutoNum type="arabicPeriod"/>
            </a:pPr>
            <a:r>
              <a:rPr lang="en-US" dirty="0">
                <a:solidFill>
                  <a:schemeClr val="bg1">
                    <a:lumMod val="85000"/>
                  </a:schemeClr>
                </a:solidFill>
              </a:rPr>
              <a:t>Predicting cardiovascular risk factors from retinal fundus photographs using deep learning [3]</a:t>
            </a:r>
          </a:p>
          <a:p>
            <a:pPr marL="514350" indent="-514350">
              <a:buFont typeface="+mj-lt"/>
              <a:buAutoNum type="arabicPeriod"/>
            </a:pPr>
            <a:r>
              <a:rPr lang="en-US" dirty="0">
                <a:solidFill>
                  <a:schemeClr val="bg1">
                    <a:lumMod val="85000"/>
                  </a:schemeClr>
                </a:solidFill>
              </a:rPr>
              <a:t>Performing differential diagnosis using probabilistic graphical models [4]</a:t>
            </a:r>
          </a:p>
          <a:p>
            <a:pPr marL="514350" indent="-514350">
              <a:buFont typeface="+mj-lt"/>
              <a:buAutoNum type="arabicPeriod"/>
            </a:pPr>
            <a:r>
              <a:rPr lang="en-US" dirty="0">
                <a:solidFill>
                  <a:schemeClr val="bg1">
                    <a:lumMod val="85000"/>
                  </a:schemeClr>
                </a:solidFill>
              </a:rPr>
              <a:t>Extracting symptoms and their status from clinical conversations using recurrent neural networks [5]</a:t>
            </a:r>
          </a:p>
          <a:p>
            <a:pPr marL="514350" indent="-514350">
              <a:buFont typeface="+mj-lt"/>
              <a:buAutoNum type="arabicPeriod"/>
            </a:pPr>
            <a:r>
              <a:rPr lang="en-QA" dirty="0">
                <a:solidFill>
                  <a:schemeClr val="bg1">
                    <a:lumMod val="85000"/>
                  </a:schemeClr>
                </a:solidFill>
              </a:rPr>
              <a:t>Predicting osteoarthritis using machine learning [6]</a:t>
            </a:r>
            <a:endParaRPr lang="en-US" dirty="0">
              <a:solidFill>
                <a:schemeClr val="bg1">
                  <a:lumMod val="85000"/>
                </a:schemeClr>
              </a:solidFill>
            </a:endParaRPr>
          </a:p>
          <a:p>
            <a:endParaRPr lang="en-US" dirty="0"/>
          </a:p>
          <a:p>
            <a:endParaRPr lang="en-QA" dirty="0"/>
          </a:p>
        </p:txBody>
      </p:sp>
    </p:spTree>
    <p:extLst>
      <p:ext uri="{BB962C8B-B14F-4D97-AF65-F5344CB8AC3E}">
        <p14:creationId xmlns:p14="http://schemas.microsoft.com/office/powerpoint/2010/main" val="12323643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CFABC-DC10-0B45-9FEE-297F0DB658BF}"/>
              </a:ext>
            </a:extLst>
          </p:cNvPr>
          <p:cNvSpPr>
            <a:spLocks noGrp="1"/>
          </p:cNvSpPr>
          <p:nvPr>
            <p:ph type="title"/>
          </p:nvPr>
        </p:nvSpPr>
        <p:spPr/>
        <p:txBody>
          <a:bodyPr/>
          <a:lstStyle/>
          <a:p>
            <a:pPr algn="ctr"/>
            <a:r>
              <a:rPr lang="en-QA" dirty="0"/>
              <a:t>Diagnosing Diabetic Eye Disease Using </a:t>
            </a:r>
            <a:br>
              <a:rPr lang="en-QA" dirty="0"/>
            </a:br>
            <a:r>
              <a:rPr lang="en-QA" dirty="0"/>
              <a:t>Deep Learning</a:t>
            </a:r>
          </a:p>
        </p:txBody>
      </p:sp>
      <p:sp>
        <p:nvSpPr>
          <p:cNvPr id="3" name="Content Placeholder 2">
            <a:extLst>
              <a:ext uri="{FF2B5EF4-FFF2-40B4-BE49-F238E27FC236}">
                <a16:creationId xmlns:a16="http://schemas.microsoft.com/office/drawing/2014/main" id="{63AAEFF4-B1CC-CB4F-BA73-794AC9729A28}"/>
              </a:ext>
            </a:extLst>
          </p:cNvPr>
          <p:cNvSpPr>
            <a:spLocks noGrp="1"/>
          </p:cNvSpPr>
          <p:nvPr>
            <p:ph idx="1"/>
          </p:nvPr>
        </p:nvSpPr>
        <p:spPr>
          <a:xfrm>
            <a:off x="838200" y="1825625"/>
            <a:ext cx="10515600" cy="4667250"/>
          </a:xfrm>
        </p:spPr>
        <p:txBody>
          <a:bodyPr>
            <a:normAutofit/>
          </a:bodyPr>
          <a:lstStyle/>
          <a:p>
            <a:r>
              <a:rPr lang="en-US" dirty="0"/>
              <a:t>Diabetic retinopathy (DR) is the fastest growing cause of blindness, with nearly 451 million diabetic patients at risk worldwide</a:t>
            </a:r>
          </a:p>
          <a:p>
            <a:endParaRPr lang="en-US" dirty="0"/>
          </a:p>
          <a:p>
            <a:r>
              <a:rPr lang="en-US" dirty="0"/>
              <a:t>One of the most common ways to detect DR is to have a specialist examine eye pictures and rate them for disease presence and severity</a:t>
            </a:r>
            <a:endParaRPr lang="en-QA" dirty="0"/>
          </a:p>
          <a:p>
            <a:endParaRPr lang="en-US" dirty="0"/>
          </a:p>
          <a:p>
            <a:endParaRPr lang="en-US" dirty="0"/>
          </a:p>
          <a:p>
            <a:endParaRPr lang="en-US" dirty="0"/>
          </a:p>
        </p:txBody>
      </p:sp>
      <p:pic>
        <p:nvPicPr>
          <p:cNvPr id="4" name="Picture 2">
            <a:extLst>
              <a:ext uri="{FF2B5EF4-FFF2-40B4-BE49-F238E27FC236}">
                <a16:creationId xmlns:a16="http://schemas.microsoft.com/office/drawing/2014/main" id="{D61797E4-C6A3-2C49-8E79-59E5DF38A2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7613" y="4225159"/>
            <a:ext cx="5356773" cy="2267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4746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CFABC-DC10-0B45-9FEE-297F0DB658BF}"/>
              </a:ext>
            </a:extLst>
          </p:cNvPr>
          <p:cNvSpPr>
            <a:spLocks noGrp="1"/>
          </p:cNvSpPr>
          <p:nvPr>
            <p:ph type="title"/>
          </p:nvPr>
        </p:nvSpPr>
        <p:spPr/>
        <p:txBody>
          <a:bodyPr/>
          <a:lstStyle/>
          <a:p>
            <a:pPr algn="ctr"/>
            <a:r>
              <a:rPr lang="en-QA" dirty="0"/>
              <a:t>Diagnosing Diabetic Eye Disease Using </a:t>
            </a:r>
            <a:br>
              <a:rPr lang="en-QA" dirty="0"/>
            </a:br>
            <a:r>
              <a:rPr lang="en-QA" dirty="0"/>
              <a:t>Deep Learning</a:t>
            </a:r>
          </a:p>
        </p:txBody>
      </p:sp>
      <p:sp>
        <p:nvSpPr>
          <p:cNvPr id="3" name="Content Placeholder 2">
            <a:extLst>
              <a:ext uri="{FF2B5EF4-FFF2-40B4-BE49-F238E27FC236}">
                <a16:creationId xmlns:a16="http://schemas.microsoft.com/office/drawing/2014/main" id="{63AAEFF4-B1CC-CB4F-BA73-794AC9729A28}"/>
              </a:ext>
            </a:extLst>
          </p:cNvPr>
          <p:cNvSpPr>
            <a:spLocks noGrp="1"/>
          </p:cNvSpPr>
          <p:nvPr>
            <p:ph idx="1"/>
          </p:nvPr>
        </p:nvSpPr>
        <p:spPr>
          <a:xfrm>
            <a:off x="838200" y="1825625"/>
            <a:ext cx="10515600" cy="4667250"/>
          </a:xfrm>
        </p:spPr>
        <p:txBody>
          <a:bodyPr>
            <a:normAutofit/>
          </a:bodyPr>
          <a:lstStyle/>
          <a:p>
            <a:r>
              <a:rPr lang="en-US" dirty="0"/>
              <a:t>If DR is caught early, the disease can be treated; if not, it can lead to irreversible blindness </a:t>
            </a:r>
          </a:p>
          <a:p>
            <a:pPr lvl="1"/>
            <a:endParaRPr lang="en-US" dirty="0"/>
          </a:p>
          <a:p>
            <a:r>
              <a:rPr lang="en-US" dirty="0"/>
              <a:t>As such, regular screening is essential for the early detection of DR</a:t>
            </a:r>
          </a:p>
          <a:p>
            <a:endParaRPr lang="en-US" dirty="0"/>
          </a:p>
          <a:p>
            <a:r>
              <a:rPr lang="en-US" dirty="0"/>
              <a:t>Unfortunately, medical specialists capable of detecting DR are not available in many parts of the world where diabetes is prevalent</a:t>
            </a:r>
          </a:p>
          <a:p>
            <a:endParaRPr lang="en-US" dirty="0"/>
          </a:p>
          <a:p>
            <a:r>
              <a:rPr lang="en-US" dirty="0"/>
              <a:t>Google has developed a deep learning algorithm capable of interpreting signs of DR in retinal photographs</a:t>
            </a:r>
            <a:endParaRPr lang="en-QA" dirty="0"/>
          </a:p>
          <a:p>
            <a:endParaRPr lang="en-US" dirty="0"/>
          </a:p>
          <a:p>
            <a:endParaRPr lang="en-US" dirty="0"/>
          </a:p>
        </p:txBody>
      </p:sp>
    </p:spTree>
    <p:extLst>
      <p:ext uri="{BB962C8B-B14F-4D97-AF65-F5344CB8AC3E}">
        <p14:creationId xmlns:p14="http://schemas.microsoft.com/office/powerpoint/2010/main" val="610887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CFABC-DC10-0B45-9FEE-297F0DB658BF}"/>
              </a:ext>
            </a:extLst>
          </p:cNvPr>
          <p:cNvSpPr>
            <a:spLocks noGrp="1"/>
          </p:cNvSpPr>
          <p:nvPr>
            <p:ph type="title"/>
          </p:nvPr>
        </p:nvSpPr>
        <p:spPr/>
        <p:txBody>
          <a:bodyPr/>
          <a:lstStyle/>
          <a:p>
            <a:pPr algn="ctr"/>
            <a:r>
              <a:rPr lang="en-QA" dirty="0"/>
              <a:t>Diagnosing Diabetic Eye Disease Using </a:t>
            </a:r>
            <a:br>
              <a:rPr lang="en-QA" dirty="0"/>
            </a:br>
            <a:r>
              <a:rPr lang="en-QA" dirty="0"/>
              <a:t>Deep Learning</a:t>
            </a:r>
          </a:p>
        </p:txBody>
      </p:sp>
      <p:sp>
        <p:nvSpPr>
          <p:cNvPr id="3" name="Content Placeholder 2">
            <a:extLst>
              <a:ext uri="{FF2B5EF4-FFF2-40B4-BE49-F238E27FC236}">
                <a16:creationId xmlns:a16="http://schemas.microsoft.com/office/drawing/2014/main" id="{63AAEFF4-B1CC-CB4F-BA73-794AC9729A28}"/>
              </a:ext>
            </a:extLst>
          </p:cNvPr>
          <p:cNvSpPr>
            <a:spLocks noGrp="1"/>
          </p:cNvSpPr>
          <p:nvPr>
            <p:ph idx="1"/>
          </p:nvPr>
        </p:nvSpPr>
        <p:spPr>
          <a:xfrm>
            <a:off x="838200" y="1825625"/>
            <a:ext cx="10515600" cy="4667250"/>
          </a:xfrm>
        </p:spPr>
        <p:txBody>
          <a:bodyPr>
            <a:normAutofit lnSpcReduction="10000"/>
          </a:bodyPr>
          <a:lstStyle/>
          <a:p>
            <a:r>
              <a:rPr lang="en-US" dirty="0"/>
              <a:t>They created a dataset of 128,000 images, each labeled by 3-7 ophthalmologists from a panel of 54 ophthalmologists</a:t>
            </a:r>
          </a:p>
          <a:p>
            <a:pPr lvl="1"/>
            <a:r>
              <a:rPr lang="en-US" dirty="0"/>
              <a:t>DR severity (none, mild, moderate, severe, or proliferative) was graded according to the International Clinical Diabetic Retinopathy scale</a:t>
            </a:r>
          </a:p>
          <a:p>
            <a:endParaRPr lang="en-US" dirty="0"/>
          </a:p>
          <a:p>
            <a:r>
              <a:rPr lang="en-US" dirty="0"/>
              <a:t>They then used this dataset to train a deep learning algorithm to detect referable diabetic retinopathy </a:t>
            </a:r>
          </a:p>
          <a:p>
            <a:endParaRPr lang="en-US" dirty="0"/>
          </a:p>
          <a:p>
            <a:r>
              <a:rPr lang="en-US" dirty="0"/>
              <a:t>Afterwards, they tested the algorithm on two clinical validation sets totaling ~12,000 images, with a panel of 7-8 U.S. board-certified ophthalmologists serving as the reference standard </a:t>
            </a:r>
            <a:endParaRPr lang="en-QA" dirty="0"/>
          </a:p>
        </p:txBody>
      </p:sp>
    </p:spTree>
    <p:extLst>
      <p:ext uri="{BB962C8B-B14F-4D97-AF65-F5344CB8AC3E}">
        <p14:creationId xmlns:p14="http://schemas.microsoft.com/office/powerpoint/2010/main" val="63865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CFABC-DC10-0B45-9FEE-297F0DB658BF}"/>
              </a:ext>
            </a:extLst>
          </p:cNvPr>
          <p:cNvSpPr>
            <a:spLocks noGrp="1"/>
          </p:cNvSpPr>
          <p:nvPr>
            <p:ph type="title"/>
          </p:nvPr>
        </p:nvSpPr>
        <p:spPr/>
        <p:txBody>
          <a:bodyPr/>
          <a:lstStyle/>
          <a:p>
            <a:pPr algn="ctr"/>
            <a:r>
              <a:rPr lang="en-QA" dirty="0"/>
              <a:t>Diagnosing Diabetic Eye Disease Using </a:t>
            </a:r>
            <a:br>
              <a:rPr lang="en-QA" dirty="0"/>
            </a:br>
            <a:r>
              <a:rPr lang="en-QA" dirty="0"/>
              <a:t>Deep Learning</a:t>
            </a:r>
          </a:p>
        </p:txBody>
      </p:sp>
      <p:sp>
        <p:nvSpPr>
          <p:cNvPr id="3" name="Content Placeholder 2">
            <a:extLst>
              <a:ext uri="{FF2B5EF4-FFF2-40B4-BE49-F238E27FC236}">
                <a16:creationId xmlns:a16="http://schemas.microsoft.com/office/drawing/2014/main" id="{63AAEFF4-B1CC-CB4F-BA73-794AC9729A28}"/>
              </a:ext>
            </a:extLst>
          </p:cNvPr>
          <p:cNvSpPr>
            <a:spLocks noGrp="1"/>
          </p:cNvSpPr>
          <p:nvPr>
            <p:ph idx="1"/>
          </p:nvPr>
        </p:nvSpPr>
        <p:spPr/>
        <p:txBody>
          <a:bodyPr>
            <a:normAutofit/>
          </a:bodyPr>
          <a:lstStyle/>
          <a:p>
            <a:r>
              <a:rPr lang="en-US" dirty="0"/>
              <a:t>The </a:t>
            </a:r>
            <a:r>
              <a:rPr lang="en-US" b="1" i="1" dirty="0"/>
              <a:t>F-score</a:t>
            </a:r>
            <a:r>
              <a:rPr lang="en-US" dirty="0"/>
              <a:t> (combined </a:t>
            </a:r>
            <a:r>
              <a:rPr lang="en-US" i="1" dirty="0">
                <a:solidFill>
                  <a:srgbClr val="00B050"/>
                </a:solidFill>
              </a:rPr>
              <a:t>sensitivity</a:t>
            </a:r>
            <a:r>
              <a:rPr lang="en-US" dirty="0"/>
              <a:t> and </a:t>
            </a:r>
            <a:r>
              <a:rPr lang="en-US" i="1" dirty="0">
                <a:solidFill>
                  <a:srgbClr val="FFC000"/>
                </a:solidFill>
              </a:rPr>
              <a:t>precision</a:t>
            </a:r>
            <a:r>
              <a:rPr lang="en-US" dirty="0"/>
              <a:t>) of the algorithm was 0.95, which is slightly better than the median F-score of the 8 board-certified ophthalmologists (measured at 0.91)</a:t>
            </a:r>
          </a:p>
          <a:p>
            <a:endParaRPr lang="en-US" dirty="0"/>
          </a:p>
          <a:p>
            <a:pPr marL="914400" lvl="2" indent="0">
              <a:buNone/>
            </a:pPr>
            <a:endParaRPr lang="en-QA" sz="2400" dirty="0"/>
          </a:p>
        </p:txBody>
      </p:sp>
      <p:graphicFrame>
        <p:nvGraphicFramePr>
          <p:cNvPr id="4" name="Table 4">
            <a:extLst>
              <a:ext uri="{FF2B5EF4-FFF2-40B4-BE49-F238E27FC236}">
                <a16:creationId xmlns:a16="http://schemas.microsoft.com/office/drawing/2014/main" id="{E9EB681A-97A4-C446-8F19-D6A38C4212E0}"/>
              </a:ext>
            </a:extLst>
          </p:cNvPr>
          <p:cNvGraphicFramePr>
            <a:graphicFrameLocks noGrp="1"/>
          </p:cNvGraphicFramePr>
          <p:nvPr/>
        </p:nvGraphicFramePr>
        <p:xfrm>
          <a:off x="2197101" y="3812104"/>
          <a:ext cx="6172199" cy="1112520"/>
        </p:xfrm>
        <a:graphic>
          <a:graphicData uri="http://schemas.openxmlformats.org/drawingml/2006/table">
            <a:tbl>
              <a:tblPr firstRow="1" bandRow="1">
                <a:tableStyleId>{5C22544A-7EE6-4342-B048-85BDC9FD1C3A}</a:tableStyleId>
              </a:tblPr>
              <a:tblGrid>
                <a:gridCol w="1193799">
                  <a:extLst>
                    <a:ext uri="{9D8B030D-6E8A-4147-A177-3AD203B41FA5}">
                      <a16:colId xmlns:a16="http://schemas.microsoft.com/office/drawing/2014/main" val="1962345929"/>
                    </a:ext>
                  </a:extLst>
                </a:gridCol>
                <a:gridCol w="2044700">
                  <a:extLst>
                    <a:ext uri="{9D8B030D-6E8A-4147-A177-3AD203B41FA5}">
                      <a16:colId xmlns:a16="http://schemas.microsoft.com/office/drawing/2014/main" val="442868382"/>
                    </a:ext>
                  </a:extLst>
                </a:gridCol>
                <a:gridCol w="2933700">
                  <a:extLst>
                    <a:ext uri="{9D8B030D-6E8A-4147-A177-3AD203B41FA5}">
                      <a16:colId xmlns:a16="http://schemas.microsoft.com/office/drawing/2014/main" val="1072308770"/>
                    </a:ext>
                  </a:extLst>
                </a:gridCol>
              </a:tblGrid>
              <a:tr h="370840">
                <a:tc>
                  <a:txBody>
                    <a:bodyPr/>
                    <a:lstStyle/>
                    <a:p>
                      <a:endParaRPr lang="en-QA"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QA" dirty="0">
                          <a:solidFill>
                            <a:srgbClr val="00B0F0"/>
                          </a:solidFill>
                        </a:rPr>
                        <a:t>DR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QA" dirty="0">
                          <a:solidFill>
                            <a:srgbClr val="00B0F0"/>
                          </a:solidFill>
                        </a:rPr>
                        <a:t>No DR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914240"/>
                  </a:ext>
                </a:extLst>
              </a:tr>
              <a:tr h="370840">
                <a:tc>
                  <a:txBody>
                    <a:bodyPr/>
                    <a:lstStyle/>
                    <a:p>
                      <a:r>
                        <a:rPr lang="en-QA" b="1" dirty="0">
                          <a:solidFill>
                            <a:srgbClr val="FF0000"/>
                          </a:solidFill>
                        </a:rPr>
                        <a:t>DR</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QA"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QA"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6764826"/>
                  </a:ext>
                </a:extLst>
              </a:tr>
              <a:tr h="370840">
                <a:tc>
                  <a:txBody>
                    <a:bodyPr/>
                    <a:lstStyle/>
                    <a:p>
                      <a:r>
                        <a:rPr lang="en-QA" b="1" dirty="0">
                          <a:solidFill>
                            <a:srgbClr val="FF0000"/>
                          </a:solidFill>
                        </a:rPr>
                        <a:t>No DR</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QA"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QA"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0164429"/>
                  </a:ext>
                </a:extLst>
              </a:tr>
            </a:tbl>
          </a:graphicData>
        </a:graphic>
      </p:graphicFrame>
      <p:sp>
        <p:nvSpPr>
          <p:cNvPr id="7" name="Left Brace 6">
            <a:extLst>
              <a:ext uri="{FF2B5EF4-FFF2-40B4-BE49-F238E27FC236}">
                <a16:creationId xmlns:a16="http://schemas.microsoft.com/office/drawing/2014/main" id="{A3D7E7A4-4E8C-DC49-A96F-F9362422107A}"/>
              </a:ext>
            </a:extLst>
          </p:cNvPr>
          <p:cNvSpPr/>
          <p:nvPr/>
        </p:nvSpPr>
        <p:spPr>
          <a:xfrm>
            <a:off x="1803400" y="4178300"/>
            <a:ext cx="234552" cy="746324"/>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QA"/>
          </a:p>
        </p:txBody>
      </p:sp>
      <p:sp>
        <p:nvSpPr>
          <p:cNvPr id="8" name="TextBox 7">
            <a:extLst>
              <a:ext uri="{FF2B5EF4-FFF2-40B4-BE49-F238E27FC236}">
                <a16:creationId xmlns:a16="http://schemas.microsoft.com/office/drawing/2014/main" id="{3A386FA8-EE82-C14A-9D7B-DDF322F440B9}"/>
              </a:ext>
            </a:extLst>
          </p:cNvPr>
          <p:cNvSpPr txBox="1"/>
          <p:nvPr/>
        </p:nvSpPr>
        <p:spPr>
          <a:xfrm>
            <a:off x="444499" y="4043630"/>
            <a:ext cx="1199752" cy="1015663"/>
          </a:xfrm>
          <a:prstGeom prst="rect">
            <a:avLst/>
          </a:prstGeom>
          <a:noFill/>
        </p:spPr>
        <p:txBody>
          <a:bodyPr wrap="none" rtlCol="0">
            <a:spAutoFit/>
          </a:bodyPr>
          <a:lstStyle/>
          <a:p>
            <a:r>
              <a:rPr lang="en-QA" sz="2000" b="1" dirty="0">
                <a:solidFill>
                  <a:srgbClr val="FF0000"/>
                </a:solidFill>
              </a:rPr>
              <a:t>Predicted</a:t>
            </a:r>
          </a:p>
          <a:p>
            <a:r>
              <a:rPr lang="en-US" sz="2000" b="1" dirty="0">
                <a:solidFill>
                  <a:srgbClr val="FF0000"/>
                </a:solidFill>
              </a:rPr>
              <a:t>b</a:t>
            </a:r>
            <a:r>
              <a:rPr lang="en-QA" sz="2000" b="1" dirty="0">
                <a:solidFill>
                  <a:srgbClr val="FF0000"/>
                </a:solidFill>
              </a:rPr>
              <a:t>y the </a:t>
            </a:r>
            <a:br>
              <a:rPr lang="en-QA" sz="2000" b="1" dirty="0">
                <a:solidFill>
                  <a:srgbClr val="FF0000"/>
                </a:solidFill>
              </a:rPr>
            </a:br>
            <a:r>
              <a:rPr lang="en-QA" sz="2000" b="1" dirty="0">
                <a:solidFill>
                  <a:srgbClr val="FF0000"/>
                </a:solidFill>
              </a:rPr>
              <a:t>classifier </a:t>
            </a:r>
          </a:p>
        </p:txBody>
      </p:sp>
      <p:sp>
        <p:nvSpPr>
          <p:cNvPr id="9" name="Left Brace 8">
            <a:extLst>
              <a:ext uri="{FF2B5EF4-FFF2-40B4-BE49-F238E27FC236}">
                <a16:creationId xmlns:a16="http://schemas.microsoft.com/office/drawing/2014/main" id="{71C702A8-BD88-E64E-8AA8-C1ECA151958B}"/>
              </a:ext>
            </a:extLst>
          </p:cNvPr>
          <p:cNvSpPr/>
          <p:nvPr/>
        </p:nvSpPr>
        <p:spPr>
          <a:xfrm rot="5400000">
            <a:off x="5805685" y="1113555"/>
            <a:ext cx="136129" cy="4991099"/>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QA"/>
          </a:p>
        </p:txBody>
      </p:sp>
      <p:sp>
        <p:nvSpPr>
          <p:cNvPr id="10" name="TextBox 9">
            <a:extLst>
              <a:ext uri="{FF2B5EF4-FFF2-40B4-BE49-F238E27FC236}">
                <a16:creationId xmlns:a16="http://schemas.microsoft.com/office/drawing/2014/main" id="{DD1E37B5-714F-6A48-BADE-8C1CD0BFE134}"/>
              </a:ext>
            </a:extLst>
          </p:cNvPr>
          <p:cNvSpPr txBox="1"/>
          <p:nvPr/>
        </p:nvSpPr>
        <p:spPr>
          <a:xfrm>
            <a:off x="5033850" y="3116509"/>
            <a:ext cx="1706686" cy="400110"/>
          </a:xfrm>
          <a:prstGeom prst="rect">
            <a:avLst/>
          </a:prstGeom>
          <a:noFill/>
        </p:spPr>
        <p:txBody>
          <a:bodyPr wrap="none" rtlCol="0">
            <a:spAutoFit/>
          </a:bodyPr>
          <a:lstStyle/>
          <a:p>
            <a:r>
              <a:rPr lang="en-QA" sz="2000" b="1" dirty="0">
                <a:solidFill>
                  <a:srgbClr val="00B0F0"/>
                </a:solidFill>
              </a:rPr>
              <a:t>Gold Standard</a:t>
            </a:r>
          </a:p>
        </p:txBody>
      </p:sp>
      <p:sp>
        <p:nvSpPr>
          <p:cNvPr id="11" name="TextBox 10">
            <a:extLst>
              <a:ext uri="{FF2B5EF4-FFF2-40B4-BE49-F238E27FC236}">
                <a16:creationId xmlns:a16="http://schemas.microsoft.com/office/drawing/2014/main" id="{C101D5D3-4305-2E4C-9F64-5A33BA544CAF}"/>
              </a:ext>
            </a:extLst>
          </p:cNvPr>
          <p:cNvSpPr txBox="1"/>
          <p:nvPr/>
        </p:nvSpPr>
        <p:spPr>
          <a:xfrm>
            <a:off x="2876750" y="5161300"/>
            <a:ext cx="8477050" cy="1015663"/>
          </a:xfrm>
          <a:prstGeom prst="rect">
            <a:avLst/>
          </a:prstGeom>
          <a:noFill/>
        </p:spPr>
        <p:txBody>
          <a:bodyPr wrap="square">
            <a:spAutoFit/>
          </a:bodyPr>
          <a:lstStyle/>
          <a:p>
            <a:r>
              <a:rPr lang="en-US" sz="2000" dirty="0"/>
              <a:t>A </a:t>
            </a:r>
            <a:r>
              <a:rPr lang="en-US" sz="2000" b="1" dirty="0"/>
              <a:t>confusion matrix </a:t>
            </a:r>
            <a:r>
              <a:rPr lang="en-US" sz="2000" dirty="0"/>
              <a:t>for visualizing  how well a </a:t>
            </a:r>
            <a:br>
              <a:rPr lang="en-US" sz="2000" dirty="0"/>
            </a:br>
            <a:r>
              <a:rPr lang="en-US" sz="2000" i="1" dirty="0"/>
              <a:t>binary classifier </a:t>
            </a:r>
            <a:r>
              <a:rPr lang="en-US" sz="2000" dirty="0"/>
              <a:t>(</a:t>
            </a:r>
            <a:r>
              <a:rPr lang="en-US" sz="2000" i="1" dirty="0">
                <a:solidFill>
                  <a:srgbClr val="FF0000"/>
                </a:solidFill>
              </a:rPr>
              <a:t>DR</a:t>
            </a:r>
            <a:r>
              <a:rPr lang="en-US" sz="2000" dirty="0"/>
              <a:t> vs. </a:t>
            </a:r>
            <a:r>
              <a:rPr lang="en-US" sz="2000" i="1" dirty="0">
                <a:solidFill>
                  <a:srgbClr val="FF0000"/>
                </a:solidFill>
              </a:rPr>
              <a:t>No DR</a:t>
            </a:r>
            <a:r>
              <a:rPr lang="en-US" sz="2000" dirty="0"/>
              <a:t>) performs against </a:t>
            </a:r>
            <a:br>
              <a:rPr lang="en-US" sz="2000" dirty="0"/>
            </a:br>
            <a:r>
              <a:rPr lang="en-US" sz="2000" dirty="0"/>
              <a:t>the ground truth (or </a:t>
            </a:r>
            <a:r>
              <a:rPr lang="en-US" sz="2000" i="1" dirty="0">
                <a:solidFill>
                  <a:srgbClr val="00B0F0"/>
                </a:solidFill>
              </a:rPr>
              <a:t>gold standard</a:t>
            </a:r>
            <a:r>
              <a:rPr lang="en-US" sz="2000" dirty="0"/>
              <a:t>)</a:t>
            </a:r>
            <a:endParaRPr lang="en-QA" sz="2000" dirty="0"/>
          </a:p>
        </p:txBody>
      </p:sp>
    </p:spTree>
    <p:extLst>
      <p:ext uri="{BB962C8B-B14F-4D97-AF65-F5344CB8AC3E}">
        <p14:creationId xmlns:p14="http://schemas.microsoft.com/office/powerpoint/2010/main" val="251208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CFABC-DC10-0B45-9FEE-297F0DB658BF}"/>
              </a:ext>
            </a:extLst>
          </p:cNvPr>
          <p:cNvSpPr>
            <a:spLocks noGrp="1"/>
          </p:cNvSpPr>
          <p:nvPr>
            <p:ph type="title"/>
          </p:nvPr>
        </p:nvSpPr>
        <p:spPr/>
        <p:txBody>
          <a:bodyPr/>
          <a:lstStyle/>
          <a:p>
            <a:pPr algn="ctr"/>
            <a:r>
              <a:rPr lang="en-QA" dirty="0"/>
              <a:t>Diagnosing Diabetic Eye Disease Using </a:t>
            </a:r>
            <a:br>
              <a:rPr lang="en-QA" dirty="0"/>
            </a:br>
            <a:r>
              <a:rPr lang="en-QA" dirty="0"/>
              <a:t>Deep Learning</a:t>
            </a:r>
          </a:p>
        </p:txBody>
      </p:sp>
      <p:sp>
        <p:nvSpPr>
          <p:cNvPr id="3" name="Content Placeholder 2">
            <a:extLst>
              <a:ext uri="{FF2B5EF4-FFF2-40B4-BE49-F238E27FC236}">
                <a16:creationId xmlns:a16="http://schemas.microsoft.com/office/drawing/2014/main" id="{63AAEFF4-B1CC-CB4F-BA73-794AC9729A28}"/>
              </a:ext>
            </a:extLst>
          </p:cNvPr>
          <p:cNvSpPr>
            <a:spLocks noGrp="1"/>
          </p:cNvSpPr>
          <p:nvPr>
            <p:ph idx="1"/>
          </p:nvPr>
        </p:nvSpPr>
        <p:spPr/>
        <p:txBody>
          <a:bodyPr>
            <a:normAutofit/>
          </a:bodyPr>
          <a:lstStyle/>
          <a:p>
            <a:r>
              <a:rPr lang="en-US" dirty="0"/>
              <a:t>The </a:t>
            </a:r>
            <a:r>
              <a:rPr lang="en-US" b="1" i="1" dirty="0"/>
              <a:t>F-score</a:t>
            </a:r>
            <a:r>
              <a:rPr lang="en-US" dirty="0"/>
              <a:t> (combined </a:t>
            </a:r>
            <a:r>
              <a:rPr lang="en-US" i="1" dirty="0">
                <a:solidFill>
                  <a:srgbClr val="00B050"/>
                </a:solidFill>
              </a:rPr>
              <a:t>sensitivity</a:t>
            </a:r>
            <a:r>
              <a:rPr lang="en-US" dirty="0"/>
              <a:t> and </a:t>
            </a:r>
            <a:r>
              <a:rPr lang="en-US" i="1" dirty="0">
                <a:solidFill>
                  <a:srgbClr val="FFC000"/>
                </a:solidFill>
              </a:rPr>
              <a:t>precision</a:t>
            </a:r>
            <a:r>
              <a:rPr lang="en-US" dirty="0"/>
              <a:t>) of the algorithm was 0.95, which is slightly better than the median F-score of the 8 board-certified ophthalmologists (measured at 0.91)</a:t>
            </a:r>
          </a:p>
          <a:p>
            <a:pPr marL="914400" lvl="2" indent="0">
              <a:buNone/>
            </a:pPr>
            <a:endParaRPr lang="en-QA" sz="2400" dirty="0"/>
          </a:p>
        </p:txBody>
      </p:sp>
      <p:graphicFrame>
        <p:nvGraphicFramePr>
          <p:cNvPr id="4" name="Table 4">
            <a:extLst>
              <a:ext uri="{FF2B5EF4-FFF2-40B4-BE49-F238E27FC236}">
                <a16:creationId xmlns:a16="http://schemas.microsoft.com/office/drawing/2014/main" id="{E9EB681A-97A4-C446-8F19-D6A38C4212E0}"/>
              </a:ext>
            </a:extLst>
          </p:cNvPr>
          <p:cNvGraphicFramePr>
            <a:graphicFrameLocks noGrp="1"/>
          </p:cNvGraphicFramePr>
          <p:nvPr/>
        </p:nvGraphicFramePr>
        <p:xfrm>
          <a:off x="2197101" y="3812104"/>
          <a:ext cx="6172199" cy="1112520"/>
        </p:xfrm>
        <a:graphic>
          <a:graphicData uri="http://schemas.openxmlformats.org/drawingml/2006/table">
            <a:tbl>
              <a:tblPr firstRow="1" bandRow="1">
                <a:tableStyleId>{5C22544A-7EE6-4342-B048-85BDC9FD1C3A}</a:tableStyleId>
              </a:tblPr>
              <a:tblGrid>
                <a:gridCol w="1193799">
                  <a:extLst>
                    <a:ext uri="{9D8B030D-6E8A-4147-A177-3AD203B41FA5}">
                      <a16:colId xmlns:a16="http://schemas.microsoft.com/office/drawing/2014/main" val="1962345929"/>
                    </a:ext>
                  </a:extLst>
                </a:gridCol>
                <a:gridCol w="2044700">
                  <a:extLst>
                    <a:ext uri="{9D8B030D-6E8A-4147-A177-3AD203B41FA5}">
                      <a16:colId xmlns:a16="http://schemas.microsoft.com/office/drawing/2014/main" val="442868382"/>
                    </a:ext>
                  </a:extLst>
                </a:gridCol>
                <a:gridCol w="2933700">
                  <a:extLst>
                    <a:ext uri="{9D8B030D-6E8A-4147-A177-3AD203B41FA5}">
                      <a16:colId xmlns:a16="http://schemas.microsoft.com/office/drawing/2014/main" val="1072308770"/>
                    </a:ext>
                  </a:extLst>
                </a:gridCol>
              </a:tblGrid>
              <a:tr h="370840">
                <a:tc>
                  <a:txBody>
                    <a:bodyPr/>
                    <a:lstStyle/>
                    <a:p>
                      <a:endParaRPr lang="en-QA"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QA" dirty="0">
                          <a:solidFill>
                            <a:srgbClr val="00B0F0"/>
                          </a:solidFill>
                        </a:rPr>
                        <a:t>DR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QA" dirty="0">
                          <a:solidFill>
                            <a:srgbClr val="00B0F0"/>
                          </a:solidFill>
                        </a:rPr>
                        <a:t>No DR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914240"/>
                  </a:ext>
                </a:extLst>
              </a:tr>
              <a:tr h="370840">
                <a:tc>
                  <a:txBody>
                    <a:bodyPr/>
                    <a:lstStyle/>
                    <a:p>
                      <a:r>
                        <a:rPr lang="en-QA" b="1" dirty="0">
                          <a:solidFill>
                            <a:srgbClr val="FF0000"/>
                          </a:solidFill>
                        </a:rPr>
                        <a:t>DR</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QA" b="1" dirty="0">
                          <a:solidFill>
                            <a:schemeClr val="bg1"/>
                          </a:solidFill>
                        </a:rPr>
                        <a:t>True </a:t>
                      </a:r>
                      <a:r>
                        <a:rPr lang="en-QA" b="1" dirty="0"/>
                        <a:t>Positive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QA"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6764826"/>
                  </a:ext>
                </a:extLst>
              </a:tr>
              <a:tr h="370840">
                <a:tc>
                  <a:txBody>
                    <a:bodyPr/>
                    <a:lstStyle/>
                    <a:p>
                      <a:r>
                        <a:rPr lang="en-QA" b="1" dirty="0">
                          <a:solidFill>
                            <a:srgbClr val="FF0000"/>
                          </a:solidFill>
                        </a:rPr>
                        <a:t>No DR</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QA"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QA"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0164429"/>
                  </a:ext>
                </a:extLst>
              </a:tr>
            </a:tbl>
          </a:graphicData>
        </a:graphic>
      </p:graphicFrame>
      <p:sp>
        <p:nvSpPr>
          <p:cNvPr id="7" name="Left Brace 6">
            <a:extLst>
              <a:ext uri="{FF2B5EF4-FFF2-40B4-BE49-F238E27FC236}">
                <a16:creationId xmlns:a16="http://schemas.microsoft.com/office/drawing/2014/main" id="{A3D7E7A4-4E8C-DC49-A96F-F9362422107A}"/>
              </a:ext>
            </a:extLst>
          </p:cNvPr>
          <p:cNvSpPr/>
          <p:nvPr/>
        </p:nvSpPr>
        <p:spPr>
          <a:xfrm>
            <a:off x="1803400" y="4178300"/>
            <a:ext cx="234552" cy="746324"/>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QA"/>
          </a:p>
        </p:txBody>
      </p:sp>
      <p:sp>
        <p:nvSpPr>
          <p:cNvPr id="8" name="TextBox 7">
            <a:extLst>
              <a:ext uri="{FF2B5EF4-FFF2-40B4-BE49-F238E27FC236}">
                <a16:creationId xmlns:a16="http://schemas.microsoft.com/office/drawing/2014/main" id="{3A386FA8-EE82-C14A-9D7B-DDF322F440B9}"/>
              </a:ext>
            </a:extLst>
          </p:cNvPr>
          <p:cNvSpPr txBox="1"/>
          <p:nvPr/>
        </p:nvSpPr>
        <p:spPr>
          <a:xfrm>
            <a:off x="444499" y="4043630"/>
            <a:ext cx="1199752" cy="1015663"/>
          </a:xfrm>
          <a:prstGeom prst="rect">
            <a:avLst/>
          </a:prstGeom>
          <a:noFill/>
        </p:spPr>
        <p:txBody>
          <a:bodyPr wrap="none" rtlCol="0">
            <a:spAutoFit/>
          </a:bodyPr>
          <a:lstStyle/>
          <a:p>
            <a:r>
              <a:rPr lang="en-QA" sz="2000" b="1" dirty="0">
                <a:solidFill>
                  <a:srgbClr val="FF0000"/>
                </a:solidFill>
              </a:rPr>
              <a:t>Predicted</a:t>
            </a:r>
          </a:p>
          <a:p>
            <a:r>
              <a:rPr lang="en-US" sz="2000" b="1" dirty="0">
                <a:solidFill>
                  <a:srgbClr val="FF0000"/>
                </a:solidFill>
              </a:rPr>
              <a:t>b</a:t>
            </a:r>
            <a:r>
              <a:rPr lang="en-QA" sz="2000" b="1" dirty="0">
                <a:solidFill>
                  <a:srgbClr val="FF0000"/>
                </a:solidFill>
              </a:rPr>
              <a:t>y the </a:t>
            </a:r>
            <a:br>
              <a:rPr lang="en-QA" sz="2000" b="1" dirty="0">
                <a:solidFill>
                  <a:srgbClr val="FF0000"/>
                </a:solidFill>
              </a:rPr>
            </a:br>
            <a:r>
              <a:rPr lang="en-QA" sz="2000" b="1" dirty="0">
                <a:solidFill>
                  <a:srgbClr val="FF0000"/>
                </a:solidFill>
              </a:rPr>
              <a:t>classifier </a:t>
            </a:r>
          </a:p>
        </p:txBody>
      </p:sp>
      <p:sp>
        <p:nvSpPr>
          <p:cNvPr id="9" name="Left Brace 8">
            <a:extLst>
              <a:ext uri="{FF2B5EF4-FFF2-40B4-BE49-F238E27FC236}">
                <a16:creationId xmlns:a16="http://schemas.microsoft.com/office/drawing/2014/main" id="{71C702A8-BD88-E64E-8AA8-C1ECA151958B}"/>
              </a:ext>
            </a:extLst>
          </p:cNvPr>
          <p:cNvSpPr/>
          <p:nvPr/>
        </p:nvSpPr>
        <p:spPr>
          <a:xfrm rot="5400000">
            <a:off x="5805685" y="1113555"/>
            <a:ext cx="136129" cy="4991099"/>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QA"/>
          </a:p>
        </p:txBody>
      </p:sp>
      <p:sp>
        <p:nvSpPr>
          <p:cNvPr id="10" name="TextBox 9">
            <a:extLst>
              <a:ext uri="{FF2B5EF4-FFF2-40B4-BE49-F238E27FC236}">
                <a16:creationId xmlns:a16="http://schemas.microsoft.com/office/drawing/2014/main" id="{DD1E37B5-714F-6A48-BADE-8C1CD0BFE134}"/>
              </a:ext>
            </a:extLst>
          </p:cNvPr>
          <p:cNvSpPr txBox="1"/>
          <p:nvPr/>
        </p:nvSpPr>
        <p:spPr>
          <a:xfrm>
            <a:off x="5033850" y="3116509"/>
            <a:ext cx="1706686" cy="400110"/>
          </a:xfrm>
          <a:prstGeom prst="rect">
            <a:avLst/>
          </a:prstGeom>
          <a:noFill/>
        </p:spPr>
        <p:txBody>
          <a:bodyPr wrap="none" rtlCol="0">
            <a:spAutoFit/>
          </a:bodyPr>
          <a:lstStyle/>
          <a:p>
            <a:r>
              <a:rPr lang="en-QA" sz="2000" b="1" dirty="0">
                <a:solidFill>
                  <a:srgbClr val="00B0F0"/>
                </a:solidFill>
              </a:rPr>
              <a:t>Gold Standard</a:t>
            </a:r>
          </a:p>
        </p:txBody>
      </p:sp>
      <p:cxnSp>
        <p:nvCxnSpPr>
          <p:cNvPr id="12" name="Straight Arrow Connector 11">
            <a:extLst>
              <a:ext uri="{FF2B5EF4-FFF2-40B4-BE49-F238E27FC236}">
                <a16:creationId xmlns:a16="http://schemas.microsoft.com/office/drawing/2014/main" id="{2F29E17B-0EAE-254D-B5F5-DBB514DD9C57}"/>
              </a:ext>
            </a:extLst>
          </p:cNvPr>
          <p:cNvCxnSpPr>
            <a:cxnSpLocks/>
          </p:cNvCxnSpPr>
          <p:nvPr/>
        </p:nvCxnSpPr>
        <p:spPr>
          <a:xfrm>
            <a:off x="3086100" y="4394200"/>
            <a:ext cx="2921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16346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CFABC-DC10-0B45-9FEE-297F0DB658BF}"/>
              </a:ext>
            </a:extLst>
          </p:cNvPr>
          <p:cNvSpPr>
            <a:spLocks noGrp="1"/>
          </p:cNvSpPr>
          <p:nvPr>
            <p:ph type="title"/>
          </p:nvPr>
        </p:nvSpPr>
        <p:spPr/>
        <p:txBody>
          <a:bodyPr/>
          <a:lstStyle/>
          <a:p>
            <a:pPr algn="ctr"/>
            <a:r>
              <a:rPr lang="en-QA" dirty="0"/>
              <a:t>Diagnosing Diabetic Eye Disease Using </a:t>
            </a:r>
            <a:br>
              <a:rPr lang="en-QA" dirty="0"/>
            </a:br>
            <a:r>
              <a:rPr lang="en-QA" dirty="0"/>
              <a:t>Deep Learning</a:t>
            </a:r>
          </a:p>
        </p:txBody>
      </p:sp>
      <p:sp>
        <p:nvSpPr>
          <p:cNvPr id="3" name="Content Placeholder 2">
            <a:extLst>
              <a:ext uri="{FF2B5EF4-FFF2-40B4-BE49-F238E27FC236}">
                <a16:creationId xmlns:a16="http://schemas.microsoft.com/office/drawing/2014/main" id="{63AAEFF4-B1CC-CB4F-BA73-794AC9729A28}"/>
              </a:ext>
            </a:extLst>
          </p:cNvPr>
          <p:cNvSpPr>
            <a:spLocks noGrp="1"/>
          </p:cNvSpPr>
          <p:nvPr>
            <p:ph idx="1"/>
          </p:nvPr>
        </p:nvSpPr>
        <p:spPr/>
        <p:txBody>
          <a:bodyPr>
            <a:normAutofit/>
          </a:bodyPr>
          <a:lstStyle/>
          <a:p>
            <a:r>
              <a:rPr lang="en-US" dirty="0"/>
              <a:t>The </a:t>
            </a:r>
            <a:r>
              <a:rPr lang="en-US" b="1" i="1" dirty="0"/>
              <a:t>F-score</a:t>
            </a:r>
            <a:r>
              <a:rPr lang="en-US" dirty="0"/>
              <a:t> (combined </a:t>
            </a:r>
            <a:r>
              <a:rPr lang="en-US" i="1" dirty="0">
                <a:solidFill>
                  <a:srgbClr val="00B050"/>
                </a:solidFill>
              </a:rPr>
              <a:t>sensitivity</a:t>
            </a:r>
            <a:r>
              <a:rPr lang="en-US" dirty="0"/>
              <a:t> and </a:t>
            </a:r>
            <a:r>
              <a:rPr lang="en-US" i="1" dirty="0">
                <a:solidFill>
                  <a:srgbClr val="FFC000"/>
                </a:solidFill>
              </a:rPr>
              <a:t>precision</a:t>
            </a:r>
            <a:r>
              <a:rPr lang="en-US" dirty="0"/>
              <a:t>) of the algorithm was 0.95, which is slightly better than the median F-score of the 8 board-certified ophthalmologists (measured at 0.91)</a:t>
            </a:r>
          </a:p>
          <a:p>
            <a:pPr marL="914400" lvl="2" indent="0">
              <a:buNone/>
            </a:pPr>
            <a:endParaRPr lang="en-QA" sz="2400" dirty="0"/>
          </a:p>
        </p:txBody>
      </p:sp>
      <p:graphicFrame>
        <p:nvGraphicFramePr>
          <p:cNvPr id="4" name="Table 4">
            <a:extLst>
              <a:ext uri="{FF2B5EF4-FFF2-40B4-BE49-F238E27FC236}">
                <a16:creationId xmlns:a16="http://schemas.microsoft.com/office/drawing/2014/main" id="{E9EB681A-97A4-C446-8F19-D6A38C4212E0}"/>
              </a:ext>
            </a:extLst>
          </p:cNvPr>
          <p:cNvGraphicFramePr>
            <a:graphicFrameLocks noGrp="1"/>
          </p:cNvGraphicFramePr>
          <p:nvPr/>
        </p:nvGraphicFramePr>
        <p:xfrm>
          <a:off x="2197101" y="3812104"/>
          <a:ext cx="6172199" cy="1112520"/>
        </p:xfrm>
        <a:graphic>
          <a:graphicData uri="http://schemas.openxmlformats.org/drawingml/2006/table">
            <a:tbl>
              <a:tblPr firstRow="1" bandRow="1">
                <a:tableStyleId>{5C22544A-7EE6-4342-B048-85BDC9FD1C3A}</a:tableStyleId>
              </a:tblPr>
              <a:tblGrid>
                <a:gridCol w="1193799">
                  <a:extLst>
                    <a:ext uri="{9D8B030D-6E8A-4147-A177-3AD203B41FA5}">
                      <a16:colId xmlns:a16="http://schemas.microsoft.com/office/drawing/2014/main" val="1962345929"/>
                    </a:ext>
                  </a:extLst>
                </a:gridCol>
                <a:gridCol w="2044700">
                  <a:extLst>
                    <a:ext uri="{9D8B030D-6E8A-4147-A177-3AD203B41FA5}">
                      <a16:colId xmlns:a16="http://schemas.microsoft.com/office/drawing/2014/main" val="442868382"/>
                    </a:ext>
                  </a:extLst>
                </a:gridCol>
                <a:gridCol w="2933700">
                  <a:extLst>
                    <a:ext uri="{9D8B030D-6E8A-4147-A177-3AD203B41FA5}">
                      <a16:colId xmlns:a16="http://schemas.microsoft.com/office/drawing/2014/main" val="1072308770"/>
                    </a:ext>
                  </a:extLst>
                </a:gridCol>
              </a:tblGrid>
              <a:tr h="370840">
                <a:tc>
                  <a:txBody>
                    <a:bodyPr/>
                    <a:lstStyle/>
                    <a:p>
                      <a:endParaRPr lang="en-QA"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QA" dirty="0">
                          <a:solidFill>
                            <a:srgbClr val="00B0F0"/>
                          </a:solidFill>
                        </a:rPr>
                        <a:t>DR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QA" dirty="0">
                          <a:solidFill>
                            <a:srgbClr val="00B0F0"/>
                          </a:solidFill>
                        </a:rPr>
                        <a:t>No DR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914240"/>
                  </a:ext>
                </a:extLst>
              </a:tr>
              <a:tr h="370840">
                <a:tc>
                  <a:txBody>
                    <a:bodyPr/>
                    <a:lstStyle/>
                    <a:p>
                      <a:r>
                        <a:rPr lang="en-QA" b="1" dirty="0">
                          <a:solidFill>
                            <a:srgbClr val="FF0000"/>
                          </a:solidFill>
                        </a:rPr>
                        <a:t>DR</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QA" b="1" dirty="0">
                          <a:solidFill>
                            <a:schemeClr val="tx1"/>
                          </a:solidFill>
                        </a:rPr>
                        <a:t>True </a:t>
                      </a:r>
                      <a:r>
                        <a:rPr lang="en-QA" b="1" dirty="0"/>
                        <a:t>Positive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QA"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6764826"/>
                  </a:ext>
                </a:extLst>
              </a:tr>
              <a:tr h="370840">
                <a:tc>
                  <a:txBody>
                    <a:bodyPr/>
                    <a:lstStyle/>
                    <a:p>
                      <a:r>
                        <a:rPr lang="en-QA" b="1" dirty="0">
                          <a:solidFill>
                            <a:srgbClr val="FF0000"/>
                          </a:solidFill>
                        </a:rPr>
                        <a:t>No DR</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QA"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QA"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0164429"/>
                  </a:ext>
                </a:extLst>
              </a:tr>
            </a:tbl>
          </a:graphicData>
        </a:graphic>
      </p:graphicFrame>
      <p:sp>
        <p:nvSpPr>
          <p:cNvPr id="7" name="Left Brace 6">
            <a:extLst>
              <a:ext uri="{FF2B5EF4-FFF2-40B4-BE49-F238E27FC236}">
                <a16:creationId xmlns:a16="http://schemas.microsoft.com/office/drawing/2014/main" id="{A3D7E7A4-4E8C-DC49-A96F-F9362422107A}"/>
              </a:ext>
            </a:extLst>
          </p:cNvPr>
          <p:cNvSpPr/>
          <p:nvPr/>
        </p:nvSpPr>
        <p:spPr>
          <a:xfrm>
            <a:off x="1803400" y="4178300"/>
            <a:ext cx="234552" cy="746324"/>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QA"/>
          </a:p>
        </p:txBody>
      </p:sp>
      <p:sp>
        <p:nvSpPr>
          <p:cNvPr id="8" name="TextBox 7">
            <a:extLst>
              <a:ext uri="{FF2B5EF4-FFF2-40B4-BE49-F238E27FC236}">
                <a16:creationId xmlns:a16="http://schemas.microsoft.com/office/drawing/2014/main" id="{3A386FA8-EE82-C14A-9D7B-DDF322F440B9}"/>
              </a:ext>
            </a:extLst>
          </p:cNvPr>
          <p:cNvSpPr txBox="1"/>
          <p:nvPr/>
        </p:nvSpPr>
        <p:spPr>
          <a:xfrm>
            <a:off x="444499" y="4043630"/>
            <a:ext cx="1199752" cy="1015663"/>
          </a:xfrm>
          <a:prstGeom prst="rect">
            <a:avLst/>
          </a:prstGeom>
          <a:noFill/>
        </p:spPr>
        <p:txBody>
          <a:bodyPr wrap="none" rtlCol="0">
            <a:spAutoFit/>
          </a:bodyPr>
          <a:lstStyle/>
          <a:p>
            <a:r>
              <a:rPr lang="en-QA" sz="2000" b="1" dirty="0">
                <a:solidFill>
                  <a:srgbClr val="FF0000"/>
                </a:solidFill>
              </a:rPr>
              <a:t>Predicted</a:t>
            </a:r>
          </a:p>
          <a:p>
            <a:r>
              <a:rPr lang="en-US" sz="2000" b="1" dirty="0">
                <a:solidFill>
                  <a:srgbClr val="FF0000"/>
                </a:solidFill>
              </a:rPr>
              <a:t>b</a:t>
            </a:r>
            <a:r>
              <a:rPr lang="en-QA" sz="2000" b="1" dirty="0">
                <a:solidFill>
                  <a:srgbClr val="FF0000"/>
                </a:solidFill>
              </a:rPr>
              <a:t>y the </a:t>
            </a:r>
            <a:br>
              <a:rPr lang="en-QA" sz="2000" b="1" dirty="0">
                <a:solidFill>
                  <a:srgbClr val="FF0000"/>
                </a:solidFill>
              </a:rPr>
            </a:br>
            <a:r>
              <a:rPr lang="en-QA" sz="2000" b="1" dirty="0">
                <a:solidFill>
                  <a:srgbClr val="FF0000"/>
                </a:solidFill>
              </a:rPr>
              <a:t>classifier </a:t>
            </a:r>
          </a:p>
        </p:txBody>
      </p:sp>
      <p:sp>
        <p:nvSpPr>
          <p:cNvPr id="9" name="Left Brace 8">
            <a:extLst>
              <a:ext uri="{FF2B5EF4-FFF2-40B4-BE49-F238E27FC236}">
                <a16:creationId xmlns:a16="http://schemas.microsoft.com/office/drawing/2014/main" id="{71C702A8-BD88-E64E-8AA8-C1ECA151958B}"/>
              </a:ext>
            </a:extLst>
          </p:cNvPr>
          <p:cNvSpPr/>
          <p:nvPr/>
        </p:nvSpPr>
        <p:spPr>
          <a:xfrm rot="5400000">
            <a:off x="5805685" y="1113555"/>
            <a:ext cx="136129" cy="4991099"/>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QA"/>
          </a:p>
        </p:txBody>
      </p:sp>
      <p:sp>
        <p:nvSpPr>
          <p:cNvPr id="10" name="TextBox 9">
            <a:extLst>
              <a:ext uri="{FF2B5EF4-FFF2-40B4-BE49-F238E27FC236}">
                <a16:creationId xmlns:a16="http://schemas.microsoft.com/office/drawing/2014/main" id="{DD1E37B5-714F-6A48-BADE-8C1CD0BFE134}"/>
              </a:ext>
            </a:extLst>
          </p:cNvPr>
          <p:cNvSpPr txBox="1"/>
          <p:nvPr/>
        </p:nvSpPr>
        <p:spPr>
          <a:xfrm>
            <a:off x="5033850" y="3116509"/>
            <a:ext cx="1706686" cy="400110"/>
          </a:xfrm>
          <a:prstGeom prst="rect">
            <a:avLst/>
          </a:prstGeom>
          <a:noFill/>
        </p:spPr>
        <p:txBody>
          <a:bodyPr wrap="none" rtlCol="0">
            <a:spAutoFit/>
          </a:bodyPr>
          <a:lstStyle/>
          <a:p>
            <a:r>
              <a:rPr lang="en-QA" sz="2000" b="1" dirty="0">
                <a:solidFill>
                  <a:srgbClr val="00B0F0"/>
                </a:solidFill>
              </a:rPr>
              <a:t>Gold Standard</a:t>
            </a:r>
          </a:p>
        </p:txBody>
      </p:sp>
      <p:cxnSp>
        <p:nvCxnSpPr>
          <p:cNvPr id="12" name="Straight Arrow Connector 11">
            <a:extLst>
              <a:ext uri="{FF2B5EF4-FFF2-40B4-BE49-F238E27FC236}">
                <a16:creationId xmlns:a16="http://schemas.microsoft.com/office/drawing/2014/main" id="{63B9CB73-1661-FA4C-B401-6E0443F3DB31}"/>
              </a:ext>
            </a:extLst>
          </p:cNvPr>
          <p:cNvCxnSpPr>
            <a:cxnSpLocks/>
          </p:cNvCxnSpPr>
          <p:nvPr/>
        </p:nvCxnSpPr>
        <p:spPr>
          <a:xfrm>
            <a:off x="3987800" y="3911600"/>
            <a:ext cx="0" cy="282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7BD3320-BAC8-2846-9A3A-1BB2696FE06D}"/>
              </a:ext>
            </a:extLst>
          </p:cNvPr>
          <p:cNvCxnSpPr>
            <a:cxnSpLocks/>
          </p:cNvCxnSpPr>
          <p:nvPr/>
        </p:nvCxnSpPr>
        <p:spPr>
          <a:xfrm>
            <a:off x="3086100" y="4394200"/>
            <a:ext cx="2921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7791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CFABC-DC10-0B45-9FEE-297F0DB658BF}"/>
              </a:ext>
            </a:extLst>
          </p:cNvPr>
          <p:cNvSpPr>
            <a:spLocks noGrp="1"/>
          </p:cNvSpPr>
          <p:nvPr>
            <p:ph type="title"/>
          </p:nvPr>
        </p:nvSpPr>
        <p:spPr/>
        <p:txBody>
          <a:bodyPr/>
          <a:lstStyle/>
          <a:p>
            <a:pPr algn="ctr"/>
            <a:r>
              <a:rPr lang="en-QA" dirty="0"/>
              <a:t>Diagnosing Diabetic Eye Disease Using </a:t>
            </a:r>
            <a:br>
              <a:rPr lang="en-QA" dirty="0"/>
            </a:br>
            <a:r>
              <a:rPr lang="en-QA" dirty="0"/>
              <a:t>Deep Learning</a:t>
            </a:r>
          </a:p>
        </p:txBody>
      </p:sp>
      <p:sp>
        <p:nvSpPr>
          <p:cNvPr id="3" name="Content Placeholder 2">
            <a:extLst>
              <a:ext uri="{FF2B5EF4-FFF2-40B4-BE49-F238E27FC236}">
                <a16:creationId xmlns:a16="http://schemas.microsoft.com/office/drawing/2014/main" id="{63AAEFF4-B1CC-CB4F-BA73-794AC9729A28}"/>
              </a:ext>
            </a:extLst>
          </p:cNvPr>
          <p:cNvSpPr>
            <a:spLocks noGrp="1"/>
          </p:cNvSpPr>
          <p:nvPr>
            <p:ph idx="1"/>
          </p:nvPr>
        </p:nvSpPr>
        <p:spPr/>
        <p:txBody>
          <a:bodyPr>
            <a:normAutofit/>
          </a:bodyPr>
          <a:lstStyle/>
          <a:p>
            <a:r>
              <a:rPr lang="en-US" dirty="0"/>
              <a:t>The </a:t>
            </a:r>
            <a:r>
              <a:rPr lang="en-US" b="1" i="1" dirty="0"/>
              <a:t>F-score</a:t>
            </a:r>
            <a:r>
              <a:rPr lang="en-US" dirty="0"/>
              <a:t> (combined </a:t>
            </a:r>
            <a:r>
              <a:rPr lang="en-US" i="1" dirty="0">
                <a:solidFill>
                  <a:srgbClr val="00B050"/>
                </a:solidFill>
              </a:rPr>
              <a:t>sensitivity</a:t>
            </a:r>
            <a:r>
              <a:rPr lang="en-US" dirty="0"/>
              <a:t> and </a:t>
            </a:r>
            <a:r>
              <a:rPr lang="en-US" i="1" dirty="0">
                <a:solidFill>
                  <a:srgbClr val="FFC000"/>
                </a:solidFill>
              </a:rPr>
              <a:t>precision</a:t>
            </a:r>
            <a:r>
              <a:rPr lang="en-US" dirty="0"/>
              <a:t>) of the algorithm was 0.95, which is slightly better than the median F-score of the 8 board-certified ophthalmologists (measured at 0.91)</a:t>
            </a:r>
          </a:p>
          <a:p>
            <a:pPr marL="914400" lvl="2" indent="0">
              <a:buNone/>
            </a:pPr>
            <a:endParaRPr lang="en-QA" sz="2400" dirty="0"/>
          </a:p>
        </p:txBody>
      </p:sp>
      <p:graphicFrame>
        <p:nvGraphicFramePr>
          <p:cNvPr id="4" name="Table 4">
            <a:extLst>
              <a:ext uri="{FF2B5EF4-FFF2-40B4-BE49-F238E27FC236}">
                <a16:creationId xmlns:a16="http://schemas.microsoft.com/office/drawing/2014/main" id="{E9EB681A-97A4-C446-8F19-D6A38C4212E0}"/>
              </a:ext>
            </a:extLst>
          </p:cNvPr>
          <p:cNvGraphicFramePr>
            <a:graphicFrameLocks noGrp="1"/>
          </p:cNvGraphicFramePr>
          <p:nvPr/>
        </p:nvGraphicFramePr>
        <p:xfrm>
          <a:off x="2197101" y="3812104"/>
          <a:ext cx="6172199" cy="1112520"/>
        </p:xfrm>
        <a:graphic>
          <a:graphicData uri="http://schemas.openxmlformats.org/drawingml/2006/table">
            <a:tbl>
              <a:tblPr firstRow="1" bandRow="1">
                <a:tableStyleId>{5C22544A-7EE6-4342-B048-85BDC9FD1C3A}</a:tableStyleId>
              </a:tblPr>
              <a:tblGrid>
                <a:gridCol w="1193799">
                  <a:extLst>
                    <a:ext uri="{9D8B030D-6E8A-4147-A177-3AD203B41FA5}">
                      <a16:colId xmlns:a16="http://schemas.microsoft.com/office/drawing/2014/main" val="1962345929"/>
                    </a:ext>
                  </a:extLst>
                </a:gridCol>
                <a:gridCol w="2044700">
                  <a:extLst>
                    <a:ext uri="{9D8B030D-6E8A-4147-A177-3AD203B41FA5}">
                      <a16:colId xmlns:a16="http://schemas.microsoft.com/office/drawing/2014/main" val="442868382"/>
                    </a:ext>
                  </a:extLst>
                </a:gridCol>
                <a:gridCol w="2933700">
                  <a:extLst>
                    <a:ext uri="{9D8B030D-6E8A-4147-A177-3AD203B41FA5}">
                      <a16:colId xmlns:a16="http://schemas.microsoft.com/office/drawing/2014/main" val="1072308770"/>
                    </a:ext>
                  </a:extLst>
                </a:gridCol>
              </a:tblGrid>
              <a:tr h="370840">
                <a:tc>
                  <a:txBody>
                    <a:bodyPr/>
                    <a:lstStyle/>
                    <a:p>
                      <a:endParaRPr lang="en-QA"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QA" dirty="0">
                          <a:solidFill>
                            <a:srgbClr val="00B0F0"/>
                          </a:solidFill>
                        </a:rPr>
                        <a:t>DR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QA" dirty="0">
                          <a:solidFill>
                            <a:srgbClr val="00B0F0"/>
                          </a:solidFill>
                        </a:rPr>
                        <a:t>No DR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914240"/>
                  </a:ext>
                </a:extLst>
              </a:tr>
              <a:tr h="370840">
                <a:tc>
                  <a:txBody>
                    <a:bodyPr/>
                    <a:lstStyle/>
                    <a:p>
                      <a:r>
                        <a:rPr lang="en-QA" b="1" dirty="0">
                          <a:solidFill>
                            <a:srgbClr val="FF0000"/>
                          </a:solidFill>
                        </a:rPr>
                        <a:t>DR</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QA" b="1" dirty="0">
                          <a:solidFill>
                            <a:schemeClr val="tx1"/>
                          </a:solidFill>
                        </a:rPr>
                        <a:t>True </a:t>
                      </a:r>
                      <a:r>
                        <a:rPr lang="en-QA" b="1" dirty="0"/>
                        <a:t>Positive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QA"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6764826"/>
                  </a:ext>
                </a:extLst>
              </a:tr>
              <a:tr h="370840">
                <a:tc>
                  <a:txBody>
                    <a:bodyPr/>
                    <a:lstStyle/>
                    <a:p>
                      <a:r>
                        <a:rPr lang="en-QA" b="1" dirty="0">
                          <a:solidFill>
                            <a:srgbClr val="FF0000"/>
                          </a:solidFill>
                        </a:rPr>
                        <a:t>No DR</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QA" b="1" dirty="0">
                          <a:solidFill>
                            <a:schemeClr val="bg1"/>
                          </a:solidFill>
                        </a:rPr>
                        <a:t>False</a:t>
                      </a:r>
                      <a:r>
                        <a:rPr lang="en-QA" b="1" dirty="0"/>
                        <a:t> Negative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QA"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0164429"/>
                  </a:ext>
                </a:extLst>
              </a:tr>
            </a:tbl>
          </a:graphicData>
        </a:graphic>
      </p:graphicFrame>
      <p:sp>
        <p:nvSpPr>
          <p:cNvPr id="7" name="Left Brace 6">
            <a:extLst>
              <a:ext uri="{FF2B5EF4-FFF2-40B4-BE49-F238E27FC236}">
                <a16:creationId xmlns:a16="http://schemas.microsoft.com/office/drawing/2014/main" id="{A3D7E7A4-4E8C-DC49-A96F-F9362422107A}"/>
              </a:ext>
            </a:extLst>
          </p:cNvPr>
          <p:cNvSpPr/>
          <p:nvPr/>
        </p:nvSpPr>
        <p:spPr>
          <a:xfrm>
            <a:off x="1803400" y="4178300"/>
            <a:ext cx="234552" cy="746324"/>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QA"/>
          </a:p>
        </p:txBody>
      </p:sp>
      <p:sp>
        <p:nvSpPr>
          <p:cNvPr id="8" name="TextBox 7">
            <a:extLst>
              <a:ext uri="{FF2B5EF4-FFF2-40B4-BE49-F238E27FC236}">
                <a16:creationId xmlns:a16="http://schemas.microsoft.com/office/drawing/2014/main" id="{3A386FA8-EE82-C14A-9D7B-DDF322F440B9}"/>
              </a:ext>
            </a:extLst>
          </p:cNvPr>
          <p:cNvSpPr txBox="1"/>
          <p:nvPr/>
        </p:nvSpPr>
        <p:spPr>
          <a:xfrm>
            <a:off x="444499" y="4043630"/>
            <a:ext cx="1199752" cy="1015663"/>
          </a:xfrm>
          <a:prstGeom prst="rect">
            <a:avLst/>
          </a:prstGeom>
          <a:noFill/>
        </p:spPr>
        <p:txBody>
          <a:bodyPr wrap="none" rtlCol="0">
            <a:spAutoFit/>
          </a:bodyPr>
          <a:lstStyle/>
          <a:p>
            <a:r>
              <a:rPr lang="en-QA" sz="2000" b="1" dirty="0">
                <a:solidFill>
                  <a:srgbClr val="FF0000"/>
                </a:solidFill>
              </a:rPr>
              <a:t>Predicted</a:t>
            </a:r>
          </a:p>
          <a:p>
            <a:r>
              <a:rPr lang="en-US" sz="2000" b="1" dirty="0">
                <a:solidFill>
                  <a:srgbClr val="FF0000"/>
                </a:solidFill>
              </a:rPr>
              <a:t>b</a:t>
            </a:r>
            <a:r>
              <a:rPr lang="en-QA" sz="2000" b="1" dirty="0">
                <a:solidFill>
                  <a:srgbClr val="FF0000"/>
                </a:solidFill>
              </a:rPr>
              <a:t>y the </a:t>
            </a:r>
            <a:br>
              <a:rPr lang="en-QA" sz="2000" b="1" dirty="0">
                <a:solidFill>
                  <a:srgbClr val="FF0000"/>
                </a:solidFill>
              </a:rPr>
            </a:br>
            <a:r>
              <a:rPr lang="en-QA" sz="2000" b="1" dirty="0">
                <a:solidFill>
                  <a:srgbClr val="FF0000"/>
                </a:solidFill>
              </a:rPr>
              <a:t>classifier </a:t>
            </a:r>
          </a:p>
        </p:txBody>
      </p:sp>
      <p:sp>
        <p:nvSpPr>
          <p:cNvPr id="9" name="Left Brace 8">
            <a:extLst>
              <a:ext uri="{FF2B5EF4-FFF2-40B4-BE49-F238E27FC236}">
                <a16:creationId xmlns:a16="http://schemas.microsoft.com/office/drawing/2014/main" id="{71C702A8-BD88-E64E-8AA8-C1ECA151958B}"/>
              </a:ext>
            </a:extLst>
          </p:cNvPr>
          <p:cNvSpPr/>
          <p:nvPr/>
        </p:nvSpPr>
        <p:spPr>
          <a:xfrm rot="5400000">
            <a:off x="5805685" y="1113555"/>
            <a:ext cx="136129" cy="4991099"/>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QA"/>
          </a:p>
        </p:txBody>
      </p:sp>
      <p:sp>
        <p:nvSpPr>
          <p:cNvPr id="10" name="TextBox 9">
            <a:extLst>
              <a:ext uri="{FF2B5EF4-FFF2-40B4-BE49-F238E27FC236}">
                <a16:creationId xmlns:a16="http://schemas.microsoft.com/office/drawing/2014/main" id="{DD1E37B5-714F-6A48-BADE-8C1CD0BFE134}"/>
              </a:ext>
            </a:extLst>
          </p:cNvPr>
          <p:cNvSpPr txBox="1"/>
          <p:nvPr/>
        </p:nvSpPr>
        <p:spPr>
          <a:xfrm>
            <a:off x="5033850" y="3116509"/>
            <a:ext cx="1706686" cy="400110"/>
          </a:xfrm>
          <a:prstGeom prst="rect">
            <a:avLst/>
          </a:prstGeom>
          <a:noFill/>
        </p:spPr>
        <p:txBody>
          <a:bodyPr wrap="none" rtlCol="0">
            <a:spAutoFit/>
          </a:bodyPr>
          <a:lstStyle/>
          <a:p>
            <a:r>
              <a:rPr lang="en-QA" sz="2000" b="1" dirty="0">
                <a:solidFill>
                  <a:srgbClr val="00B0F0"/>
                </a:solidFill>
              </a:rPr>
              <a:t>Gold Standard</a:t>
            </a:r>
          </a:p>
        </p:txBody>
      </p:sp>
      <p:cxnSp>
        <p:nvCxnSpPr>
          <p:cNvPr id="6" name="Straight Arrow Connector 5">
            <a:extLst>
              <a:ext uri="{FF2B5EF4-FFF2-40B4-BE49-F238E27FC236}">
                <a16:creationId xmlns:a16="http://schemas.microsoft.com/office/drawing/2014/main" id="{9E2E9707-2334-1645-A2F6-DE0CCCA60D5B}"/>
              </a:ext>
            </a:extLst>
          </p:cNvPr>
          <p:cNvCxnSpPr>
            <a:cxnSpLocks/>
          </p:cNvCxnSpPr>
          <p:nvPr/>
        </p:nvCxnSpPr>
        <p:spPr>
          <a:xfrm>
            <a:off x="3086100" y="4737100"/>
            <a:ext cx="2921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198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DD433-ACB2-A749-AC33-B27DF9D4EEB8}"/>
              </a:ext>
            </a:extLst>
          </p:cNvPr>
          <p:cNvSpPr>
            <a:spLocks noGrp="1"/>
          </p:cNvSpPr>
          <p:nvPr>
            <p:ph type="title"/>
          </p:nvPr>
        </p:nvSpPr>
        <p:spPr/>
        <p:txBody>
          <a:bodyPr/>
          <a:lstStyle/>
          <a:p>
            <a:pPr algn="ctr"/>
            <a:r>
              <a:rPr lang="en-QA" dirty="0"/>
              <a:t>On the Verge of Major Breakthroughs</a:t>
            </a:r>
          </a:p>
        </p:txBody>
      </p:sp>
      <p:sp>
        <p:nvSpPr>
          <p:cNvPr id="3" name="Content Placeholder 2">
            <a:extLst>
              <a:ext uri="{FF2B5EF4-FFF2-40B4-BE49-F238E27FC236}">
                <a16:creationId xmlns:a16="http://schemas.microsoft.com/office/drawing/2014/main" id="{D27AC97D-F18C-7E40-9636-F2A88287CD0F}"/>
              </a:ext>
            </a:extLst>
          </p:cNvPr>
          <p:cNvSpPr>
            <a:spLocks noGrp="1"/>
          </p:cNvSpPr>
          <p:nvPr>
            <p:ph idx="1"/>
          </p:nvPr>
        </p:nvSpPr>
        <p:spPr/>
        <p:txBody>
          <a:bodyPr/>
          <a:lstStyle/>
          <a:p>
            <a:r>
              <a:rPr lang="en-US" dirty="0"/>
              <a:t>Artificial Intelligence (AI) has been moving extremely quickly in the last few years, demonstrating a potential to revolutionize every aspect of our lives</a:t>
            </a:r>
          </a:p>
          <a:p>
            <a:endParaRPr lang="en-US" dirty="0"/>
          </a:p>
          <a:p>
            <a:pPr marL="0" indent="0">
              <a:buNone/>
            </a:pPr>
            <a:endParaRPr lang="en-US" dirty="0"/>
          </a:p>
          <a:p>
            <a:endParaRPr lang="en-QA" dirty="0"/>
          </a:p>
        </p:txBody>
      </p:sp>
      <p:sp>
        <p:nvSpPr>
          <p:cNvPr id="19" name="Freeform 18">
            <a:extLst>
              <a:ext uri="{FF2B5EF4-FFF2-40B4-BE49-F238E27FC236}">
                <a16:creationId xmlns:a16="http://schemas.microsoft.com/office/drawing/2014/main" id="{A351C0B9-4011-8A47-B50C-452E4A420F7A}"/>
              </a:ext>
            </a:extLst>
          </p:cNvPr>
          <p:cNvSpPr/>
          <p:nvPr/>
        </p:nvSpPr>
        <p:spPr>
          <a:xfrm>
            <a:off x="3621588" y="3507700"/>
            <a:ext cx="1868119" cy="1603564"/>
          </a:xfrm>
          <a:custGeom>
            <a:avLst/>
            <a:gdLst>
              <a:gd name="connsiteX0" fmla="*/ 0 w 1868119"/>
              <a:gd name="connsiteY0" fmla="*/ 801782 h 1603564"/>
              <a:gd name="connsiteX1" fmla="*/ 400891 w 1868119"/>
              <a:gd name="connsiteY1" fmla="*/ 0 h 1603564"/>
              <a:gd name="connsiteX2" fmla="*/ 1467228 w 1868119"/>
              <a:gd name="connsiteY2" fmla="*/ 0 h 1603564"/>
              <a:gd name="connsiteX3" fmla="*/ 1868119 w 1868119"/>
              <a:gd name="connsiteY3" fmla="*/ 801782 h 1603564"/>
              <a:gd name="connsiteX4" fmla="*/ 1467228 w 1868119"/>
              <a:gd name="connsiteY4" fmla="*/ 1603564 h 1603564"/>
              <a:gd name="connsiteX5" fmla="*/ 400891 w 1868119"/>
              <a:gd name="connsiteY5" fmla="*/ 1603564 h 1603564"/>
              <a:gd name="connsiteX6" fmla="*/ 0 w 1868119"/>
              <a:gd name="connsiteY6" fmla="*/ 801782 h 1603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8119" h="1603564">
                <a:moveTo>
                  <a:pt x="0" y="801782"/>
                </a:moveTo>
                <a:lnTo>
                  <a:pt x="400891" y="0"/>
                </a:lnTo>
                <a:lnTo>
                  <a:pt x="1467228" y="0"/>
                </a:lnTo>
                <a:lnTo>
                  <a:pt x="1868119" y="801782"/>
                </a:lnTo>
                <a:lnTo>
                  <a:pt x="1467228" y="1603564"/>
                </a:lnTo>
                <a:lnTo>
                  <a:pt x="400891" y="1603564"/>
                </a:lnTo>
                <a:lnTo>
                  <a:pt x="0" y="801782"/>
                </a:lnTo>
                <a:close/>
              </a:path>
            </a:pathLst>
          </a:custGeom>
          <a:solidFill>
            <a:srgbClr val="00B0F0"/>
          </a:solidFill>
          <a:ln>
            <a:solidFill>
              <a:srgbClr val="00B0F0"/>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9307" tIns="267387" rIns="289307" bIns="267387" numCol="1" spcCol="1270" anchor="ctr" anchorCtr="0">
            <a:noAutofit/>
          </a:bodyPr>
          <a:lstStyle/>
          <a:p>
            <a:pPr algn="ctr" defTabSz="666750">
              <a:lnSpc>
                <a:spcPct val="90000"/>
              </a:lnSpc>
              <a:spcBef>
                <a:spcPct val="0"/>
              </a:spcBef>
              <a:spcAft>
                <a:spcPct val="35000"/>
              </a:spcAft>
            </a:pPr>
            <a:r>
              <a:rPr lang="en-US" sz="2800" b="1" dirty="0"/>
              <a:t>Work</a:t>
            </a:r>
          </a:p>
        </p:txBody>
      </p:sp>
      <p:sp>
        <p:nvSpPr>
          <p:cNvPr id="20" name="Hexagon 19">
            <a:extLst>
              <a:ext uri="{FF2B5EF4-FFF2-40B4-BE49-F238E27FC236}">
                <a16:creationId xmlns:a16="http://schemas.microsoft.com/office/drawing/2014/main" id="{D17A3E90-E5C5-D646-BE96-8813B4A5142D}"/>
              </a:ext>
            </a:extLst>
          </p:cNvPr>
          <p:cNvSpPr/>
          <p:nvPr/>
        </p:nvSpPr>
        <p:spPr>
          <a:xfrm>
            <a:off x="5161940" y="2677688"/>
            <a:ext cx="1868119" cy="1603564"/>
          </a:xfrm>
          <a:prstGeom prst="hexagon">
            <a:avLst>
              <a:gd name="adj" fmla="val 25000"/>
              <a:gd name="vf" fmla="val 115470"/>
            </a:avLst>
          </a:prstGeom>
          <a:blipFill rotWithShape="1">
            <a:blip r:embed="rId2"/>
            <a:stretch>
              <a:fillRect/>
            </a:stretch>
          </a:blipFill>
          <a:ln>
            <a:no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QA" dirty="0"/>
          </a:p>
        </p:txBody>
      </p:sp>
      <p:sp>
        <p:nvSpPr>
          <p:cNvPr id="23" name="Freeform 22">
            <a:extLst>
              <a:ext uri="{FF2B5EF4-FFF2-40B4-BE49-F238E27FC236}">
                <a16:creationId xmlns:a16="http://schemas.microsoft.com/office/drawing/2014/main" id="{A4116ADA-61A0-794E-8178-E07E6E3DABCF}"/>
              </a:ext>
            </a:extLst>
          </p:cNvPr>
          <p:cNvSpPr/>
          <p:nvPr/>
        </p:nvSpPr>
        <p:spPr>
          <a:xfrm>
            <a:off x="3611743" y="5178838"/>
            <a:ext cx="1868119" cy="1603564"/>
          </a:xfrm>
          <a:custGeom>
            <a:avLst/>
            <a:gdLst>
              <a:gd name="connsiteX0" fmla="*/ 0 w 1868119"/>
              <a:gd name="connsiteY0" fmla="*/ 801782 h 1603564"/>
              <a:gd name="connsiteX1" fmla="*/ 400891 w 1868119"/>
              <a:gd name="connsiteY1" fmla="*/ 0 h 1603564"/>
              <a:gd name="connsiteX2" fmla="*/ 1467228 w 1868119"/>
              <a:gd name="connsiteY2" fmla="*/ 0 h 1603564"/>
              <a:gd name="connsiteX3" fmla="*/ 1868119 w 1868119"/>
              <a:gd name="connsiteY3" fmla="*/ 801782 h 1603564"/>
              <a:gd name="connsiteX4" fmla="*/ 1467228 w 1868119"/>
              <a:gd name="connsiteY4" fmla="*/ 1603564 h 1603564"/>
              <a:gd name="connsiteX5" fmla="*/ 400891 w 1868119"/>
              <a:gd name="connsiteY5" fmla="*/ 1603564 h 1603564"/>
              <a:gd name="connsiteX6" fmla="*/ 0 w 1868119"/>
              <a:gd name="connsiteY6" fmla="*/ 801782 h 1603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8119" h="1603564">
                <a:moveTo>
                  <a:pt x="0" y="801782"/>
                </a:moveTo>
                <a:lnTo>
                  <a:pt x="400891" y="0"/>
                </a:lnTo>
                <a:lnTo>
                  <a:pt x="1467228" y="0"/>
                </a:lnTo>
                <a:lnTo>
                  <a:pt x="1868119" y="801782"/>
                </a:lnTo>
                <a:lnTo>
                  <a:pt x="1467228" y="1603564"/>
                </a:lnTo>
                <a:lnTo>
                  <a:pt x="400891" y="1603564"/>
                </a:lnTo>
                <a:lnTo>
                  <a:pt x="0" y="801782"/>
                </a:lnTo>
                <a:close/>
              </a:path>
            </a:pathLst>
          </a:custGeom>
          <a:solidFill>
            <a:srgbClr val="00B0F0"/>
          </a:solidFill>
          <a:ln>
            <a:solidFill>
              <a:srgbClr val="00B0F0"/>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9307" tIns="267387" rIns="289307" bIns="267387" numCol="1" spcCol="1270" anchor="ctr" anchorCtr="0">
            <a:noAutofit/>
          </a:bodyPr>
          <a:lstStyle/>
          <a:p>
            <a:pPr algn="ctr" defTabSz="666750">
              <a:lnSpc>
                <a:spcPct val="90000"/>
              </a:lnSpc>
              <a:spcBef>
                <a:spcPct val="0"/>
              </a:spcBef>
              <a:spcAft>
                <a:spcPct val="35000"/>
              </a:spcAft>
            </a:pPr>
            <a:r>
              <a:rPr lang="en-US" sz="2800" b="1" dirty="0"/>
              <a:t>Mobility</a:t>
            </a:r>
          </a:p>
        </p:txBody>
      </p:sp>
      <p:sp>
        <p:nvSpPr>
          <p:cNvPr id="24" name="Hexagon 23">
            <a:extLst>
              <a:ext uri="{FF2B5EF4-FFF2-40B4-BE49-F238E27FC236}">
                <a16:creationId xmlns:a16="http://schemas.microsoft.com/office/drawing/2014/main" id="{F3C5408B-2CBE-B643-95AF-26450DE26512}"/>
              </a:ext>
            </a:extLst>
          </p:cNvPr>
          <p:cNvSpPr/>
          <p:nvPr/>
        </p:nvSpPr>
        <p:spPr>
          <a:xfrm>
            <a:off x="2081236" y="4352207"/>
            <a:ext cx="1868119" cy="1603564"/>
          </a:xfrm>
          <a:prstGeom prst="hexagon">
            <a:avLst>
              <a:gd name="adj" fmla="val 25000"/>
              <a:gd name="vf" fmla="val 115470"/>
            </a:avLst>
          </a:prstGeom>
          <a:blipFill dpi="0" rotWithShape="1">
            <a:blip r:embed="rId3"/>
            <a:srcRect/>
            <a:stretch>
              <a:fillRect/>
            </a:stretch>
          </a:blipFill>
          <a:ln>
            <a:no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Freeform 25">
            <a:extLst>
              <a:ext uri="{FF2B5EF4-FFF2-40B4-BE49-F238E27FC236}">
                <a16:creationId xmlns:a16="http://schemas.microsoft.com/office/drawing/2014/main" id="{5EC34C05-E8BC-0846-96B1-BC64D9EF8B0A}"/>
              </a:ext>
            </a:extLst>
          </p:cNvPr>
          <p:cNvSpPr/>
          <p:nvPr/>
        </p:nvSpPr>
        <p:spPr>
          <a:xfrm>
            <a:off x="5152320" y="4337711"/>
            <a:ext cx="1868119" cy="1603564"/>
          </a:xfrm>
          <a:custGeom>
            <a:avLst/>
            <a:gdLst>
              <a:gd name="connsiteX0" fmla="*/ 0 w 1868119"/>
              <a:gd name="connsiteY0" fmla="*/ 801782 h 1603564"/>
              <a:gd name="connsiteX1" fmla="*/ 400891 w 1868119"/>
              <a:gd name="connsiteY1" fmla="*/ 0 h 1603564"/>
              <a:gd name="connsiteX2" fmla="*/ 1467228 w 1868119"/>
              <a:gd name="connsiteY2" fmla="*/ 0 h 1603564"/>
              <a:gd name="connsiteX3" fmla="*/ 1868119 w 1868119"/>
              <a:gd name="connsiteY3" fmla="*/ 801782 h 1603564"/>
              <a:gd name="connsiteX4" fmla="*/ 1467228 w 1868119"/>
              <a:gd name="connsiteY4" fmla="*/ 1603564 h 1603564"/>
              <a:gd name="connsiteX5" fmla="*/ 400891 w 1868119"/>
              <a:gd name="connsiteY5" fmla="*/ 1603564 h 1603564"/>
              <a:gd name="connsiteX6" fmla="*/ 0 w 1868119"/>
              <a:gd name="connsiteY6" fmla="*/ 801782 h 1603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8119" h="1603564">
                <a:moveTo>
                  <a:pt x="0" y="801782"/>
                </a:moveTo>
                <a:lnTo>
                  <a:pt x="400891" y="0"/>
                </a:lnTo>
                <a:lnTo>
                  <a:pt x="1467228" y="0"/>
                </a:lnTo>
                <a:lnTo>
                  <a:pt x="1868119" y="801782"/>
                </a:lnTo>
                <a:lnTo>
                  <a:pt x="1467228" y="1603564"/>
                </a:lnTo>
                <a:lnTo>
                  <a:pt x="400891" y="1603564"/>
                </a:lnTo>
                <a:lnTo>
                  <a:pt x="0" y="801782"/>
                </a:lnTo>
                <a:close/>
              </a:path>
            </a:pathLst>
          </a:custGeom>
          <a:solidFill>
            <a:srgbClr val="00B0F0"/>
          </a:solidFill>
          <a:ln>
            <a:solidFill>
              <a:srgbClr val="00B0F0"/>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6000" tIns="267387" rIns="216000" bIns="267387" numCol="1" spcCol="1270" anchor="ctr" anchorCtr="0">
            <a:noAutofit/>
          </a:bodyPr>
          <a:lstStyle/>
          <a:p>
            <a:pPr algn="ctr" defTabSz="666750">
              <a:lnSpc>
                <a:spcPct val="90000"/>
              </a:lnSpc>
              <a:spcBef>
                <a:spcPct val="0"/>
              </a:spcBef>
              <a:spcAft>
                <a:spcPct val="35000"/>
              </a:spcAft>
            </a:pPr>
            <a:r>
              <a:rPr lang="en-US" sz="2800" b="1" dirty="0"/>
              <a:t>Medicine</a:t>
            </a:r>
          </a:p>
        </p:txBody>
      </p:sp>
      <p:sp>
        <p:nvSpPr>
          <p:cNvPr id="27" name="Hexagon 26">
            <a:extLst>
              <a:ext uri="{FF2B5EF4-FFF2-40B4-BE49-F238E27FC236}">
                <a16:creationId xmlns:a16="http://schemas.microsoft.com/office/drawing/2014/main" id="{F1E8E3C8-606E-E84E-B877-5AAED3E88E77}"/>
              </a:ext>
            </a:extLst>
          </p:cNvPr>
          <p:cNvSpPr/>
          <p:nvPr/>
        </p:nvSpPr>
        <p:spPr>
          <a:xfrm>
            <a:off x="6682827" y="5181163"/>
            <a:ext cx="1868119" cy="1603564"/>
          </a:xfrm>
          <a:prstGeom prst="hexagon">
            <a:avLst>
              <a:gd name="adj" fmla="val 25000"/>
              <a:gd name="vf" fmla="val 115470"/>
            </a:avLst>
          </a:prstGeom>
          <a:blipFill dpi="0" rotWithShape="1">
            <a:blip r:embed="rId4"/>
            <a:srcRect/>
            <a:stretch>
              <a:fillRect/>
            </a:stretch>
          </a:blipFill>
          <a:ln>
            <a:no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QA" dirty="0"/>
          </a:p>
        </p:txBody>
      </p:sp>
      <p:sp>
        <p:nvSpPr>
          <p:cNvPr id="29" name="Freeform 28">
            <a:extLst>
              <a:ext uri="{FF2B5EF4-FFF2-40B4-BE49-F238E27FC236}">
                <a16:creationId xmlns:a16="http://schemas.microsoft.com/office/drawing/2014/main" id="{F55F30EB-FBFF-F94A-A34C-DD07935BD55D}"/>
              </a:ext>
            </a:extLst>
          </p:cNvPr>
          <p:cNvSpPr/>
          <p:nvPr/>
        </p:nvSpPr>
        <p:spPr>
          <a:xfrm>
            <a:off x="6692672" y="3511169"/>
            <a:ext cx="1868119" cy="1603564"/>
          </a:xfrm>
          <a:custGeom>
            <a:avLst/>
            <a:gdLst>
              <a:gd name="connsiteX0" fmla="*/ 0 w 1868119"/>
              <a:gd name="connsiteY0" fmla="*/ 801782 h 1603564"/>
              <a:gd name="connsiteX1" fmla="*/ 400891 w 1868119"/>
              <a:gd name="connsiteY1" fmla="*/ 0 h 1603564"/>
              <a:gd name="connsiteX2" fmla="*/ 1467228 w 1868119"/>
              <a:gd name="connsiteY2" fmla="*/ 0 h 1603564"/>
              <a:gd name="connsiteX3" fmla="*/ 1868119 w 1868119"/>
              <a:gd name="connsiteY3" fmla="*/ 801782 h 1603564"/>
              <a:gd name="connsiteX4" fmla="*/ 1467228 w 1868119"/>
              <a:gd name="connsiteY4" fmla="*/ 1603564 h 1603564"/>
              <a:gd name="connsiteX5" fmla="*/ 400891 w 1868119"/>
              <a:gd name="connsiteY5" fmla="*/ 1603564 h 1603564"/>
              <a:gd name="connsiteX6" fmla="*/ 0 w 1868119"/>
              <a:gd name="connsiteY6" fmla="*/ 801782 h 1603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8119" h="1603564">
                <a:moveTo>
                  <a:pt x="0" y="801782"/>
                </a:moveTo>
                <a:lnTo>
                  <a:pt x="400891" y="0"/>
                </a:lnTo>
                <a:lnTo>
                  <a:pt x="1467228" y="0"/>
                </a:lnTo>
                <a:lnTo>
                  <a:pt x="1868119" y="801782"/>
                </a:lnTo>
                <a:lnTo>
                  <a:pt x="1467228" y="1603564"/>
                </a:lnTo>
                <a:lnTo>
                  <a:pt x="400891" y="1603564"/>
                </a:lnTo>
                <a:lnTo>
                  <a:pt x="0" y="801782"/>
                </a:lnTo>
                <a:close/>
              </a:path>
            </a:pathLst>
          </a:custGeom>
          <a:solidFill>
            <a:srgbClr val="00B0F0"/>
          </a:solidFill>
          <a:ln>
            <a:solidFill>
              <a:srgbClr val="00B0F0"/>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6000" tIns="267387" rIns="216000" bIns="267387" numCol="1" spcCol="1270" anchor="ctr" anchorCtr="0">
            <a:noAutofit/>
          </a:bodyPr>
          <a:lstStyle/>
          <a:p>
            <a:pPr algn="ctr" defTabSz="666750">
              <a:lnSpc>
                <a:spcPct val="90000"/>
              </a:lnSpc>
              <a:spcBef>
                <a:spcPct val="0"/>
              </a:spcBef>
              <a:spcAft>
                <a:spcPct val="35000"/>
              </a:spcAft>
            </a:pPr>
            <a:r>
              <a:rPr lang="en-US" sz="2800" b="1" dirty="0"/>
              <a:t>Economy</a:t>
            </a:r>
          </a:p>
        </p:txBody>
      </p:sp>
      <p:sp>
        <p:nvSpPr>
          <p:cNvPr id="30" name="Hexagon 29">
            <a:extLst>
              <a:ext uri="{FF2B5EF4-FFF2-40B4-BE49-F238E27FC236}">
                <a16:creationId xmlns:a16="http://schemas.microsoft.com/office/drawing/2014/main" id="{4DB24476-FC6C-D643-910A-882604E27864}"/>
              </a:ext>
            </a:extLst>
          </p:cNvPr>
          <p:cNvSpPr/>
          <p:nvPr/>
        </p:nvSpPr>
        <p:spPr>
          <a:xfrm>
            <a:off x="8223179" y="4352207"/>
            <a:ext cx="1868119" cy="1603564"/>
          </a:xfrm>
          <a:prstGeom prst="hexagon">
            <a:avLst>
              <a:gd name="adj" fmla="val 25000"/>
              <a:gd name="vf" fmla="val 115470"/>
            </a:avLst>
          </a:prstGeom>
          <a:blipFill dpi="0" rotWithShape="1">
            <a:blip r:embed="rId5"/>
            <a:srcRect/>
            <a:stretch>
              <a:fillRect l="734" r="734"/>
            </a:stretch>
          </a:blipFill>
          <a:ln>
            <a:no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57251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par>
                                <p:cTn id="24" presetID="10" presetClass="entr" presetSubtype="0"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10" presetClass="entr" presetSubtype="0"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animBg="1"/>
      <p:bldP spid="26" grpId="0" animBg="1"/>
      <p:bldP spid="2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CFABC-DC10-0B45-9FEE-297F0DB658BF}"/>
              </a:ext>
            </a:extLst>
          </p:cNvPr>
          <p:cNvSpPr>
            <a:spLocks noGrp="1"/>
          </p:cNvSpPr>
          <p:nvPr>
            <p:ph type="title"/>
          </p:nvPr>
        </p:nvSpPr>
        <p:spPr/>
        <p:txBody>
          <a:bodyPr/>
          <a:lstStyle/>
          <a:p>
            <a:pPr algn="ctr"/>
            <a:r>
              <a:rPr lang="en-QA" dirty="0"/>
              <a:t>Diagnosing Diabetic Eye Disease Using </a:t>
            </a:r>
            <a:br>
              <a:rPr lang="en-QA" dirty="0"/>
            </a:br>
            <a:r>
              <a:rPr lang="en-QA" dirty="0"/>
              <a:t>Deep Learning</a:t>
            </a:r>
          </a:p>
        </p:txBody>
      </p:sp>
      <p:sp>
        <p:nvSpPr>
          <p:cNvPr id="3" name="Content Placeholder 2">
            <a:extLst>
              <a:ext uri="{FF2B5EF4-FFF2-40B4-BE49-F238E27FC236}">
                <a16:creationId xmlns:a16="http://schemas.microsoft.com/office/drawing/2014/main" id="{63AAEFF4-B1CC-CB4F-BA73-794AC9729A28}"/>
              </a:ext>
            </a:extLst>
          </p:cNvPr>
          <p:cNvSpPr>
            <a:spLocks noGrp="1"/>
          </p:cNvSpPr>
          <p:nvPr>
            <p:ph idx="1"/>
          </p:nvPr>
        </p:nvSpPr>
        <p:spPr/>
        <p:txBody>
          <a:bodyPr>
            <a:normAutofit/>
          </a:bodyPr>
          <a:lstStyle/>
          <a:p>
            <a:r>
              <a:rPr lang="en-US" dirty="0"/>
              <a:t>The </a:t>
            </a:r>
            <a:r>
              <a:rPr lang="en-US" b="1" i="1" dirty="0"/>
              <a:t>F-score</a:t>
            </a:r>
            <a:r>
              <a:rPr lang="en-US" dirty="0"/>
              <a:t> (combined </a:t>
            </a:r>
            <a:r>
              <a:rPr lang="en-US" i="1" dirty="0">
                <a:solidFill>
                  <a:srgbClr val="00B050"/>
                </a:solidFill>
              </a:rPr>
              <a:t>sensitivity</a:t>
            </a:r>
            <a:r>
              <a:rPr lang="en-US" dirty="0"/>
              <a:t> and </a:t>
            </a:r>
            <a:r>
              <a:rPr lang="en-US" i="1" dirty="0">
                <a:solidFill>
                  <a:srgbClr val="FFC000"/>
                </a:solidFill>
              </a:rPr>
              <a:t>precision</a:t>
            </a:r>
            <a:r>
              <a:rPr lang="en-US" dirty="0"/>
              <a:t>) of the algorithm was 0.95, which is slightly better than the median F-score of the 8 board-certified ophthalmologists (measured at 0.91)</a:t>
            </a:r>
          </a:p>
          <a:p>
            <a:pPr marL="914400" lvl="2" indent="0">
              <a:buNone/>
            </a:pPr>
            <a:endParaRPr lang="en-QA" sz="2400" dirty="0"/>
          </a:p>
        </p:txBody>
      </p:sp>
      <p:graphicFrame>
        <p:nvGraphicFramePr>
          <p:cNvPr id="4" name="Table 4">
            <a:extLst>
              <a:ext uri="{FF2B5EF4-FFF2-40B4-BE49-F238E27FC236}">
                <a16:creationId xmlns:a16="http://schemas.microsoft.com/office/drawing/2014/main" id="{E9EB681A-97A4-C446-8F19-D6A38C4212E0}"/>
              </a:ext>
            </a:extLst>
          </p:cNvPr>
          <p:cNvGraphicFramePr>
            <a:graphicFrameLocks noGrp="1"/>
          </p:cNvGraphicFramePr>
          <p:nvPr/>
        </p:nvGraphicFramePr>
        <p:xfrm>
          <a:off x="2197101" y="3812104"/>
          <a:ext cx="6172199" cy="1112520"/>
        </p:xfrm>
        <a:graphic>
          <a:graphicData uri="http://schemas.openxmlformats.org/drawingml/2006/table">
            <a:tbl>
              <a:tblPr firstRow="1" bandRow="1">
                <a:tableStyleId>{5C22544A-7EE6-4342-B048-85BDC9FD1C3A}</a:tableStyleId>
              </a:tblPr>
              <a:tblGrid>
                <a:gridCol w="1193799">
                  <a:extLst>
                    <a:ext uri="{9D8B030D-6E8A-4147-A177-3AD203B41FA5}">
                      <a16:colId xmlns:a16="http://schemas.microsoft.com/office/drawing/2014/main" val="1962345929"/>
                    </a:ext>
                  </a:extLst>
                </a:gridCol>
                <a:gridCol w="2044700">
                  <a:extLst>
                    <a:ext uri="{9D8B030D-6E8A-4147-A177-3AD203B41FA5}">
                      <a16:colId xmlns:a16="http://schemas.microsoft.com/office/drawing/2014/main" val="442868382"/>
                    </a:ext>
                  </a:extLst>
                </a:gridCol>
                <a:gridCol w="2933700">
                  <a:extLst>
                    <a:ext uri="{9D8B030D-6E8A-4147-A177-3AD203B41FA5}">
                      <a16:colId xmlns:a16="http://schemas.microsoft.com/office/drawing/2014/main" val="1072308770"/>
                    </a:ext>
                  </a:extLst>
                </a:gridCol>
              </a:tblGrid>
              <a:tr h="370840">
                <a:tc>
                  <a:txBody>
                    <a:bodyPr/>
                    <a:lstStyle/>
                    <a:p>
                      <a:endParaRPr lang="en-QA"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QA" dirty="0">
                          <a:solidFill>
                            <a:srgbClr val="00B0F0"/>
                          </a:solidFill>
                        </a:rPr>
                        <a:t>DR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QA" dirty="0">
                          <a:solidFill>
                            <a:srgbClr val="00B0F0"/>
                          </a:solidFill>
                        </a:rPr>
                        <a:t>No DR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914240"/>
                  </a:ext>
                </a:extLst>
              </a:tr>
              <a:tr h="370840">
                <a:tc>
                  <a:txBody>
                    <a:bodyPr/>
                    <a:lstStyle/>
                    <a:p>
                      <a:r>
                        <a:rPr lang="en-QA" b="1" dirty="0">
                          <a:solidFill>
                            <a:srgbClr val="FF0000"/>
                          </a:solidFill>
                        </a:rPr>
                        <a:t>DR</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QA" b="1" dirty="0">
                          <a:solidFill>
                            <a:schemeClr val="tx1"/>
                          </a:solidFill>
                        </a:rPr>
                        <a:t>True </a:t>
                      </a:r>
                      <a:r>
                        <a:rPr lang="en-QA" b="1" dirty="0"/>
                        <a:t>Positive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QA"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6764826"/>
                  </a:ext>
                </a:extLst>
              </a:tr>
              <a:tr h="370840">
                <a:tc>
                  <a:txBody>
                    <a:bodyPr/>
                    <a:lstStyle/>
                    <a:p>
                      <a:r>
                        <a:rPr lang="en-QA" b="1" dirty="0">
                          <a:solidFill>
                            <a:srgbClr val="FF0000"/>
                          </a:solidFill>
                        </a:rPr>
                        <a:t>No DR</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QA" b="1" dirty="0"/>
                        <a:t>False Negative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QA"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0164429"/>
                  </a:ext>
                </a:extLst>
              </a:tr>
            </a:tbl>
          </a:graphicData>
        </a:graphic>
      </p:graphicFrame>
      <p:sp>
        <p:nvSpPr>
          <p:cNvPr id="7" name="Left Brace 6">
            <a:extLst>
              <a:ext uri="{FF2B5EF4-FFF2-40B4-BE49-F238E27FC236}">
                <a16:creationId xmlns:a16="http://schemas.microsoft.com/office/drawing/2014/main" id="{A3D7E7A4-4E8C-DC49-A96F-F9362422107A}"/>
              </a:ext>
            </a:extLst>
          </p:cNvPr>
          <p:cNvSpPr/>
          <p:nvPr/>
        </p:nvSpPr>
        <p:spPr>
          <a:xfrm>
            <a:off x="1803400" y="4178300"/>
            <a:ext cx="234552" cy="746324"/>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QA"/>
          </a:p>
        </p:txBody>
      </p:sp>
      <p:sp>
        <p:nvSpPr>
          <p:cNvPr id="8" name="TextBox 7">
            <a:extLst>
              <a:ext uri="{FF2B5EF4-FFF2-40B4-BE49-F238E27FC236}">
                <a16:creationId xmlns:a16="http://schemas.microsoft.com/office/drawing/2014/main" id="{3A386FA8-EE82-C14A-9D7B-DDF322F440B9}"/>
              </a:ext>
            </a:extLst>
          </p:cNvPr>
          <p:cNvSpPr txBox="1"/>
          <p:nvPr/>
        </p:nvSpPr>
        <p:spPr>
          <a:xfrm>
            <a:off x="444499" y="4043630"/>
            <a:ext cx="1199752" cy="1015663"/>
          </a:xfrm>
          <a:prstGeom prst="rect">
            <a:avLst/>
          </a:prstGeom>
          <a:noFill/>
        </p:spPr>
        <p:txBody>
          <a:bodyPr wrap="none" rtlCol="0">
            <a:spAutoFit/>
          </a:bodyPr>
          <a:lstStyle/>
          <a:p>
            <a:r>
              <a:rPr lang="en-QA" sz="2000" b="1" dirty="0">
                <a:solidFill>
                  <a:srgbClr val="FF0000"/>
                </a:solidFill>
              </a:rPr>
              <a:t>Predicted</a:t>
            </a:r>
          </a:p>
          <a:p>
            <a:r>
              <a:rPr lang="en-US" sz="2000" b="1" dirty="0">
                <a:solidFill>
                  <a:srgbClr val="FF0000"/>
                </a:solidFill>
              </a:rPr>
              <a:t>b</a:t>
            </a:r>
            <a:r>
              <a:rPr lang="en-QA" sz="2000" b="1" dirty="0">
                <a:solidFill>
                  <a:srgbClr val="FF0000"/>
                </a:solidFill>
              </a:rPr>
              <a:t>y the </a:t>
            </a:r>
            <a:br>
              <a:rPr lang="en-QA" sz="2000" b="1" dirty="0">
                <a:solidFill>
                  <a:srgbClr val="FF0000"/>
                </a:solidFill>
              </a:rPr>
            </a:br>
            <a:r>
              <a:rPr lang="en-QA" sz="2000" b="1" dirty="0">
                <a:solidFill>
                  <a:srgbClr val="FF0000"/>
                </a:solidFill>
              </a:rPr>
              <a:t>classifier </a:t>
            </a:r>
          </a:p>
        </p:txBody>
      </p:sp>
      <p:sp>
        <p:nvSpPr>
          <p:cNvPr id="9" name="Left Brace 8">
            <a:extLst>
              <a:ext uri="{FF2B5EF4-FFF2-40B4-BE49-F238E27FC236}">
                <a16:creationId xmlns:a16="http://schemas.microsoft.com/office/drawing/2014/main" id="{71C702A8-BD88-E64E-8AA8-C1ECA151958B}"/>
              </a:ext>
            </a:extLst>
          </p:cNvPr>
          <p:cNvSpPr/>
          <p:nvPr/>
        </p:nvSpPr>
        <p:spPr>
          <a:xfrm rot="5400000">
            <a:off x="5805685" y="1113555"/>
            <a:ext cx="136129" cy="4991099"/>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QA"/>
          </a:p>
        </p:txBody>
      </p:sp>
      <p:sp>
        <p:nvSpPr>
          <p:cNvPr id="10" name="TextBox 9">
            <a:extLst>
              <a:ext uri="{FF2B5EF4-FFF2-40B4-BE49-F238E27FC236}">
                <a16:creationId xmlns:a16="http://schemas.microsoft.com/office/drawing/2014/main" id="{DD1E37B5-714F-6A48-BADE-8C1CD0BFE134}"/>
              </a:ext>
            </a:extLst>
          </p:cNvPr>
          <p:cNvSpPr txBox="1"/>
          <p:nvPr/>
        </p:nvSpPr>
        <p:spPr>
          <a:xfrm>
            <a:off x="5033850" y="3116509"/>
            <a:ext cx="1706686" cy="400110"/>
          </a:xfrm>
          <a:prstGeom prst="rect">
            <a:avLst/>
          </a:prstGeom>
          <a:noFill/>
        </p:spPr>
        <p:txBody>
          <a:bodyPr wrap="none" rtlCol="0">
            <a:spAutoFit/>
          </a:bodyPr>
          <a:lstStyle/>
          <a:p>
            <a:r>
              <a:rPr lang="en-QA" sz="2000" b="1" dirty="0">
                <a:solidFill>
                  <a:srgbClr val="00B0F0"/>
                </a:solidFill>
              </a:rPr>
              <a:t>Gold Standard</a:t>
            </a:r>
          </a:p>
        </p:txBody>
      </p:sp>
      <p:cxnSp>
        <p:nvCxnSpPr>
          <p:cNvPr id="6" name="Straight Arrow Connector 5">
            <a:extLst>
              <a:ext uri="{FF2B5EF4-FFF2-40B4-BE49-F238E27FC236}">
                <a16:creationId xmlns:a16="http://schemas.microsoft.com/office/drawing/2014/main" id="{9E2E9707-2334-1645-A2F6-DE0CCCA60D5B}"/>
              </a:ext>
            </a:extLst>
          </p:cNvPr>
          <p:cNvCxnSpPr>
            <a:cxnSpLocks/>
          </p:cNvCxnSpPr>
          <p:nvPr/>
        </p:nvCxnSpPr>
        <p:spPr>
          <a:xfrm>
            <a:off x="3086100" y="4737100"/>
            <a:ext cx="2921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968A196-71BC-F041-9D7F-8A7F11A085CE}"/>
              </a:ext>
            </a:extLst>
          </p:cNvPr>
          <p:cNvCxnSpPr>
            <a:cxnSpLocks/>
          </p:cNvCxnSpPr>
          <p:nvPr/>
        </p:nvCxnSpPr>
        <p:spPr>
          <a:xfrm>
            <a:off x="3987800" y="3911600"/>
            <a:ext cx="0" cy="282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97045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CFABC-DC10-0B45-9FEE-297F0DB658BF}"/>
              </a:ext>
            </a:extLst>
          </p:cNvPr>
          <p:cNvSpPr>
            <a:spLocks noGrp="1"/>
          </p:cNvSpPr>
          <p:nvPr>
            <p:ph type="title"/>
          </p:nvPr>
        </p:nvSpPr>
        <p:spPr/>
        <p:txBody>
          <a:bodyPr/>
          <a:lstStyle/>
          <a:p>
            <a:pPr algn="ctr"/>
            <a:r>
              <a:rPr lang="en-QA" dirty="0"/>
              <a:t>Diagnosing Diabetic Eye Disease Using </a:t>
            </a:r>
            <a:br>
              <a:rPr lang="en-QA" dirty="0"/>
            </a:br>
            <a:r>
              <a:rPr lang="en-QA" dirty="0"/>
              <a:t>Deep Learning</a:t>
            </a:r>
          </a:p>
        </p:txBody>
      </p:sp>
      <p:sp>
        <p:nvSpPr>
          <p:cNvPr id="3" name="Content Placeholder 2">
            <a:extLst>
              <a:ext uri="{FF2B5EF4-FFF2-40B4-BE49-F238E27FC236}">
                <a16:creationId xmlns:a16="http://schemas.microsoft.com/office/drawing/2014/main" id="{63AAEFF4-B1CC-CB4F-BA73-794AC9729A28}"/>
              </a:ext>
            </a:extLst>
          </p:cNvPr>
          <p:cNvSpPr>
            <a:spLocks noGrp="1"/>
          </p:cNvSpPr>
          <p:nvPr>
            <p:ph idx="1"/>
          </p:nvPr>
        </p:nvSpPr>
        <p:spPr/>
        <p:txBody>
          <a:bodyPr>
            <a:normAutofit/>
          </a:bodyPr>
          <a:lstStyle/>
          <a:p>
            <a:r>
              <a:rPr lang="en-US" dirty="0"/>
              <a:t>The </a:t>
            </a:r>
            <a:r>
              <a:rPr lang="en-US" b="1" i="1" dirty="0"/>
              <a:t>F-score</a:t>
            </a:r>
            <a:r>
              <a:rPr lang="en-US" dirty="0"/>
              <a:t> (combined </a:t>
            </a:r>
            <a:r>
              <a:rPr lang="en-US" i="1" dirty="0">
                <a:solidFill>
                  <a:srgbClr val="00B050"/>
                </a:solidFill>
              </a:rPr>
              <a:t>sensitivity</a:t>
            </a:r>
            <a:r>
              <a:rPr lang="en-US" dirty="0"/>
              <a:t> and </a:t>
            </a:r>
            <a:r>
              <a:rPr lang="en-US" i="1" dirty="0">
                <a:solidFill>
                  <a:srgbClr val="FFC000"/>
                </a:solidFill>
              </a:rPr>
              <a:t>precision</a:t>
            </a:r>
            <a:r>
              <a:rPr lang="en-US" dirty="0"/>
              <a:t>) of the algorithm was 0.95, which is slightly better than the median F-score of the 8 board-certified ophthalmologists (measured at 0.91)</a:t>
            </a:r>
          </a:p>
          <a:p>
            <a:pPr marL="914400" lvl="2" indent="0">
              <a:buNone/>
            </a:pPr>
            <a:endParaRPr lang="en-QA" sz="2400" dirty="0"/>
          </a:p>
        </p:txBody>
      </p:sp>
      <p:graphicFrame>
        <p:nvGraphicFramePr>
          <p:cNvPr id="4" name="Table 4">
            <a:extLst>
              <a:ext uri="{FF2B5EF4-FFF2-40B4-BE49-F238E27FC236}">
                <a16:creationId xmlns:a16="http://schemas.microsoft.com/office/drawing/2014/main" id="{E9EB681A-97A4-C446-8F19-D6A38C4212E0}"/>
              </a:ext>
            </a:extLst>
          </p:cNvPr>
          <p:cNvGraphicFramePr>
            <a:graphicFrameLocks noGrp="1"/>
          </p:cNvGraphicFramePr>
          <p:nvPr/>
        </p:nvGraphicFramePr>
        <p:xfrm>
          <a:off x="2197101" y="3812104"/>
          <a:ext cx="6172199" cy="1112520"/>
        </p:xfrm>
        <a:graphic>
          <a:graphicData uri="http://schemas.openxmlformats.org/drawingml/2006/table">
            <a:tbl>
              <a:tblPr firstRow="1" bandRow="1">
                <a:tableStyleId>{5C22544A-7EE6-4342-B048-85BDC9FD1C3A}</a:tableStyleId>
              </a:tblPr>
              <a:tblGrid>
                <a:gridCol w="1193799">
                  <a:extLst>
                    <a:ext uri="{9D8B030D-6E8A-4147-A177-3AD203B41FA5}">
                      <a16:colId xmlns:a16="http://schemas.microsoft.com/office/drawing/2014/main" val="1962345929"/>
                    </a:ext>
                  </a:extLst>
                </a:gridCol>
                <a:gridCol w="2044700">
                  <a:extLst>
                    <a:ext uri="{9D8B030D-6E8A-4147-A177-3AD203B41FA5}">
                      <a16:colId xmlns:a16="http://schemas.microsoft.com/office/drawing/2014/main" val="442868382"/>
                    </a:ext>
                  </a:extLst>
                </a:gridCol>
                <a:gridCol w="2933700">
                  <a:extLst>
                    <a:ext uri="{9D8B030D-6E8A-4147-A177-3AD203B41FA5}">
                      <a16:colId xmlns:a16="http://schemas.microsoft.com/office/drawing/2014/main" val="1072308770"/>
                    </a:ext>
                  </a:extLst>
                </a:gridCol>
              </a:tblGrid>
              <a:tr h="370840">
                <a:tc>
                  <a:txBody>
                    <a:bodyPr/>
                    <a:lstStyle/>
                    <a:p>
                      <a:endParaRPr lang="en-QA"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QA" dirty="0">
                          <a:solidFill>
                            <a:srgbClr val="00B0F0"/>
                          </a:solidFill>
                        </a:rPr>
                        <a:t>DR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QA" dirty="0">
                          <a:solidFill>
                            <a:srgbClr val="00B0F0"/>
                          </a:solidFill>
                        </a:rPr>
                        <a:t>No DR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914240"/>
                  </a:ext>
                </a:extLst>
              </a:tr>
              <a:tr h="370840">
                <a:tc>
                  <a:txBody>
                    <a:bodyPr/>
                    <a:lstStyle/>
                    <a:p>
                      <a:r>
                        <a:rPr lang="en-QA" b="1" dirty="0">
                          <a:solidFill>
                            <a:srgbClr val="FF0000"/>
                          </a:solidFill>
                        </a:rPr>
                        <a:t>DR</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QA" b="1" dirty="0">
                          <a:solidFill>
                            <a:schemeClr val="tx1"/>
                          </a:solidFill>
                        </a:rPr>
                        <a:t>True </a:t>
                      </a:r>
                      <a:r>
                        <a:rPr lang="en-QA" b="1" dirty="0"/>
                        <a:t>Positive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QA" b="1" dirty="0">
                          <a:solidFill>
                            <a:schemeClr val="bg1"/>
                          </a:solidFill>
                        </a:rPr>
                        <a:t>False </a:t>
                      </a:r>
                      <a:r>
                        <a:rPr lang="en-QA" b="1" dirty="0"/>
                        <a:t>Positive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6764826"/>
                  </a:ext>
                </a:extLst>
              </a:tr>
              <a:tr h="370840">
                <a:tc>
                  <a:txBody>
                    <a:bodyPr/>
                    <a:lstStyle/>
                    <a:p>
                      <a:r>
                        <a:rPr lang="en-QA" b="1" dirty="0">
                          <a:solidFill>
                            <a:srgbClr val="FF0000"/>
                          </a:solidFill>
                        </a:rPr>
                        <a:t>No DR</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QA" b="1" dirty="0"/>
                        <a:t>False Negative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QA"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0164429"/>
                  </a:ext>
                </a:extLst>
              </a:tr>
            </a:tbl>
          </a:graphicData>
        </a:graphic>
      </p:graphicFrame>
      <p:sp>
        <p:nvSpPr>
          <p:cNvPr id="7" name="Left Brace 6">
            <a:extLst>
              <a:ext uri="{FF2B5EF4-FFF2-40B4-BE49-F238E27FC236}">
                <a16:creationId xmlns:a16="http://schemas.microsoft.com/office/drawing/2014/main" id="{A3D7E7A4-4E8C-DC49-A96F-F9362422107A}"/>
              </a:ext>
            </a:extLst>
          </p:cNvPr>
          <p:cNvSpPr/>
          <p:nvPr/>
        </p:nvSpPr>
        <p:spPr>
          <a:xfrm>
            <a:off x="1803400" y="4178300"/>
            <a:ext cx="234552" cy="746324"/>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QA"/>
          </a:p>
        </p:txBody>
      </p:sp>
      <p:sp>
        <p:nvSpPr>
          <p:cNvPr id="8" name="TextBox 7">
            <a:extLst>
              <a:ext uri="{FF2B5EF4-FFF2-40B4-BE49-F238E27FC236}">
                <a16:creationId xmlns:a16="http://schemas.microsoft.com/office/drawing/2014/main" id="{3A386FA8-EE82-C14A-9D7B-DDF322F440B9}"/>
              </a:ext>
            </a:extLst>
          </p:cNvPr>
          <p:cNvSpPr txBox="1"/>
          <p:nvPr/>
        </p:nvSpPr>
        <p:spPr>
          <a:xfrm>
            <a:off x="444499" y="4043630"/>
            <a:ext cx="1199752" cy="1015663"/>
          </a:xfrm>
          <a:prstGeom prst="rect">
            <a:avLst/>
          </a:prstGeom>
          <a:noFill/>
        </p:spPr>
        <p:txBody>
          <a:bodyPr wrap="none" rtlCol="0">
            <a:spAutoFit/>
          </a:bodyPr>
          <a:lstStyle/>
          <a:p>
            <a:r>
              <a:rPr lang="en-QA" sz="2000" b="1" dirty="0">
                <a:solidFill>
                  <a:srgbClr val="FF0000"/>
                </a:solidFill>
              </a:rPr>
              <a:t>Predicted</a:t>
            </a:r>
          </a:p>
          <a:p>
            <a:r>
              <a:rPr lang="en-US" sz="2000" b="1" dirty="0">
                <a:solidFill>
                  <a:srgbClr val="FF0000"/>
                </a:solidFill>
              </a:rPr>
              <a:t>b</a:t>
            </a:r>
            <a:r>
              <a:rPr lang="en-QA" sz="2000" b="1" dirty="0">
                <a:solidFill>
                  <a:srgbClr val="FF0000"/>
                </a:solidFill>
              </a:rPr>
              <a:t>y the </a:t>
            </a:r>
            <a:br>
              <a:rPr lang="en-QA" sz="2000" b="1" dirty="0">
                <a:solidFill>
                  <a:srgbClr val="FF0000"/>
                </a:solidFill>
              </a:rPr>
            </a:br>
            <a:r>
              <a:rPr lang="en-QA" sz="2000" b="1" dirty="0">
                <a:solidFill>
                  <a:srgbClr val="FF0000"/>
                </a:solidFill>
              </a:rPr>
              <a:t>classifier </a:t>
            </a:r>
          </a:p>
        </p:txBody>
      </p:sp>
      <p:sp>
        <p:nvSpPr>
          <p:cNvPr id="9" name="Left Brace 8">
            <a:extLst>
              <a:ext uri="{FF2B5EF4-FFF2-40B4-BE49-F238E27FC236}">
                <a16:creationId xmlns:a16="http://schemas.microsoft.com/office/drawing/2014/main" id="{71C702A8-BD88-E64E-8AA8-C1ECA151958B}"/>
              </a:ext>
            </a:extLst>
          </p:cNvPr>
          <p:cNvSpPr/>
          <p:nvPr/>
        </p:nvSpPr>
        <p:spPr>
          <a:xfrm rot="5400000">
            <a:off x="5805685" y="1113555"/>
            <a:ext cx="136129" cy="4991099"/>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QA"/>
          </a:p>
        </p:txBody>
      </p:sp>
      <p:sp>
        <p:nvSpPr>
          <p:cNvPr id="10" name="TextBox 9">
            <a:extLst>
              <a:ext uri="{FF2B5EF4-FFF2-40B4-BE49-F238E27FC236}">
                <a16:creationId xmlns:a16="http://schemas.microsoft.com/office/drawing/2014/main" id="{DD1E37B5-714F-6A48-BADE-8C1CD0BFE134}"/>
              </a:ext>
            </a:extLst>
          </p:cNvPr>
          <p:cNvSpPr txBox="1"/>
          <p:nvPr/>
        </p:nvSpPr>
        <p:spPr>
          <a:xfrm>
            <a:off x="5033850" y="3116509"/>
            <a:ext cx="1706686" cy="400110"/>
          </a:xfrm>
          <a:prstGeom prst="rect">
            <a:avLst/>
          </a:prstGeom>
          <a:noFill/>
        </p:spPr>
        <p:txBody>
          <a:bodyPr wrap="none" rtlCol="0">
            <a:spAutoFit/>
          </a:bodyPr>
          <a:lstStyle/>
          <a:p>
            <a:r>
              <a:rPr lang="en-QA" sz="2000" b="1" dirty="0">
                <a:solidFill>
                  <a:srgbClr val="00B0F0"/>
                </a:solidFill>
              </a:rPr>
              <a:t>Gold Standard</a:t>
            </a:r>
          </a:p>
        </p:txBody>
      </p:sp>
      <p:cxnSp>
        <p:nvCxnSpPr>
          <p:cNvPr id="6" name="Straight Arrow Connector 5">
            <a:extLst>
              <a:ext uri="{FF2B5EF4-FFF2-40B4-BE49-F238E27FC236}">
                <a16:creationId xmlns:a16="http://schemas.microsoft.com/office/drawing/2014/main" id="{9E2E9707-2334-1645-A2F6-DE0CCCA60D5B}"/>
              </a:ext>
            </a:extLst>
          </p:cNvPr>
          <p:cNvCxnSpPr>
            <a:cxnSpLocks/>
          </p:cNvCxnSpPr>
          <p:nvPr/>
        </p:nvCxnSpPr>
        <p:spPr>
          <a:xfrm>
            <a:off x="3086100" y="4368800"/>
            <a:ext cx="2921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88112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CFABC-DC10-0B45-9FEE-297F0DB658BF}"/>
              </a:ext>
            </a:extLst>
          </p:cNvPr>
          <p:cNvSpPr>
            <a:spLocks noGrp="1"/>
          </p:cNvSpPr>
          <p:nvPr>
            <p:ph type="title"/>
          </p:nvPr>
        </p:nvSpPr>
        <p:spPr/>
        <p:txBody>
          <a:bodyPr/>
          <a:lstStyle/>
          <a:p>
            <a:pPr algn="ctr"/>
            <a:r>
              <a:rPr lang="en-QA" dirty="0"/>
              <a:t>Diagnosing Diabetic Eye Disease Using </a:t>
            </a:r>
            <a:br>
              <a:rPr lang="en-QA" dirty="0"/>
            </a:br>
            <a:r>
              <a:rPr lang="en-QA" dirty="0"/>
              <a:t>Deep Learning</a:t>
            </a:r>
          </a:p>
        </p:txBody>
      </p:sp>
      <p:sp>
        <p:nvSpPr>
          <p:cNvPr id="3" name="Content Placeholder 2">
            <a:extLst>
              <a:ext uri="{FF2B5EF4-FFF2-40B4-BE49-F238E27FC236}">
                <a16:creationId xmlns:a16="http://schemas.microsoft.com/office/drawing/2014/main" id="{63AAEFF4-B1CC-CB4F-BA73-794AC9729A28}"/>
              </a:ext>
            </a:extLst>
          </p:cNvPr>
          <p:cNvSpPr>
            <a:spLocks noGrp="1"/>
          </p:cNvSpPr>
          <p:nvPr>
            <p:ph idx="1"/>
          </p:nvPr>
        </p:nvSpPr>
        <p:spPr/>
        <p:txBody>
          <a:bodyPr>
            <a:normAutofit/>
          </a:bodyPr>
          <a:lstStyle/>
          <a:p>
            <a:r>
              <a:rPr lang="en-US" dirty="0"/>
              <a:t>The </a:t>
            </a:r>
            <a:r>
              <a:rPr lang="en-US" b="1" i="1" dirty="0"/>
              <a:t>F-score</a:t>
            </a:r>
            <a:r>
              <a:rPr lang="en-US" dirty="0"/>
              <a:t> (combined </a:t>
            </a:r>
            <a:r>
              <a:rPr lang="en-US" i="1" dirty="0">
                <a:solidFill>
                  <a:srgbClr val="00B050"/>
                </a:solidFill>
              </a:rPr>
              <a:t>sensitivity</a:t>
            </a:r>
            <a:r>
              <a:rPr lang="en-US" dirty="0"/>
              <a:t> and </a:t>
            </a:r>
            <a:r>
              <a:rPr lang="en-US" i="1" dirty="0">
                <a:solidFill>
                  <a:srgbClr val="FFC000"/>
                </a:solidFill>
              </a:rPr>
              <a:t>precision</a:t>
            </a:r>
            <a:r>
              <a:rPr lang="en-US" dirty="0"/>
              <a:t>) of the algorithm was 0.95, which is slightly better than the median F-score of the 8 board-certified ophthalmologists (measured at 0.91)</a:t>
            </a:r>
          </a:p>
          <a:p>
            <a:pPr marL="914400" lvl="2" indent="0">
              <a:buNone/>
            </a:pPr>
            <a:endParaRPr lang="en-QA" sz="2400" dirty="0"/>
          </a:p>
        </p:txBody>
      </p:sp>
      <p:graphicFrame>
        <p:nvGraphicFramePr>
          <p:cNvPr id="4" name="Table 4">
            <a:extLst>
              <a:ext uri="{FF2B5EF4-FFF2-40B4-BE49-F238E27FC236}">
                <a16:creationId xmlns:a16="http://schemas.microsoft.com/office/drawing/2014/main" id="{E9EB681A-97A4-C446-8F19-D6A38C4212E0}"/>
              </a:ext>
            </a:extLst>
          </p:cNvPr>
          <p:cNvGraphicFramePr>
            <a:graphicFrameLocks noGrp="1"/>
          </p:cNvGraphicFramePr>
          <p:nvPr/>
        </p:nvGraphicFramePr>
        <p:xfrm>
          <a:off x="2197101" y="3812104"/>
          <a:ext cx="6172199" cy="1112520"/>
        </p:xfrm>
        <a:graphic>
          <a:graphicData uri="http://schemas.openxmlformats.org/drawingml/2006/table">
            <a:tbl>
              <a:tblPr firstRow="1" bandRow="1">
                <a:tableStyleId>{5C22544A-7EE6-4342-B048-85BDC9FD1C3A}</a:tableStyleId>
              </a:tblPr>
              <a:tblGrid>
                <a:gridCol w="1193799">
                  <a:extLst>
                    <a:ext uri="{9D8B030D-6E8A-4147-A177-3AD203B41FA5}">
                      <a16:colId xmlns:a16="http://schemas.microsoft.com/office/drawing/2014/main" val="1962345929"/>
                    </a:ext>
                  </a:extLst>
                </a:gridCol>
                <a:gridCol w="2044700">
                  <a:extLst>
                    <a:ext uri="{9D8B030D-6E8A-4147-A177-3AD203B41FA5}">
                      <a16:colId xmlns:a16="http://schemas.microsoft.com/office/drawing/2014/main" val="442868382"/>
                    </a:ext>
                  </a:extLst>
                </a:gridCol>
                <a:gridCol w="2933700">
                  <a:extLst>
                    <a:ext uri="{9D8B030D-6E8A-4147-A177-3AD203B41FA5}">
                      <a16:colId xmlns:a16="http://schemas.microsoft.com/office/drawing/2014/main" val="1072308770"/>
                    </a:ext>
                  </a:extLst>
                </a:gridCol>
              </a:tblGrid>
              <a:tr h="370840">
                <a:tc>
                  <a:txBody>
                    <a:bodyPr/>
                    <a:lstStyle/>
                    <a:p>
                      <a:endParaRPr lang="en-QA"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QA" dirty="0">
                          <a:solidFill>
                            <a:srgbClr val="00B0F0"/>
                          </a:solidFill>
                        </a:rPr>
                        <a:t>DR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QA" dirty="0">
                          <a:solidFill>
                            <a:srgbClr val="00B0F0"/>
                          </a:solidFill>
                        </a:rPr>
                        <a:t>No DR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914240"/>
                  </a:ext>
                </a:extLst>
              </a:tr>
              <a:tr h="370840">
                <a:tc>
                  <a:txBody>
                    <a:bodyPr/>
                    <a:lstStyle/>
                    <a:p>
                      <a:r>
                        <a:rPr lang="en-QA" b="1" dirty="0">
                          <a:solidFill>
                            <a:srgbClr val="FF0000"/>
                          </a:solidFill>
                        </a:rPr>
                        <a:t>DR</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QA" b="1" dirty="0">
                          <a:solidFill>
                            <a:schemeClr val="tx1"/>
                          </a:solidFill>
                        </a:rPr>
                        <a:t>True </a:t>
                      </a:r>
                      <a:r>
                        <a:rPr lang="en-QA" b="1" dirty="0"/>
                        <a:t>Positive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QA" b="1" dirty="0">
                          <a:solidFill>
                            <a:schemeClr val="tx1"/>
                          </a:solidFill>
                        </a:rPr>
                        <a:t>False</a:t>
                      </a:r>
                      <a:r>
                        <a:rPr lang="en-QA" b="1" dirty="0">
                          <a:solidFill>
                            <a:schemeClr val="bg1"/>
                          </a:solidFill>
                        </a:rPr>
                        <a:t> </a:t>
                      </a:r>
                      <a:r>
                        <a:rPr lang="en-QA" b="1" dirty="0"/>
                        <a:t>Positive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6764826"/>
                  </a:ext>
                </a:extLst>
              </a:tr>
              <a:tr h="370840">
                <a:tc>
                  <a:txBody>
                    <a:bodyPr/>
                    <a:lstStyle/>
                    <a:p>
                      <a:r>
                        <a:rPr lang="en-QA" b="1" dirty="0">
                          <a:solidFill>
                            <a:srgbClr val="FF0000"/>
                          </a:solidFill>
                        </a:rPr>
                        <a:t>No DR</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QA" b="1" dirty="0"/>
                        <a:t>False Negative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QA"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0164429"/>
                  </a:ext>
                </a:extLst>
              </a:tr>
            </a:tbl>
          </a:graphicData>
        </a:graphic>
      </p:graphicFrame>
      <p:sp>
        <p:nvSpPr>
          <p:cNvPr id="7" name="Left Brace 6">
            <a:extLst>
              <a:ext uri="{FF2B5EF4-FFF2-40B4-BE49-F238E27FC236}">
                <a16:creationId xmlns:a16="http://schemas.microsoft.com/office/drawing/2014/main" id="{A3D7E7A4-4E8C-DC49-A96F-F9362422107A}"/>
              </a:ext>
            </a:extLst>
          </p:cNvPr>
          <p:cNvSpPr/>
          <p:nvPr/>
        </p:nvSpPr>
        <p:spPr>
          <a:xfrm>
            <a:off x="1803400" y="4178300"/>
            <a:ext cx="234552" cy="746324"/>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QA"/>
          </a:p>
        </p:txBody>
      </p:sp>
      <p:sp>
        <p:nvSpPr>
          <p:cNvPr id="8" name="TextBox 7">
            <a:extLst>
              <a:ext uri="{FF2B5EF4-FFF2-40B4-BE49-F238E27FC236}">
                <a16:creationId xmlns:a16="http://schemas.microsoft.com/office/drawing/2014/main" id="{3A386FA8-EE82-C14A-9D7B-DDF322F440B9}"/>
              </a:ext>
            </a:extLst>
          </p:cNvPr>
          <p:cNvSpPr txBox="1"/>
          <p:nvPr/>
        </p:nvSpPr>
        <p:spPr>
          <a:xfrm>
            <a:off x="444499" y="4043630"/>
            <a:ext cx="1199752" cy="1015663"/>
          </a:xfrm>
          <a:prstGeom prst="rect">
            <a:avLst/>
          </a:prstGeom>
          <a:noFill/>
        </p:spPr>
        <p:txBody>
          <a:bodyPr wrap="none" rtlCol="0">
            <a:spAutoFit/>
          </a:bodyPr>
          <a:lstStyle/>
          <a:p>
            <a:r>
              <a:rPr lang="en-QA" sz="2000" b="1" dirty="0">
                <a:solidFill>
                  <a:srgbClr val="FF0000"/>
                </a:solidFill>
              </a:rPr>
              <a:t>Predicted</a:t>
            </a:r>
          </a:p>
          <a:p>
            <a:r>
              <a:rPr lang="en-US" sz="2000" b="1" dirty="0">
                <a:solidFill>
                  <a:srgbClr val="FF0000"/>
                </a:solidFill>
              </a:rPr>
              <a:t>b</a:t>
            </a:r>
            <a:r>
              <a:rPr lang="en-QA" sz="2000" b="1" dirty="0">
                <a:solidFill>
                  <a:srgbClr val="FF0000"/>
                </a:solidFill>
              </a:rPr>
              <a:t>y the </a:t>
            </a:r>
            <a:br>
              <a:rPr lang="en-QA" sz="2000" b="1" dirty="0">
                <a:solidFill>
                  <a:srgbClr val="FF0000"/>
                </a:solidFill>
              </a:rPr>
            </a:br>
            <a:r>
              <a:rPr lang="en-QA" sz="2000" b="1" dirty="0">
                <a:solidFill>
                  <a:srgbClr val="FF0000"/>
                </a:solidFill>
              </a:rPr>
              <a:t>classifier </a:t>
            </a:r>
          </a:p>
        </p:txBody>
      </p:sp>
      <p:sp>
        <p:nvSpPr>
          <p:cNvPr id="9" name="Left Brace 8">
            <a:extLst>
              <a:ext uri="{FF2B5EF4-FFF2-40B4-BE49-F238E27FC236}">
                <a16:creationId xmlns:a16="http://schemas.microsoft.com/office/drawing/2014/main" id="{71C702A8-BD88-E64E-8AA8-C1ECA151958B}"/>
              </a:ext>
            </a:extLst>
          </p:cNvPr>
          <p:cNvSpPr/>
          <p:nvPr/>
        </p:nvSpPr>
        <p:spPr>
          <a:xfrm rot="5400000">
            <a:off x="5805685" y="1113555"/>
            <a:ext cx="136129" cy="4991099"/>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QA"/>
          </a:p>
        </p:txBody>
      </p:sp>
      <p:sp>
        <p:nvSpPr>
          <p:cNvPr id="10" name="TextBox 9">
            <a:extLst>
              <a:ext uri="{FF2B5EF4-FFF2-40B4-BE49-F238E27FC236}">
                <a16:creationId xmlns:a16="http://schemas.microsoft.com/office/drawing/2014/main" id="{DD1E37B5-714F-6A48-BADE-8C1CD0BFE134}"/>
              </a:ext>
            </a:extLst>
          </p:cNvPr>
          <p:cNvSpPr txBox="1"/>
          <p:nvPr/>
        </p:nvSpPr>
        <p:spPr>
          <a:xfrm>
            <a:off x="5033850" y="3116509"/>
            <a:ext cx="1706686" cy="400110"/>
          </a:xfrm>
          <a:prstGeom prst="rect">
            <a:avLst/>
          </a:prstGeom>
          <a:noFill/>
        </p:spPr>
        <p:txBody>
          <a:bodyPr wrap="none" rtlCol="0">
            <a:spAutoFit/>
          </a:bodyPr>
          <a:lstStyle/>
          <a:p>
            <a:r>
              <a:rPr lang="en-QA" sz="2000" b="1" dirty="0">
                <a:solidFill>
                  <a:srgbClr val="00B0F0"/>
                </a:solidFill>
              </a:rPr>
              <a:t>Gold Standard</a:t>
            </a:r>
          </a:p>
        </p:txBody>
      </p:sp>
      <p:cxnSp>
        <p:nvCxnSpPr>
          <p:cNvPr id="6" name="Straight Arrow Connector 5">
            <a:extLst>
              <a:ext uri="{FF2B5EF4-FFF2-40B4-BE49-F238E27FC236}">
                <a16:creationId xmlns:a16="http://schemas.microsoft.com/office/drawing/2014/main" id="{9E2E9707-2334-1645-A2F6-DE0CCCA60D5B}"/>
              </a:ext>
            </a:extLst>
          </p:cNvPr>
          <p:cNvCxnSpPr>
            <a:cxnSpLocks/>
          </p:cNvCxnSpPr>
          <p:nvPr/>
        </p:nvCxnSpPr>
        <p:spPr>
          <a:xfrm>
            <a:off x="3086100" y="4368800"/>
            <a:ext cx="2921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42B44F8-47D8-104F-BB36-9695E2DD7100}"/>
              </a:ext>
            </a:extLst>
          </p:cNvPr>
          <p:cNvCxnSpPr>
            <a:cxnSpLocks/>
          </p:cNvCxnSpPr>
          <p:nvPr/>
        </p:nvCxnSpPr>
        <p:spPr>
          <a:xfrm>
            <a:off x="6273800" y="3903930"/>
            <a:ext cx="0" cy="282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39926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CFABC-DC10-0B45-9FEE-297F0DB658BF}"/>
              </a:ext>
            </a:extLst>
          </p:cNvPr>
          <p:cNvSpPr>
            <a:spLocks noGrp="1"/>
          </p:cNvSpPr>
          <p:nvPr>
            <p:ph type="title"/>
          </p:nvPr>
        </p:nvSpPr>
        <p:spPr/>
        <p:txBody>
          <a:bodyPr/>
          <a:lstStyle/>
          <a:p>
            <a:pPr algn="ctr"/>
            <a:r>
              <a:rPr lang="en-QA" dirty="0"/>
              <a:t>Diagnosing Diabetic Eye Disease Using </a:t>
            </a:r>
            <a:br>
              <a:rPr lang="en-QA" dirty="0"/>
            </a:br>
            <a:r>
              <a:rPr lang="en-QA" dirty="0"/>
              <a:t>Deep Learning</a:t>
            </a:r>
          </a:p>
        </p:txBody>
      </p:sp>
      <p:sp>
        <p:nvSpPr>
          <p:cNvPr id="3" name="Content Placeholder 2">
            <a:extLst>
              <a:ext uri="{FF2B5EF4-FFF2-40B4-BE49-F238E27FC236}">
                <a16:creationId xmlns:a16="http://schemas.microsoft.com/office/drawing/2014/main" id="{63AAEFF4-B1CC-CB4F-BA73-794AC9729A28}"/>
              </a:ext>
            </a:extLst>
          </p:cNvPr>
          <p:cNvSpPr>
            <a:spLocks noGrp="1"/>
          </p:cNvSpPr>
          <p:nvPr>
            <p:ph idx="1"/>
          </p:nvPr>
        </p:nvSpPr>
        <p:spPr/>
        <p:txBody>
          <a:bodyPr>
            <a:normAutofit/>
          </a:bodyPr>
          <a:lstStyle/>
          <a:p>
            <a:r>
              <a:rPr lang="en-US" dirty="0"/>
              <a:t>The </a:t>
            </a:r>
            <a:r>
              <a:rPr lang="en-US" b="1" i="1" dirty="0"/>
              <a:t>F-score</a:t>
            </a:r>
            <a:r>
              <a:rPr lang="en-US" dirty="0"/>
              <a:t> (combined </a:t>
            </a:r>
            <a:r>
              <a:rPr lang="en-US" i="1" dirty="0">
                <a:solidFill>
                  <a:srgbClr val="00B050"/>
                </a:solidFill>
              </a:rPr>
              <a:t>sensitivity</a:t>
            </a:r>
            <a:r>
              <a:rPr lang="en-US" dirty="0"/>
              <a:t> and </a:t>
            </a:r>
            <a:r>
              <a:rPr lang="en-US" i="1" dirty="0">
                <a:solidFill>
                  <a:srgbClr val="FFC000"/>
                </a:solidFill>
              </a:rPr>
              <a:t>precision</a:t>
            </a:r>
            <a:r>
              <a:rPr lang="en-US" dirty="0"/>
              <a:t>) of the algorithm was 0.95, which is slightly better than the median F-score of the 8 board-certified ophthalmologists (measured at 0.91)</a:t>
            </a:r>
          </a:p>
          <a:p>
            <a:pPr marL="914400" lvl="2" indent="0">
              <a:buNone/>
            </a:pPr>
            <a:endParaRPr lang="en-QA" sz="2400" dirty="0"/>
          </a:p>
        </p:txBody>
      </p:sp>
      <p:graphicFrame>
        <p:nvGraphicFramePr>
          <p:cNvPr id="4" name="Table 4">
            <a:extLst>
              <a:ext uri="{FF2B5EF4-FFF2-40B4-BE49-F238E27FC236}">
                <a16:creationId xmlns:a16="http://schemas.microsoft.com/office/drawing/2014/main" id="{E9EB681A-97A4-C446-8F19-D6A38C4212E0}"/>
              </a:ext>
            </a:extLst>
          </p:cNvPr>
          <p:cNvGraphicFramePr>
            <a:graphicFrameLocks noGrp="1"/>
          </p:cNvGraphicFramePr>
          <p:nvPr/>
        </p:nvGraphicFramePr>
        <p:xfrm>
          <a:off x="2197101" y="3812104"/>
          <a:ext cx="6172199" cy="1112520"/>
        </p:xfrm>
        <a:graphic>
          <a:graphicData uri="http://schemas.openxmlformats.org/drawingml/2006/table">
            <a:tbl>
              <a:tblPr firstRow="1" bandRow="1">
                <a:tableStyleId>{5C22544A-7EE6-4342-B048-85BDC9FD1C3A}</a:tableStyleId>
              </a:tblPr>
              <a:tblGrid>
                <a:gridCol w="1193799">
                  <a:extLst>
                    <a:ext uri="{9D8B030D-6E8A-4147-A177-3AD203B41FA5}">
                      <a16:colId xmlns:a16="http://schemas.microsoft.com/office/drawing/2014/main" val="1962345929"/>
                    </a:ext>
                  </a:extLst>
                </a:gridCol>
                <a:gridCol w="2044700">
                  <a:extLst>
                    <a:ext uri="{9D8B030D-6E8A-4147-A177-3AD203B41FA5}">
                      <a16:colId xmlns:a16="http://schemas.microsoft.com/office/drawing/2014/main" val="442868382"/>
                    </a:ext>
                  </a:extLst>
                </a:gridCol>
                <a:gridCol w="2933700">
                  <a:extLst>
                    <a:ext uri="{9D8B030D-6E8A-4147-A177-3AD203B41FA5}">
                      <a16:colId xmlns:a16="http://schemas.microsoft.com/office/drawing/2014/main" val="1072308770"/>
                    </a:ext>
                  </a:extLst>
                </a:gridCol>
              </a:tblGrid>
              <a:tr h="370840">
                <a:tc>
                  <a:txBody>
                    <a:bodyPr/>
                    <a:lstStyle/>
                    <a:p>
                      <a:endParaRPr lang="en-QA"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QA" dirty="0">
                          <a:solidFill>
                            <a:srgbClr val="00B0F0"/>
                          </a:solidFill>
                        </a:rPr>
                        <a:t>DR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QA" dirty="0">
                          <a:solidFill>
                            <a:srgbClr val="00B0F0"/>
                          </a:solidFill>
                        </a:rPr>
                        <a:t>No DR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914240"/>
                  </a:ext>
                </a:extLst>
              </a:tr>
              <a:tr h="370840">
                <a:tc>
                  <a:txBody>
                    <a:bodyPr/>
                    <a:lstStyle/>
                    <a:p>
                      <a:r>
                        <a:rPr lang="en-QA" b="1" dirty="0">
                          <a:solidFill>
                            <a:srgbClr val="FF0000"/>
                          </a:solidFill>
                        </a:rPr>
                        <a:t>DR</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QA" b="1" dirty="0">
                          <a:solidFill>
                            <a:schemeClr val="tx1"/>
                          </a:solidFill>
                        </a:rPr>
                        <a:t>True </a:t>
                      </a:r>
                      <a:r>
                        <a:rPr lang="en-QA" b="1" dirty="0"/>
                        <a:t>Positive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QA" b="1" dirty="0">
                          <a:solidFill>
                            <a:schemeClr val="tx1"/>
                          </a:solidFill>
                        </a:rPr>
                        <a:t>False</a:t>
                      </a:r>
                      <a:r>
                        <a:rPr lang="en-QA" b="1" dirty="0">
                          <a:solidFill>
                            <a:schemeClr val="bg1"/>
                          </a:solidFill>
                        </a:rPr>
                        <a:t> </a:t>
                      </a:r>
                      <a:r>
                        <a:rPr lang="en-QA" b="1" dirty="0"/>
                        <a:t>Positive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6764826"/>
                  </a:ext>
                </a:extLst>
              </a:tr>
              <a:tr h="370840">
                <a:tc>
                  <a:txBody>
                    <a:bodyPr/>
                    <a:lstStyle/>
                    <a:p>
                      <a:r>
                        <a:rPr lang="en-QA" b="1" dirty="0">
                          <a:solidFill>
                            <a:srgbClr val="FF0000"/>
                          </a:solidFill>
                        </a:rPr>
                        <a:t>No DR</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QA" b="1" dirty="0"/>
                        <a:t>False Negative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QA" b="1" dirty="0">
                          <a:solidFill>
                            <a:schemeClr val="bg1"/>
                          </a:solidFill>
                        </a:rPr>
                        <a:t>True</a:t>
                      </a:r>
                      <a:r>
                        <a:rPr lang="en-QA" b="1" dirty="0"/>
                        <a:t> Negative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0164429"/>
                  </a:ext>
                </a:extLst>
              </a:tr>
            </a:tbl>
          </a:graphicData>
        </a:graphic>
      </p:graphicFrame>
      <p:sp>
        <p:nvSpPr>
          <p:cNvPr id="7" name="Left Brace 6">
            <a:extLst>
              <a:ext uri="{FF2B5EF4-FFF2-40B4-BE49-F238E27FC236}">
                <a16:creationId xmlns:a16="http://schemas.microsoft.com/office/drawing/2014/main" id="{A3D7E7A4-4E8C-DC49-A96F-F9362422107A}"/>
              </a:ext>
            </a:extLst>
          </p:cNvPr>
          <p:cNvSpPr/>
          <p:nvPr/>
        </p:nvSpPr>
        <p:spPr>
          <a:xfrm>
            <a:off x="1803400" y="4178300"/>
            <a:ext cx="234552" cy="746324"/>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QA"/>
          </a:p>
        </p:txBody>
      </p:sp>
      <p:sp>
        <p:nvSpPr>
          <p:cNvPr id="8" name="TextBox 7">
            <a:extLst>
              <a:ext uri="{FF2B5EF4-FFF2-40B4-BE49-F238E27FC236}">
                <a16:creationId xmlns:a16="http://schemas.microsoft.com/office/drawing/2014/main" id="{3A386FA8-EE82-C14A-9D7B-DDF322F440B9}"/>
              </a:ext>
            </a:extLst>
          </p:cNvPr>
          <p:cNvSpPr txBox="1"/>
          <p:nvPr/>
        </p:nvSpPr>
        <p:spPr>
          <a:xfrm>
            <a:off x="444499" y="4043630"/>
            <a:ext cx="1199752" cy="1015663"/>
          </a:xfrm>
          <a:prstGeom prst="rect">
            <a:avLst/>
          </a:prstGeom>
          <a:noFill/>
        </p:spPr>
        <p:txBody>
          <a:bodyPr wrap="none" rtlCol="0">
            <a:spAutoFit/>
          </a:bodyPr>
          <a:lstStyle/>
          <a:p>
            <a:r>
              <a:rPr lang="en-QA" sz="2000" b="1" dirty="0">
                <a:solidFill>
                  <a:srgbClr val="FF0000"/>
                </a:solidFill>
              </a:rPr>
              <a:t>Predicted</a:t>
            </a:r>
          </a:p>
          <a:p>
            <a:r>
              <a:rPr lang="en-US" sz="2000" b="1" dirty="0">
                <a:solidFill>
                  <a:srgbClr val="FF0000"/>
                </a:solidFill>
              </a:rPr>
              <a:t>b</a:t>
            </a:r>
            <a:r>
              <a:rPr lang="en-QA" sz="2000" b="1" dirty="0">
                <a:solidFill>
                  <a:srgbClr val="FF0000"/>
                </a:solidFill>
              </a:rPr>
              <a:t>y the </a:t>
            </a:r>
            <a:br>
              <a:rPr lang="en-QA" sz="2000" b="1" dirty="0">
                <a:solidFill>
                  <a:srgbClr val="FF0000"/>
                </a:solidFill>
              </a:rPr>
            </a:br>
            <a:r>
              <a:rPr lang="en-QA" sz="2000" b="1" dirty="0">
                <a:solidFill>
                  <a:srgbClr val="FF0000"/>
                </a:solidFill>
              </a:rPr>
              <a:t>classifier </a:t>
            </a:r>
          </a:p>
        </p:txBody>
      </p:sp>
      <p:sp>
        <p:nvSpPr>
          <p:cNvPr id="9" name="Left Brace 8">
            <a:extLst>
              <a:ext uri="{FF2B5EF4-FFF2-40B4-BE49-F238E27FC236}">
                <a16:creationId xmlns:a16="http://schemas.microsoft.com/office/drawing/2014/main" id="{71C702A8-BD88-E64E-8AA8-C1ECA151958B}"/>
              </a:ext>
            </a:extLst>
          </p:cNvPr>
          <p:cNvSpPr/>
          <p:nvPr/>
        </p:nvSpPr>
        <p:spPr>
          <a:xfrm rot="5400000">
            <a:off x="5805685" y="1113555"/>
            <a:ext cx="136129" cy="4991099"/>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QA"/>
          </a:p>
        </p:txBody>
      </p:sp>
      <p:sp>
        <p:nvSpPr>
          <p:cNvPr id="10" name="TextBox 9">
            <a:extLst>
              <a:ext uri="{FF2B5EF4-FFF2-40B4-BE49-F238E27FC236}">
                <a16:creationId xmlns:a16="http://schemas.microsoft.com/office/drawing/2014/main" id="{DD1E37B5-714F-6A48-BADE-8C1CD0BFE134}"/>
              </a:ext>
            </a:extLst>
          </p:cNvPr>
          <p:cNvSpPr txBox="1"/>
          <p:nvPr/>
        </p:nvSpPr>
        <p:spPr>
          <a:xfrm>
            <a:off x="5033850" y="3116509"/>
            <a:ext cx="1706686" cy="400110"/>
          </a:xfrm>
          <a:prstGeom prst="rect">
            <a:avLst/>
          </a:prstGeom>
          <a:noFill/>
        </p:spPr>
        <p:txBody>
          <a:bodyPr wrap="none" rtlCol="0">
            <a:spAutoFit/>
          </a:bodyPr>
          <a:lstStyle/>
          <a:p>
            <a:r>
              <a:rPr lang="en-QA" sz="2000" b="1" dirty="0">
                <a:solidFill>
                  <a:srgbClr val="00B0F0"/>
                </a:solidFill>
              </a:rPr>
              <a:t>Gold Standard</a:t>
            </a:r>
          </a:p>
        </p:txBody>
      </p:sp>
      <p:cxnSp>
        <p:nvCxnSpPr>
          <p:cNvPr id="6" name="Straight Arrow Connector 5">
            <a:extLst>
              <a:ext uri="{FF2B5EF4-FFF2-40B4-BE49-F238E27FC236}">
                <a16:creationId xmlns:a16="http://schemas.microsoft.com/office/drawing/2014/main" id="{9E2E9707-2334-1645-A2F6-DE0CCCA60D5B}"/>
              </a:ext>
            </a:extLst>
          </p:cNvPr>
          <p:cNvCxnSpPr>
            <a:cxnSpLocks/>
          </p:cNvCxnSpPr>
          <p:nvPr/>
        </p:nvCxnSpPr>
        <p:spPr>
          <a:xfrm>
            <a:off x="3086100" y="4737100"/>
            <a:ext cx="2921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32191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CFABC-DC10-0B45-9FEE-297F0DB658BF}"/>
              </a:ext>
            </a:extLst>
          </p:cNvPr>
          <p:cNvSpPr>
            <a:spLocks noGrp="1"/>
          </p:cNvSpPr>
          <p:nvPr>
            <p:ph type="title"/>
          </p:nvPr>
        </p:nvSpPr>
        <p:spPr/>
        <p:txBody>
          <a:bodyPr/>
          <a:lstStyle/>
          <a:p>
            <a:pPr algn="ctr"/>
            <a:r>
              <a:rPr lang="en-QA" dirty="0"/>
              <a:t>Diagnosing Diabetic Eye Disease Using </a:t>
            </a:r>
            <a:br>
              <a:rPr lang="en-QA" dirty="0"/>
            </a:br>
            <a:r>
              <a:rPr lang="en-QA" dirty="0"/>
              <a:t>Deep Learning</a:t>
            </a:r>
          </a:p>
        </p:txBody>
      </p:sp>
      <p:sp>
        <p:nvSpPr>
          <p:cNvPr id="3" name="Content Placeholder 2">
            <a:extLst>
              <a:ext uri="{FF2B5EF4-FFF2-40B4-BE49-F238E27FC236}">
                <a16:creationId xmlns:a16="http://schemas.microsoft.com/office/drawing/2014/main" id="{63AAEFF4-B1CC-CB4F-BA73-794AC9729A28}"/>
              </a:ext>
            </a:extLst>
          </p:cNvPr>
          <p:cNvSpPr>
            <a:spLocks noGrp="1"/>
          </p:cNvSpPr>
          <p:nvPr>
            <p:ph idx="1"/>
          </p:nvPr>
        </p:nvSpPr>
        <p:spPr/>
        <p:txBody>
          <a:bodyPr>
            <a:normAutofit/>
          </a:bodyPr>
          <a:lstStyle/>
          <a:p>
            <a:r>
              <a:rPr lang="en-US" dirty="0"/>
              <a:t>The </a:t>
            </a:r>
            <a:r>
              <a:rPr lang="en-US" b="1" i="1" dirty="0"/>
              <a:t>F-score</a:t>
            </a:r>
            <a:r>
              <a:rPr lang="en-US" dirty="0"/>
              <a:t> (combined </a:t>
            </a:r>
            <a:r>
              <a:rPr lang="en-US" i="1" dirty="0">
                <a:solidFill>
                  <a:srgbClr val="00B050"/>
                </a:solidFill>
              </a:rPr>
              <a:t>sensitivity</a:t>
            </a:r>
            <a:r>
              <a:rPr lang="en-US" dirty="0"/>
              <a:t> and </a:t>
            </a:r>
            <a:r>
              <a:rPr lang="en-US" i="1" dirty="0">
                <a:solidFill>
                  <a:srgbClr val="FFC000"/>
                </a:solidFill>
              </a:rPr>
              <a:t>precision</a:t>
            </a:r>
            <a:r>
              <a:rPr lang="en-US" dirty="0"/>
              <a:t>) of the algorithm was 0.95, which is slightly better than the median F-score of the 8 board-certified ophthalmologists (measured at 0.91)</a:t>
            </a:r>
          </a:p>
          <a:p>
            <a:pPr marL="914400" lvl="2" indent="0">
              <a:buNone/>
            </a:pPr>
            <a:endParaRPr lang="en-QA" sz="2400" dirty="0"/>
          </a:p>
        </p:txBody>
      </p:sp>
      <p:graphicFrame>
        <p:nvGraphicFramePr>
          <p:cNvPr id="4" name="Table 4">
            <a:extLst>
              <a:ext uri="{FF2B5EF4-FFF2-40B4-BE49-F238E27FC236}">
                <a16:creationId xmlns:a16="http://schemas.microsoft.com/office/drawing/2014/main" id="{E9EB681A-97A4-C446-8F19-D6A38C4212E0}"/>
              </a:ext>
            </a:extLst>
          </p:cNvPr>
          <p:cNvGraphicFramePr>
            <a:graphicFrameLocks noGrp="1"/>
          </p:cNvGraphicFramePr>
          <p:nvPr/>
        </p:nvGraphicFramePr>
        <p:xfrm>
          <a:off x="2197101" y="3812104"/>
          <a:ext cx="6172199" cy="1112520"/>
        </p:xfrm>
        <a:graphic>
          <a:graphicData uri="http://schemas.openxmlformats.org/drawingml/2006/table">
            <a:tbl>
              <a:tblPr firstRow="1" bandRow="1">
                <a:tableStyleId>{5C22544A-7EE6-4342-B048-85BDC9FD1C3A}</a:tableStyleId>
              </a:tblPr>
              <a:tblGrid>
                <a:gridCol w="1193799">
                  <a:extLst>
                    <a:ext uri="{9D8B030D-6E8A-4147-A177-3AD203B41FA5}">
                      <a16:colId xmlns:a16="http://schemas.microsoft.com/office/drawing/2014/main" val="1962345929"/>
                    </a:ext>
                  </a:extLst>
                </a:gridCol>
                <a:gridCol w="2044700">
                  <a:extLst>
                    <a:ext uri="{9D8B030D-6E8A-4147-A177-3AD203B41FA5}">
                      <a16:colId xmlns:a16="http://schemas.microsoft.com/office/drawing/2014/main" val="442868382"/>
                    </a:ext>
                  </a:extLst>
                </a:gridCol>
                <a:gridCol w="2933700">
                  <a:extLst>
                    <a:ext uri="{9D8B030D-6E8A-4147-A177-3AD203B41FA5}">
                      <a16:colId xmlns:a16="http://schemas.microsoft.com/office/drawing/2014/main" val="1072308770"/>
                    </a:ext>
                  </a:extLst>
                </a:gridCol>
              </a:tblGrid>
              <a:tr h="370840">
                <a:tc>
                  <a:txBody>
                    <a:bodyPr/>
                    <a:lstStyle/>
                    <a:p>
                      <a:endParaRPr lang="en-QA"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QA" dirty="0">
                          <a:solidFill>
                            <a:srgbClr val="00B0F0"/>
                          </a:solidFill>
                        </a:rPr>
                        <a:t>DR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QA" dirty="0">
                          <a:solidFill>
                            <a:srgbClr val="00B0F0"/>
                          </a:solidFill>
                        </a:rPr>
                        <a:t>No DR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914240"/>
                  </a:ext>
                </a:extLst>
              </a:tr>
              <a:tr h="370840">
                <a:tc>
                  <a:txBody>
                    <a:bodyPr/>
                    <a:lstStyle/>
                    <a:p>
                      <a:r>
                        <a:rPr lang="en-QA" b="1" dirty="0">
                          <a:solidFill>
                            <a:srgbClr val="FF0000"/>
                          </a:solidFill>
                        </a:rPr>
                        <a:t>DR</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QA" b="1" dirty="0">
                          <a:solidFill>
                            <a:schemeClr val="tx1"/>
                          </a:solidFill>
                        </a:rPr>
                        <a:t>True </a:t>
                      </a:r>
                      <a:r>
                        <a:rPr lang="en-QA" b="1" dirty="0"/>
                        <a:t>Positive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QA" b="1" dirty="0">
                          <a:solidFill>
                            <a:schemeClr val="tx1"/>
                          </a:solidFill>
                        </a:rPr>
                        <a:t>False</a:t>
                      </a:r>
                      <a:r>
                        <a:rPr lang="en-QA" b="1" dirty="0">
                          <a:solidFill>
                            <a:schemeClr val="bg1"/>
                          </a:solidFill>
                        </a:rPr>
                        <a:t> </a:t>
                      </a:r>
                      <a:r>
                        <a:rPr lang="en-QA" b="1" dirty="0"/>
                        <a:t>Positive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6764826"/>
                  </a:ext>
                </a:extLst>
              </a:tr>
              <a:tr h="370840">
                <a:tc>
                  <a:txBody>
                    <a:bodyPr/>
                    <a:lstStyle/>
                    <a:p>
                      <a:r>
                        <a:rPr lang="en-QA" b="1" dirty="0">
                          <a:solidFill>
                            <a:srgbClr val="FF0000"/>
                          </a:solidFill>
                        </a:rPr>
                        <a:t>No DR</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QA" b="1" dirty="0"/>
                        <a:t>False Negative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QA" b="1" dirty="0"/>
                        <a:t>True Negative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0164429"/>
                  </a:ext>
                </a:extLst>
              </a:tr>
            </a:tbl>
          </a:graphicData>
        </a:graphic>
      </p:graphicFrame>
      <p:sp>
        <p:nvSpPr>
          <p:cNvPr id="7" name="Left Brace 6">
            <a:extLst>
              <a:ext uri="{FF2B5EF4-FFF2-40B4-BE49-F238E27FC236}">
                <a16:creationId xmlns:a16="http://schemas.microsoft.com/office/drawing/2014/main" id="{A3D7E7A4-4E8C-DC49-A96F-F9362422107A}"/>
              </a:ext>
            </a:extLst>
          </p:cNvPr>
          <p:cNvSpPr/>
          <p:nvPr/>
        </p:nvSpPr>
        <p:spPr>
          <a:xfrm>
            <a:off x="1803400" y="4178300"/>
            <a:ext cx="234552" cy="746324"/>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QA"/>
          </a:p>
        </p:txBody>
      </p:sp>
      <p:sp>
        <p:nvSpPr>
          <p:cNvPr id="8" name="TextBox 7">
            <a:extLst>
              <a:ext uri="{FF2B5EF4-FFF2-40B4-BE49-F238E27FC236}">
                <a16:creationId xmlns:a16="http://schemas.microsoft.com/office/drawing/2014/main" id="{3A386FA8-EE82-C14A-9D7B-DDF322F440B9}"/>
              </a:ext>
            </a:extLst>
          </p:cNvPr>
          <p:cNvSpPr txBox="1"/>
          <p:nvPr/>
        </p:nvSpPr>
        <p:spPr>
          <a:xfrm>
            <a:off x="444499" y="4043630"/>
            <a:ext cx="1199752" cy="1015663"/>
          </a:xfrm>
          <a:prstGeom prst="rect">
            <a:avLst/>
          </a:prstGeom>
          <a:noFill/>
        </p:spPr>
        <p:txBody>
          <a:bodyPr wrap="none" rtlCol="0">
            <a:spAutoFit/>
          </a:bodyPr>
          <a:lstStyle/>
          <a:p>
            <a:r>
              <a:rPr lang="en-QA" sz="2000" b="1" dirty="0">
                <a:solidFill>
                  <a:srgbClr val="FF0000"/>
                </a:solidFill>
              </a:rPr>
              <a:t>Predicted</a:t>
            </a:r>
          </a:p>
          <a:p>
            <a:r>
              <a:rPr lang="en-US" sz="2000" b="1" dirty="0">
                <a:solidFill>
                  <a:srgbClr val="FF0000"/>
                </a:solidFill>
              </a:rPr>
              <a:t>b</a:t>
            </a:r>
            <a:r>
              <a:rPr lang="en-QA" sz="2000" b="1" dirty="0">
                <a:solidFill>
                  <a:srgbClr val="FF0000"/>
                </a:solidFill>
              </a:rPr>
              <a:t>y the </a:t>
            </a:r>
            <a:br>
              <a:rPr lang="en-QA" sz="2000" b="1" dirty="0">
                <a:solidFill>
                  <a:srgbClr val="FF0000"/>
                </a:solidFill>
              </a:rPr>
            </a:br>
            <a:r>
              <a:rPr lang="en-QA" sz="2000" b="1" dirty="0">
                <a:solidFill>
                  <a:srgbClr val="FF0000"/>
                </a:solidFill>
              </a:rPr>
              <a:t>classifier </a:t>
            </a:r>
          </a:p>
        </p:txBody>
      </p:sp>
      <p:sp>
        <p:nvSpPr>
          <p:cNvPr id="9" name="Left Brace 8">
            <a:extLst>
              <a:ext uri="{FF2B5EF4-FFF2-40B4-BE49-F238E27FC236}">
                <a16:creationId xmlns:a16="http://schemas.microsoft.com/office/drawing/2014/main" id="{71C702A8-BD88-E64E-8AA8-C1ECA151958B}"/>
              </a:ext>
            </a:extLst>
          </p:cNvPr>
          <p:cNvSpPr/>
          <p:nvPr/>
        </p:nvSpPr>
        <p:spPr>
          <a:xfrm rot="5400000">
            <a:off x="5805685" y="1113555"/>
            <a:ext cx="136129" cy="4991099"/>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QA"/>
          </a:p>
        </p:txBody>
      </p:sp>
      <p:sp>
        <p:nvSpPr>
          <p:cNvPr id="10" name="TextBox 9">
            <a:extLst>
              <a:ext uri="{FF2B5EF4-FFF2-40B4-BE49-F238E27FC236}">
                <a16:creationId xmlns:a16="http://schemas.microsoft.com/office/drawing/2014/main" id="{DD1E37B5-714F-6A48-BADE-8C1CD0BFE134}"/>
              </a:ext>
            </a:extLst>
          </p:cNvPr>
          <p:cNvSpPr txBox="1"/>
          <p:nvPr/>
        </p:nvSpPr>
        <p:spPr>
          <a:xfrm>
            <a:off x="5033850" y="3116509"/>
            <a:ext cx="1706686" cy="400110"/>
          </a:xfrm>
          <a:prstGeom prst="rect">
            <a:avLst/>
          </a:prstGeom>
          <a:noFill/>
        </p:spPr>
        <p:txBody>
          <a:bodyPr wrap="none" rtlCol="0">
            <a:spAutoFit/>
          </a:bodyPr>
          <a:lstStyle/>
          <a:p>
            <a:r>
              <a:rPr lang="en-QA" sz="2000" b="1" dirty="0">
                <a:solidFill>
                  <a:srgbClr val="00B0F0"/>
                </a:solidFill>
              </a:rPr>
              <a:t>Gold Standard</a:t>
            </a:r>
          </a:p>
        </p:txBody>
      </p:sp>
      <p:cxnSp>
        <p:nvCxnSpPr>
          <p:cNvPr id="6" name="Straight Arrow Connector 5">
            <a:extLst>
              <a:ext uri="{FF2B5EF4-FFF2-40B4-BE49-F238E27FC236}">
                <a16:creationId xmlns:a16="http://schemas.microsoft.com/office/drawing/2014/main" id="{9E2E9707-2334-1645-A2F6-DE0CCCA60D5B}"/>
              </a:ext>
            </a:extLst>
          </p:cNvPr>
          <p:cNvCxnSpPr>
            <a:cxnSpLocks/>
          </p:cNvCxnSpPr>
          <p:nvPr/>
        </p:nvCxnSpPr>
        <p:spPr>
          <a:xfrm>
            <a:off x="3086100" y="4737100"/>
            <a:ext cx="2921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42B44F8-47D8-104F-BB36-9695E2DD7100}"/>
              </a:ext>
            </a:extLst>
          </p:cNvPr>
          <p:cNvCxnSpPr>
            <a:cxnSpLocks/>
          </p:cNvCxnSpPr>
          <p:nvPr/>
        </p:nvCxnSpPr>
        <p:spPr>
          <a:xfrm>
            <a:off x="6273800" y="3903930"/>
            <a:ext cx="0" cy="282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63032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CFABC-DC10-0B45-9FEE-297F0DB658BF}"/>
              </a:ext>
            </a:extLst>
          </p:cNvPr>
          <p:cNvSpPr>
            <a:spLocks noGrp="1"/>
          </p:cNvSpPr>
          <p:nvPr>
            <p:ph type="title"/>
          </p:nvPr>
        </p:nvSpPr>
        <p:spPr/>
        <p:txBody>
          <a:bodyPr/>
          <a:lstStyle/>
          <a:p>
            <a:pPr algn="ctr"/>
            <a:r>
              <a:rPr lang="en-QA" dirty="0"/>
              <a:t>Diagnosing Diabetic Eye Disease Using </a:t>
            </a:r>
            <a:br>
              <a:rPr lang="en-QA" dirty="0"/>
            </a:br>
            <a:r>
              <a:rPr lang="en-QA" dirty="0"/>
              <a:t>Deep Learning</a:t>
            </a:r>
          </a:p>
        </p:txBody>
      </p:sp>
      <p:sp>
        <p:nvSpPr>
          <p:cNvPr id="3" name="Content Placeholder 2">
            <a:extLst>
              <a:ext uri="{FF2B5EF4-FFF2-40B4-BE49-F238E27FC236}">
                <a16:creationId xmlns:a16="http://schemas.microsoft.com/office/drawing/2014/main" id="{63AAEFF4-B1CC-CB4F-BA73-794AC9729A28}"/>
              </a:ext>
            </a:extLst>
          </p:cNvPr>
          <p:cNvSpPr>
            <a:spLocks noGrp="1"/>
          </p:cNvSpPr>
          <p:nvPr>
            <p:ph idx="1"/>
          </p:nvPr>
        </p:nvSpPr>
        <p:spPr/>
        <p:txBody>
          <a:bodyPr>
            <a:normAutofit/>
          </a:bodyPr>
          <a:lstStyle/>
          <a:p>
            <a:r>
              <a:rPr lang="en-US" dirty="0"/>
              <a:t>The </a:t>
            </a:r>
            <a:r>
              <a:rPr lang="en-US" b="1" i="1" dirty="0"/>
              <a:t>F-score</a:t>
            </a:r>
            <a:r>
              <a:rPr lang="en-US" dirty="0"/>
              <a:t> (combined </a:t>
            </a:r>
            <a:r>
              <a:rPr lang="en-US" i="1" dirty="0">
                <a:solidFill>
                  <a:srgbClr val="00B050"/>
                </a:solidFill>
              </a:rPr>
              <a:t>sensitivity</a:t>
            </a:r>
            <a:r>
              <a:rPr lang="en-US" dirty="0"/>
              <a:t> and </a:t>
            </a:r>
            <a:r>
              <a:rPr lang="en-US" i="1" dirty="0">
                <a:solidFill>
                  <a:srgbClr val="FFC000"/>
                </a:solidFill>
              </a:rPr>
              <a:t>precision</a:t>
            </a:r>
            <a:r>
              <a:rPr lang="en-US" dirty="0"/>
              <a:t>) of the algorithm was 0.95, which is slightly better than the median F-score of the 8 board-certified ophthalmologists (measured at 0.91)</a:t>
            </a:r>
          </a:p>
          <a:p>
            <a:pPr marL="914400" lvl="2" indent="0">
              <a:buNone/>
            </a:pPr>
            <a:endParaRPr lang="en-QA" sz="2400" dirty="0"/>
          </a:p>
        </p:txBody>
      </p:sp>
      <p:graphicFrame>
        <p:nvGraphicFramePr>
          <p:cNvPr id="4" name="Table 4">
            <a:extLst>
              <a:ext uri="{FF2B5EF4-FFF2-40B4-BE49-F238E27FC236}">
                <a16:creationId xmlns:a16="http://schemas.microsoft.com/office/drawing/2014/main" id="{E9EB681A-97A4-C446-8F19-D6A38C4212E0}"/>
              </a:ext>
            </a:extLst>
          </p:cNvPr>
          <p:cNvGraphicFramePr>
            <a:graphicFrameLocks noGrp="1"/>
          </p:cNvGraphicFramePr>
          <p:nvPr/>
        </p:nvGraphicFramePr>
        <p:xfrm>
          <a:off x="2197101" y="3812104"/>
          <a:ext cx="6172199" cy="1112520"/>
        </p:xfrm>
        <a:graphic>
          <a:graphicData uri="http://schemas.openxmlformats.org/drawingml/2006/table">
            <a:tbl>
              <a:tblPr firstRow="1" bandRow="1">
                <a:tableStyleId>{5C22544A-7EE6-4342-B048-85BDC9FD1C3A}</a:tableStyleId>
              </a:tblPr>
              <a:tblGrid>
                <a:gridCol w="1193799">
                  <a:extLst>
                    <a:ext uri="{9D8B030D-6E8A-4147-A177-3AD203B41FA5}">
                      <a16:colId xmlns:a16="http://schemas.microsoft.com/office/drawing/2014/main" val="1962345929"/>
                    </a:ext>
                  </a:extLst>
                </a:gridCol>
                <a:gridCol w="2044700">
                  <a:extLst>
                    <a:ext uri="{9D8B030D-6E8A-4147-A177-3AD203B41FA5}">
                      <a16:colId xmlns:a16="http://schemas.microsoft.com/office/drawing/2014/main" val="442868382"/>
                    </a:ext>
                  </a:extLst>
                </a:gridCol>
                <a:gridCol w="2933700">
                  <a:extLst>
                    <a:ext uri="{9D8B030D-6E8A-4147-A177-3AD203B41FA5}">
                      <a16:colId xmlns:a16="http://schemas.microsoft.com/office/drawing/2014/main" val="1072308770"/>
                    </a:ext>
                  </a:extLst>
                </a:gridCol>
              </a:tblGrid>
              <a:tr h="370840">
                <a:tc>
                  <a:txBody>
                    <a:bodyPr/>
                    <a:lstStyle/>
                    <a:p>
                      <a:endParaRPr lang="en-QA"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QA" dirty="0">
                          <a:solidFill>
                            <a:srgbClr val="00B0F0"/>
                          </a:solidFill>
                        </a:rPr>
                        <a:t>DR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QA" dirty="0">
                          <a:solidFill>
                            <a:srgbClr val="00B0F0"/>
                          </a:solidFill>
                        </a:rPr>
                        <a:t>No DR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914240"/>
                  </a:ext>
                </a:extLst>
              </a:tr>
              <a:tr h="370840">
                <a:tc>
                  <a:txBody>
                    <a:bodyPr/>
                    <a:lstStyle/>
                    <a:p>
                      <a:r>
                        <a:rPr lang="en-QA" b="1" dirty="0">
                          <a:solidFill>
                            <a:srgbClr val="FF0000"/>
                          </a:solidFill>
                        </a:rPr>
                        <a:t>DR</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QA" b="1" dirty="0">
                          <a:solidFill>
                            <a:schemeClr val="tx1"/>
                          </a:solidFill>
                        </a:rPr>
                        <a:t>True </a:t>
                      </a:r>
                      <a:r>
                        <a:rPr lang="en-QA" b="1" dirty="0"/>
                        <a:t>Positive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QA" b="1" dirty="0">
                          <a:solidFill>
                            <a:schemeClr val="tx1"/>
                          </a:solidFill>
                        </a:rPr>
                        <a:t>False</a:t>
                      </a:r>
                      <a:r>
                        <a:rPr lang="en-QA" b="1" dirty="0">
                          <a:solidFill>
                            <a:schemeClr val="bg1"/>
                          </a:solidFill>
                        </a:rPr>
                        <a:t> </a:t>
                      </a:r>
                      <a:r>
                        <a:rPr lang="en-QA" b="1" dirty="0"/>
                        <a:t>Positive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6764826"/>
                  </a:ext>
                </a:extLst>
              </a:tr>
              <a:tr h="370840">
                <a:tc>
                  <a:txBody>
                    <a:bodyPr/>
                    <a:lstStyle/>
                    <a:p>
                      <a:r>
                        <a:rPr lang="en-QA" b="1" dirty="0">
                          <a:solidFill>
                            <a:srgbClr val="FF0000"/>
                          </a:solidFill>
                        </a:rPr>
                        <a:t>No DR</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QA" b="1" dirty="0"/>
                        <a:t>False Negative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QA" b="1" dirty="0"/>
                        <a:t>True Negative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0164429"/>
                  </a:ext>
                </a:extLst>
              </a:tr>
            </a:tbl>
          </a:graphicData>
        </a:graphic>
      </p:graphicFrame>
      <p:sp>
        <p:nvSpPr>
          <p:cNvPr id="7" name="Left Brace 6">
            <a:extLst>
              <a:ext uri="{FF2B5EF4-FFF2-40B4-BE49-F238E27FC236}">
                <a16:creationId xmlns:a16="http://schemas.microsoft.com/office/drawing/2014/main" id="{A3D7E7A4-4E8C-DC49-A96F-F9362422107A}"/>
              </a:ext>
            </a:extLst>
          </p:cNvPr>
          <p:cNvSpPr/>
          <p:nvPr/>
        </p:nvSpPr>
        <p:spPr>
          <a:xfrm>
            <a:off x="1803400" y="4178300"/>
            <a:ext cx="234552" cy="746324"/>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QA"/>
          </a:p>
        </p:txBody>
      </p:sp>
      <p:sp>
        <p:nvSpPr>
          <p:cNvPr id="8" name="TextBox 7">
            <a:extLst>
              <a:ext uri="{FF2B5EF4-FFF2-40B4-BE49-F238E27FC236}">
                <a16:creationId xmlns:a16="http://schemas.microsoft.com/office/drawing/2014/main" id="{3A386FA8-EE82-C14A-9D7B-DDF322F440B9}"/>
              </a:ext>
            </a:extLst>
          </p:cNvPr>
          <p:cNvSpPr txBox="1"/>
          <p:nvPr/>
        </p:nvSpPr>
        <p:spPr>
          <a:xfrm>
            <a:off x="444499" y="4043630"/>
            <a:ext cx="1199752" cy="1015663"/>
          </a:xfrm>
          <a:prstGeom prst="rect">
            <a:avLst/>
          </a:prstGeom>
          <a:noFill/>
        </p:spPr>
        <p:txBody>
          <a:bodyPr wrap="none" rtlCol="0">
            <a:spAutoFit/>
          </a:bodyPr>
          <a:lstStyle/>
          <a:p>
            <a:r>
              <a:rPr lang="en-QA" sz="2000" b="1" dirty="0">
                <a:solidFill>
                  <a:srgbClr val="FF0000"/>
                </a:solidFill>
              </a:rPr>
              <a:t>Predicted</a:t>
            </a:r>
          </a:p>
          <a:p>
            <a:r>
              <a:rPr lang="en-US" sz="2000" b="1" dirty="0">
                <a:solidFill>
                  <a:srgbClr val="FF0000"/>
                </a:solidFill>
              </a:rPr>
              <a:t>b</a:t>
            </a:r>
            <a:r>
              <a:rPr lang="en-QA" sz="2000" b="1" dirty="0">
                <a:solidFill>
                  <a:srgbClr val="FF0000"/>
                </a:solidFill>
              </a:rPr>
              <a:t>y the </a:t>
            </a:r>
            <a:br>
              <a:rPr lang="en-QA" sz="2000" b="1" dirty="0">
                <a:solidFill>
                  <a:srgbClr val="FF0000"/>
                </a:solidFill>
              </a:rPr>
            </a:br>
            <a:r>
              <a:rPr lang="en-QA" sz="2000" b="1" dirty="0">
                <a:solidFill>
                  <a:srgbClr val="FF0000"/>
                </a:solidFill>
              </a:rPr>
              <a:t>classifier </a:t>
            </a:r>
          </a:p>
        </p:txBody>
      </p:sp>
      <p:sp>
        <p:nvSpPr>
          <p:cNvPr id="9" name="Left Brace 8">
            <a:extLst>
              <a:ext uri="{FF2B5EF4-FFF2-40B4-BE49-F238E27FC236}">
                <a16:creationId xmlns:a16="http://schemas.microsoft.com/office/drawing/2014/main" id="{71C702A8-BD88-E64E-8AA8-C1ECA151958B}"/>
              </a:ext>
            </a:extLst>
          </p:cNvPr>
          <p:cNvSpPr/>
          <p:nvPr/>
        </p:nvSpPr>
        <p:spPr>
          <a:xfrm rot="5400000">
            <a:off x="5805685" y="1113555"/>
            <a:ext cx="136129" cy="4991099"/>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QA"/>
          </a:p>
        </p:txBody>
      </p:sp>
      <p:sp>
        <p:nvSpPr>
          <p:cNvPr id="10" name="TextBox 9">
            <a:extLst>
              <a:ext uri="{FF2B5EF4-FFF2-40B4-BE49-F238E27FC236}">
                <a16:creationId xmlns:a16="http://schemas.microsoft.com/office/drawing/2014/main" id="{DD1E37B5-714F-6A48-BADE-8C1CD0BFE134}"/>
              </a:ext>
            </a:extLst>
          </p:cNvPr>
          <p:cNvSpPr txBox="1"/>
          <p:nvPr/>
        </p:nvSpPr>
        <p:spPr>
          <a:xfrm>
            <a:off x="5033850" y="3116509"/>
            <a:ext cx="1706686" cy="400110"/>
          </a:xfrm>
          <a:prstGeom prst="rect">
            <a:avLst/>
          </a:prstGeom>
          <a:noFill/>
        </p:spPr>
        <p:txBody>
          <a:bodyPr wrap="none" rtlCol="0">
            <a:spAutoFit/>
          </a:bodyPr>
          <a:lstStyle/>
          <a:p>
            <a:r>
              <a:rPr lang="en-QA" sz="2000" b="1" dirty="0">
                <a:solidFill>
                  <a:srgbClr val="00B0F0"/>
                </a:solidFill>
              </a:rPr>
              <a:t>Gold Standard</a:t>
            </a:r>
          </a:p>
        </p:txBody>
      </p:sp>
      <p:sp>
        <p:nvSpPr>
          <p:cNvPr id="11" name="Rounded Rectangle 10">
            <a:extLst>
              <a:ext uri="{FF2B5EF4-FFF2-40B4-BE49-F238E27FC236}">
                <a16:creationId xmlns:a16="http://schemas.microsoft.com/office/drawing/2014/main" id="{0B66D00E-57F7-EE4D-A25E-99E7DBAC7BCF}"/>
              </a:ext>
            </a:extLst>
          </p:cNvPr>
          <p:cNvSpPr/>
          <p:nvPr/>
        </p:nvSpPr>
        <p:spPr>
          <a:xfrm>
            <a:off x="3434953" y="4203700"/>
            <a:ext cx="1962547" cy="720000"/>
          </a:xfrm>
          <a:prstGeom prst="roundRect">
            <a:avLst/>
          </a:prstGeom>
          <a:noFill/>
          <a:ln w="190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a:p>
        </p:txBody>
      </p:sp>
      <p:cxnSp>
        <p:nvCxnSpPr>
          <p:cNvPr id="13" name="Curved Connector 12">
            <a:extLst>
              <a:ext uri="{FF2B5EF4-FFF2-40B4-BE49-F238E27FC236}">
                <a16:creationId xmlns:a16="http://schemas.microsoft.com/office/drawing/2014/main" id="{8C86AD8F-A6C3-464B-B0D9-5404901D2F90}"/>
              </a:ext>
            </a:extLst>
          </p:cNvPr>
          <p:cNvCxnSpPr/>
          <p:nvPr/>
        </p:nvCxnSpPr>
        <p:spPr>
          <a:xfrm rot="16200000" flipH="1">
            <a:off x="4366850" y="4963750"/>
            <a:ext cx="334100" cy="254000"/>
          </a:xfrm>
          <a:prstGeom prst="curvedConnector3">
            <a:avLst/>
          </a:prstGeom>
          <a:ln w="1905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E1F4B88-CDBF-D24F-9CCF-0A8F041E358B}"/>
              </a:ext>
            </a:extLst>
          </p:cNvPr>
          <p:cNvSpPr txBox="1"/>
          <p:nvPr/>
        </p:nvSpPr>
        <p:spPr>
          <a:xfrm>
            <a:off x="1517411" y="5365691"/>
            <a:ext cx="6344686" cy="400110"/>
          </a:xfrm>
          <a:prstGeom prst="rect">
            <a:avLst/>
          </a:prstGeom>
          <a:noFill/>
        </p:spPr>
        <p:txBody>
          <a:bodyPr wrap="none" rtlCol="0">
            <a:spAutoFit/>
          </a:bodyPr>
          <a:lstStyle/>
          <a:p>
            <a:r>
              <a:rPr lang="en-US" sz="2000" dirty="0"/>
              <a:t>% of correct cases (i.e., with DR) that are predicted as DR </a:t>
            </a:r>
          </a:p>
        </p:txBody>
      </p:sp>
    </p:spTree>
    <p:extLst>
      <p:ext uri="{BB962C8B-B14F-4D97-AF65-F5344CB8AC3E}">
        <p14:creationId xmlns:p14="http://schemas.microsoft.com/office/powerpoint/2010/main" val="19181743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CFABC-DC10-0B45-9FEE-297F0DB658BF}"/>
              </a:ext>
            </a:extLst>
          </p:cNvPr>
          <p:cNvSpPr>
            <a:spLocks noGrp="1"/>
          </p:cNvSpPr>
          <p:nvPr>
            <p:ph type="title"/>
          </p:nvPr>
        </p:nvSpPr>
        <p:spPr/>
        <p:txBody>
          <a:bodyPr/>
          <a:lstStyle/>
          <a:p>
            <a:pPr algn="ctr"/>
            <a:r>
              <a:rPr lang="en-QA" dirty="0"/>
              <a:t>Diagnosing Diabetic Eye Disease Using </a:t>
            </a:r>
            <a:br>
              <a:rPr lang="en-QA" dirty="0"/>
            </a:br>
            <a:r>
              <a:rPr lang="en-QA" dirty="0"/>
              <a:t>Deep Learning</a:t>
            </a:r>
          </a:p>
        </p:txBody>
      </p:sp>
      <p:sp>
        <p:nvSpPr>
          <p:cNvPr id="3" name="Content Placeholder 2">
            <a:extLst>
              <a:ext uri="{FF2B5EF4-FFF2-40B4-BE49-F238E27FC236}">
                <a16:creationId xmlns:a16="http://schemas.microsoft.com/office/drawing/2014/main" id="{63AAEFF4-B1CC-CB4F-BA73-794AC9729A28}"/>
              </a:ext>
            </a:extLst>
          </p:cNvPr>
          <p:cNvSpPr>
            <a:spLocks noGrp="1"/>
          </p:cNvSpPr>
          <p:nvPr>
            <p:ph idx="1"/>
          </p:nvPr>
        </p:nvSpPr>
        <p:spPr/>
        <p:txBody>
          <a:bodyPr>
            <a:normAutofit/>
          </a:bodyPr>
          <a:lstStyle/>
          <a:p>
            <a:r>
              <a:rPr lang="en-US" dirty="0"/>
              <a:t>The </a:t>
            </a:r>
            <a:r>
              <a:rPr lang="en-US" b="1" i="1" dirty="0"/>
              <a:t>F-score</a:t>
            </a:r>
            <a:r>
              <a:rPr lang="en-US" dirty="0"/>
              <a:t> (combined </a:t>
            </a:r>
            <a:r>
              <a:rPr lang="en-US" i="1" dirty="0">
                <a:solidFill>
                  <a:srgbClr val="00B050"/>
                </a:solidFill>
              </a:rPr>
              <a:t>sensitivity</a:t>
            </a:r>
            <a:r>
              <a:rPr lang="en-US" dirty="0"/>
              <a:t> and </a:t>
            </a:r>
            <a:r>
              <a:rPr lang="en-US" i="1" dirty="0">
                <a:solidFill>
                  <a:srgbClr val="FFC000"/>
                </a:solidFill>
              </a:rPr>
              <a:t>precision</a:t>
            </a:r>
            <a:r>
              <a:rPr lang="en-US" dirty="0"/>
              <a:t>) of the algorithm was 0.95, which is slightly better than the median F-score of the 8 board-certified ophthalmologists (measured at 0.91)</a:t>
            </a:r>
          </a:p>
          <a:p>
            <a:pPr marL="914400" lvl="2" indent="0">
              <a:buNone/>
            </a:pPr>
            <a:endParaRPr lang="en-QA" sz="2400" dirty="0"/>
          </a:p>
        </p:txBody>
      </p:sp>
      <p:graphicFrame>
        <p:nvGraphicFramePr>
          <p:cNvPr id="4" name="Table 4">
            <a:extLst>
              <a:ext uri="{FF2B5EF4-FFF2-40B4-BE49-F238E27FC236}">
                <a16:creationId xmlns:a16="http://schemas.microsoft.com/office/drawing/2014/main" id="{E9EB681A-97A4-C446-8F19-D6A38C4212E0}"/>
              </a:ext>
            </a:extLst>
          </p:cNvPr>
          <p:cNvGraphicFramePr>
            <a:graphicFrameLocks noGrp="1"/>
          </p:cNvGraphicFramePr>
          <p:nvPr/>
        </p:nvGraphicFramePr>
        <p:xfrm>
          <a:off x="2197101" y="3812104"/>
          <a:ext cx="6172199" cy="1112520"/>
        </p:xfrm>
        <a:graphic>
          <a:graphicData uri="http://schemas.openxmlformats.org/drawingml/2006/table">
            <a:tbl>
              <a:tblPr firstRow="1" bandRow="1">
                <a:tableStyleId>{5C22544A-7EE6-4342-B048-85BDC9FD1C3A}</a:tableStyleId>
              </a:tblPr>
              <a:tblGrid>
                <a:gridCol w="1193799">
                  <a:extLst>
                    <a:ext uri="{9D8B030D-6E8A-4147-A177-3AD203B41FA5}">
                      <a16:colId xmlns:a16="http://schemas.microsoft.com/office/drawing/2014/main" val="1962345929"/>
                    </a:ext>
                  </a:extLst>
                </a:gridCol>
                <a:gridCol w="2044700">
                  <a:extLst>
                    <a:ext uri="{9D8B030D-6E8A-4147-A177-3AD203B41FA5}">
                      <a16:colId xmlns:a16="http://schemas.microsoft.com/office/drawing/2014/main" val="442868382"/>
                    </a:ext>
                  </a:extLst>
                </a:gridCol>
                <a:gridCol w="2933700">
                  <a:extLst>
                    <a:ext uri="{9D8B030D-6E8A-4147-A177-3AD203B41FA5}">
                      <a16:colId xmlns:a16="http://schemas.microsoft.com/office/drawing/2014/main" val="1072308770"/>
                    </a:ext>
                  </a:extLst>
                </a:gridCol>
              </a:tblGrid>
              <a:tr h="370840">
                <a:tc>
                  <a:txBody>
                    <a:bodyPr/>
                    <a:lstStyle/>
                    <a:p>
                      <a:endParaRPr lang="en-QA"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QA" dirty="0">
                          <a:solidFill>
                            <a:srgbClr val="00B0F0"/>
                          </a:solidFill>
                        </a:rPr>
                        <a:t>DR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QA" dirty="0">
                          <a:solidFill>
                            <a:srgbClr val="00B0F0"/>
                          </a:solidFill>
                        </a:rPr>
                        <a:t>No DR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914240"/>
                  </a:ext>
                </a:extLst>
              </a:tr>
              <a:tr h="370840">
                <a:tc>
                  <a:txBody>
                    <a:bodyPr/>
                    <a:lstStyle/>
                    <a:p>
                      <a:r>
                        <a:rPr lang="en-QA" b="1" dirty="0">
                          <a:solidFill>
                            <a:srgbClr val="FF0000"/>
                          </a:solidFill>
                        </a:rPr>
                        <a:t>DR</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QA" b="1" dirty="0">
                          <a:solidFill>
                            <a:schemeClr val="tx1"/>
                          </a:solidFill>
                        </a:rPr>
                        <a:t>True </a:t>
                      </a:r>
                      <a:r>
                        <a:rPr lang="en-QA" b="1" dirty="0"/>
                        <a:t>Positive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QA" b="1" dirty="0">
                          <a:solidFill>
                            <a:schemeClr val="tx1"/>
                          </a:solidFill>
                        </a:rPr>
                        <a:t>False</a:t>
                      </a:r>
                      <a:r>
                        <a:rPr lang="en-QA" b="1" dirty="0">
                          <a:solidFill>
                            <a:schemeClr val="bg1"/>
                          </a:solidFill>
                        </a:rPr>
                        <a:t> </a:t>
                      </a:r>
                      <a:r>
                        <a:rPr lang="en-QA" b="1" dirty="0"/>
                        <a:t>Positive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6764826"/>
                  </a:ext>
                </a:extLst>
              </a:tr>
              <a:tr h="370840">
                <a:tc>
                  <a:txBody>
                    <a:bodyPr/>
                    <a:lstStyle/>
                    <a:p>
                      <a:r>
                        <a:rPr lang="en-QA" b="1" dirty="0">
                          <a:solidFill>
                            <a:srgbClr val="FF0000"/>
                          </a:solidFill>
                        </a:rPr>
                        <a:t>No DR</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QA" b="1" dirty="0"/>
                        <a:t>False Negative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QA" b="1" dirty="0"/>
                        <a:t>True Negative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0164429"/>
                  </a:ext>
                </a:extLst>
              </a:tr>
            </a:tbl>
          </a:graphicData>
        </a:graphic>
      </p:graphicFrame>
      <p:sp>
        <p:nvSpPr>
          <p:cNvPr id="7" name="Left Brace 6">
            <a:extLst>
              <a:ext uri="{FF2B5EF4-FFF2-40B4-BE49-F238E27FC236}">
                <a16:creationId xmlns:a16="http://schemas.microsoft.com/office/drawing/2014/main" id="{A3D7E7A4-4E8C-DC49-A96F-F9362422107A}"/>
              </a:ext>
            </a:extLst>
          </p:cNvPr>
          <p:cNvSpPr/>
          <p:nvPr/>
        </p:nvSpPr>
        <p:spPr>
          <a:xfrm>
            <a:off x="1803400" y="4178300"/>
            <a:ext cx="234552" cy="746324"/>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QA"/>
          </a:p>
        </p:txBody>
      </p:sp>
      <p:sp>
        <p:nvSpPr>
          <p:cNvPr id="8" name="TextBox 7">
            <a:extLst>
              <a:ext uri="{FF2B5EF4-FFF2-40B4-BE49-F238E27FC236}">
                <a16:creationId xmlns:a16="http://schemas.microsoft.com/office/drawing/2014/main" id="{3A386FA8-EE82-C14A-9D7B-DDF322F440B9}"/>
              </a:ext>
            </a:extLst>
          </p:cNvPr>
          <p:cNvSpPr txBox="1"/>
          <p:nvPr/>
        </p:nvSpPr>
        <p:spPr>
          <a:xfrm>
            <a:off x="444499" y="4043630"/>
            <a:ext cx="1199752" cy="1015663"/>
          </a:xfrm>
          <a:prstGeom prst="rect">
            <a:avLst/>
          </a:prstGeom>
          <a:noFill/>
        </p:spPr>
        <p:txBody>
          <a:bodyPr wrap="none" rtlCol="0">
            <a:spAutoFit/>
          </a:bodyPr>
          <a:lstStyle/>
          <a:p>
            <a:r>
              <a:rPr lang="en-QA" sz="2000" b="1" dirty="0">
                <a:solidFill>
                  <a:srgbClr val="FF0000"/>
                </a:solidFill>
              </a:rPr>
              <a:t>Predicted</a:t>
            </a:r>
          </a:p>
          <a:p>
            <a:r>
              <a:rPr lang="en-US" sz="2000" b="1" dirty="0">
                <a:solidFill>
                  <a:srgbClr val="FF0000"/>
                </a:solidFill>
              </a:rPr>
              <a:t>b</a:t>
            </a:r>
            <a:r>
              <a:rPr lang="en-QA" sz="2000" b="1" dirty="0">
                <a:solidFill>
                  <a:srgbClr val="FF0000"/>
                </a:solidFill>
              </a:rPr>
              <a:t>y the </a:t>
            </a:r>
            <a:br>
              <a:rPr lang="en-QA" sz="2000" b="1" dirty="0">
                <a:solidFill>
                  <a:srgbClr val="FF0000"/>
                </a:solidFill>
              </a:rPr>
            </a:br>
            <a:r>
              <a:rPr lang="en-QA" sz="2000" b="1" dirty="0">
                <a:solidFill>
                  <a:srgbClr val="FF0000"/>
                </a:solidFill>
              </a:rPr>
              <a:t>classifier </a:t>
            </a:r>
          </a:p>
        </p:txBody>
      </p:sp>
      <p:sp>
        <p:nvSpPr>
          <p:cNvPr id="9" name="Left Brace 8">
            <a:extLst>
              <a:ext uri="{FF2B5EF4-FFF2-40B4-BE49-F238E27FC236}">
                <a16:creationId xmlns:a16="http://schemas.microsoft.com/office/drawing/2014/main" id="{71C702A8-BD88-E64E-8AA8-C1ECA151958B}"/>
              </a:ext>
            </a:extLst>
          </p:cNvPr>
          <p:cNvSpPr/>
          <p:nvPr/>
        </p:nvSpPr>
        <p:spPr>
          <a:xfrm rot="5400000">
            <a:off x="5805685" y="1113555"/>
            <a:ext cx="136129" cy="4991099"/>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QA"/>
          </a:p>
        </p:txBody>
      </p:sp>
      <p:sp>
        <p:nvSpPr>
          <p:cNvPr id="10" name="TextBox 9">
            <a:extLst>
              <a:ext uri="{FF2B5EF4-FFF2-40B4-BE49-F238E27FC236}">
                <a16:creationId xmlns:a16="http://schemas.microsoft.com/office/drawing/2014/main" id="{DD1E37B5-714F-6A48-BADE-8C1CD0BFE134}"/>
              </a:ext>
            </a:extLst>
          </p:cNvPr>
          <p:cNvSpPr txBox="1"/>
          <p:nvPr/>
        </p:nvSpPr>
        <p:spPr>
          <a:xfrm>
            <a:off x="5033850" y="3116509"/>
            <a:ext cx="1706686" cy="400110"/>
          </a:xfrm>
          <a:prstGeom prst="rect">
            <a:avLst/>
          </a:prstGeom>
          <a:noFill/>
        </p:spPr>
        <p:txBody>
          <a:bodyPr wrap="none" rtlCol="0">
            <a:spAutoFit/>
          </a:bodyPr>
          <a:lstStyle/>
          <a:p>
            <a:r>
              <a:rPr lang="en-QA" sz="2000" b="1" dirty="0">
                <a:solidFill>
                  <a:srgbClr val="00B0F0"/>
                </a:solidFill>
              </a:rPr>
              <a:t>Gold Standard</a:t>
            </a:r>
          </a:p>
        </p:txBody>
      </p:sp>
      <p:sp>
        <p:nvSpPr>
          <p:cNvPr id="11" name="Rounded Rectangle 10">
            <a:extLst>
              <a:ext uri="{FF2B5EF4-FFF2-40B4-BE49-F238E27FC236}">
                <a16:creationId xmlns:a16="http://schemas.microsoft.com/office/drawing/2014/main" id="{0B66D00E-57F7-EE4D-A25E-99E7DBAC7BCF}"/>
              </a:ext>
            </a:extLst>
          </p:cNvPr>
          <p:cNvSpPr/>
          <p:nvPr/>
        </p:nvSpPr>
        <p:spPr>
          <a:xfrm>
            <a:off x="3434953" y="4203700"/>
            <a:ext cx="1962547" cy="720000"/>
          </a:xfrm>
          <a:prstGeom prst="roundRect">
            <a:avLst/>
          </a:prstGeom>
          <a:noFill/>
          <a:ln w="190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a:p>
        </p:txBody>
      </p:sp>
      <p:cxnSp>
        <p:nvCxnSpPr>
          <p:cNvPr id="13" name="Curved Connector 12">
            <a:extLst>
              <a:ext uri="{FF2B5EF4-FFF2-40B4-BE49-F238E27FC236}">
                <a16:creationId xmlns:a16="http://schemas.microsoft.com/office/drawing/2014/main" id="{8C86AD8F-A6C3-464B-B0D9-5404901D2F90}"/>
              </a:ext>
            </a:extLst>
          </p:cNvPr>
          <p:cNvCxnSpPr/>
          <p:nvPr/>
        </p:nvCxnSpPr>
        <p:spPr>
          <a:xfrm rot="16200000" flipH="1">
            <a:off x="4366850" y="4963750"/>
            <a:ext cx="334100" cy="254000"/>
          </a:xfrm>
          <a:prstGeom prst="curvedConnector3">
            <a:avLst/>
          </a:prstGeom>
          <a:ln w="1905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E1F4B88-CDBF-D24F-9CCF-0A8F041E358B}"/>
                  </a:ext>
                </a:extLst>
              </p:cNvPr>
              <p:cNvSpPr txBox="1"/>
              <p:nvPr/>
            </p:nvSpPr>
            <p:spPr>
              <a:xfrm>
                <a:off x="1517411" y="5365691"/>
                <a:ext cx="6286977" cy="1192827"/>
              </a:xfrm>
              <a:prstGeom prst="rect">
                <a:avLst/>
              </a:prstGeom>
              <a:noFill/>
            </p:spPr>
            <p:txBody>
              <a:bodyPr wrap="none" rtlCol="0">
                <a:spAutoFit/>
              </a:bodyPr>
              <a:lstStyle/>
              <a:p>
                <a:r>
                  <a:rPr lang="en-US" sz="2000" dirty="0"/>
                  <a:t>% of correct cases (i.e., with DR) that are predicted as DR =</a:t>
                </a:r>
              </a:p>
              <a:p>
                <a:r>
                  <a:rPr lang="en-US" sz="2000" dirty="0"/>
                  <a:t> </a:t>
                </a:r>
                <a:br>
                  <a:rPr lang="en-US" sz="2000" dirty="0"/>
                </a:br>
                <a:r>
                  <a:rPr lang="en-US" sz="2000" b="1" dirty="0">
                    <a:solidFill>
                      <a:srgbClr val="00B050"/>
                    </a:solidFill>
                  </a:rPr>
                  <a:t>Recall</a:t>
                </a:r>
                <a:r>
                  <a:rPr lang="en-US" sz="2000" dirty="0"/>
                  <a:t> = </a:t>
                </a:r>
                <a14:m>
                  <m:oMath xmlns:m="http://schemas.openxmlformats.org/officeDocument/2006/math">
                    <m:f>
                      <m:fPr>
                        <m:ctrlPr>
                          <a:rPr lang="en-US" sz="2000" b="1" i="1" smtClean="0">
                            <a:latin typeface="Cambria Math" panose="02040503050406030204" pitchFamily="18" charset="0"/>
                          </a:rPr>
                        </m:ctrlPr>
                      </m:fPr>
                      <m:num>
                        <m:r>
                          <a:rPr lang="en-GB" sz="2000" b="1" i="1" smtClean="0">
                            <a:latin typeface="Cambria Math" panose="02040503050406030204" pitchFamily="18" charset="0"/>
                          </a:rPr>
                          <m:t>𝑻𝒓𝒖𝒆</m:t>
                        </m:r>
                        <m:r>
                          <a:rPr lang="en-GB" sz="2000" b="1" i="1" smtClean="0">
                            <a:latin typeface="Cambria Math" panose="02040503050406030204" pitchFamily="18" charset="0"/>
                          </a:rPr>
                          <m:t> </m:t>
                        </m:r>
                        <m:r>
                          <a:rPr lang="en-GB" sz="2000" b="1" i="1" smtClean="0">
                            <a:latin typeface="Cambria Math" panose="02040503050406030204" pitchFamily="18" charset="0"/>
                          </a:rPr>
                          <m:t>𝑷𝒐𝒔𝒊𝒕𝒊𝒗𝒆</m:t>
                        </m:r>
                      </m:num>
                      <m:den>
                        <m:r>
                          <a:rPr lang="en-GB" sz="2000" b="1" i="1" smtClean="0">
                            <a:latin typeface="Cambria Math" panose="02040503050406030204" pitchFamily="18" charset="0"/>
                          </a:rPr>
                          <m:t>𝑻𝒓𝒖𝒆</m:t>
                        </m:r>
                        <m:r>
                          <a:rPr lang="en-GB" sz="2000" b="1" i="1" smtClean="0">
                            <a:latin typeface="Cambria Math" panose="02040503050406030204" pitchFamily="18" charset="0"/>
                          </a:rPr>
                          <m:t> </m:t>
                        </m:r>
                        <m:r>
                          <a:rPr lang="en-GB" sz="2000" b="1" i="1" smtClean="0">
                            <a:latin typeface="Cambria Math" panose="02040503050406030204" pitchFamily="18" charset="0"/>
                          </a:rPr>
                          <m:t>𝑷𝒐𝒔𝒊𝒕𝒊𝒗𝒆</m:t>
                        </m:r>
                        <m:r>
                          <a:rPr lang="en-GB" sz="2000" b="1" i="1" smtClean="0">
                            <a:latin typeface="Cambria Math" panose="02040503050406030204" pitchFamily="18" charset="0"/>
                          </a:rPr>
                          <m:t>+</m:t>
                        </m:r>
                        <m:r>
                          <a:rPr lang="en-GB" sz="2000" b="1" i="1" smtClean="0">
                            <a:latin typeface="Cambria Math" panose="02040503050406030204" pitchFamily="18" charset="0"/>
                          </a:rPr>
                          <m:t>𝑭𝒂𝒍𝒔𝒆</m:t>
                        </m:r>
                        <m:r>
                          <a:rPr lang="en-GB" sz="2000" b="1" i="1" smtClean="0">
                            <a:latin typeface="Cambria Math" panose="02040503050406030204" pitchFamily="18" charset="0"/>
                          </a:rPr>
                          <m:t> </m:t>
                        </m:r>
                        <m:r>
                          <a:rPr lang="en-GB" sz="2000" b="1" i="1" smtClean="0">
                            <a:latin typeface="Cambria Math" panose="02040503050406030204" pitchFamily="18" charset="0"/>
                          </a:rPr>
                          <m:t>𝑵𝒆𝒈𝒂𝒕𝒊𝒗𝒆</m:t>
                        </m:r>
                      </m:den>
                    </m:f>
                  </m:oMath>
                </a14:m>
                <a:r>
                  <a:rPr lang="en-US" sz="2000" dirty="0"/>
                  <a:t> </a:t>
                </a:r>
              </a:p>
            </p:txBody>
          </p:sp>
        </mc:Choice>
        <mc:Fallback xmlns="">
          <p:sp>
            <p:nvSpPr>
              <p:cNvPr id="14" name="TextBox 13">
                <a:extLst>
                  <a:ext uri="{FF2B5EF4-FFF2-40B4-BE49-F238E27FC236}">
                    <a16:creationId xmlns:a16="http://schemas.microsoft.com/office/drawing/2014/main" id="{0E1F4B88-CDBF-D24F-9CCF-0A8F041E358B}"/>
                  </a:ext>
                </a:extLst>
              </p:cNvPr>
              <p:cNvSpPr txBox="1">
                <a:spLocks noRot="1" noChangeAspect="1" noMove="1" noResize="1" noEditPoints="1" noAdjustHandles="1" noChangeArrowheads="1" noChangeShapeType="1" noTextEdit="1"/>
              </p:cNvSpPr>
              <p:nvPr/>
            </p:nvSpPr>
            <p:spPr>
              <a:xfrm>
                <a:off x="1517411" y="5365691"/>
                <a:ext cx="6286977" cy="1192827"/>
              </a:xfrm>
              <a:prstGeom prst="rect">
                <a:avLst/>
              </a:prstGeom>
              <a:blipFill>
                <a:blip r:embed="rId2"/>
                <a:stretch>
                  <a:fillRect l="-1008" t="-2105" b="-4211"/>
                </a:stretch>
              </a:blipFill>
            </p:spPr>
            <p:txBody>
              <a:bodyPr/>
              <a:lstStyle/>
              <a:p>
                <a:r>
                  <a:rPr lang="en-QA">
                    <a:noFill/>
                  </a:rPr>
                  <a:t> </a:t>
                </a:r>
              </a:p>
            </p:txBody>
          </p:sp>
        </mc:Fallback>
      </mc:AlternateContent>
    </p:spTree>
    <p:extLst>
      <p:ext uri="{BB962C8B-B14F-4D97-AF65-F5344CB8AC3E}">
        <p14:creationId xmlns:p14="http://schemas.microsoft.com/office/powerpoint/2010/main" val="23942279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CFABC-DC10-0B45-9FEE-297F0DB658BF}"/>
              </a:ext>
            </a:extLst>
          </p:cNvPr>
          <p:cNvSpPr>
            <a:spLocks noGrp="1"/>
          </p:cNvSpPr>
          <p:nvPr>
            <p:ph type="title"/>
          </p:nvPr>
        </p:nvSpPr>
        <p:spPr/>
        <p:txBody>
          <a:bodyPr/>
          <a:lstStyle/>
          <a:p>
            <a:pPr algn="ctr"/>
            <a:r>
              <a:rPr lang="en-QA" dirty="0"/>
              <a:t>Diagnosing Diabetic Eye Disease Using </a:t>
            </a:r>
            <a:br>
              <a:rPr lang="en-QA" dirty="0"/>
            </a:br>
            <a:r>
              <a:rPr lang="en-QA" dirty="0"/>
              <a:t>Deep Learning</a:t>
            </a:r>
          </a:p>
        </p:txBody>
      </p:sp>
      <p:sp>
        <p:nvSpPr>
          <p:cNvPr id="3" name="Content Placeholder 2">
            <a:extLst>
              <a:ext uri="{FF2B5EF4-FFF2-40B4-BE49-F238E27FC236}">
                <a16:creationId xmlns:a16="http://schemas.microsoft.com/office/drawing/2014/main" id="{63AAEFF4-B1CC-CB4F-BA73-794AC9729A28}"/>
              </a:ext>
            </a:extLst>
          </p:cNvPr>
          <p:cNvSpPr>
            <a:spLocks noGrp="1"/>
          </p:cNvSpPr>
          <p:nvPr>
            <p:ph idx="1"/>
          </p:nvPr>
        </p:nvSpPr>
        <p:spPr/>
        <p:txBody>
          <a:bodyPr>
            <a:normAutofit/>
          </a:bodyPr>
          <a:lstStyle/>
          <a:p>
            <a:r>
              <a:rPr lang="en-US" dirty="0"/>
              <a:t>The </a:t>
            </a:r>
            <a:r>
              <a:rPr lang="en-US" b="1" i="1" dirty="0"/>
              <a:t>F-score</a:t>
            </a:r>
            <a:r>
              <a:rPr lang="en-US" dirty="0"/>
              <a:t> (combined </a:t>
            </a:r>
            <a:r>
              <a:rPr lang="en-US" i="1" dirty="0">
                <a:solidFill>
                  <a:srgbClr val="00B050"/>
                </a:solidFill>
              </a:rPr>
              <a:t>sensitivity</a:t>
            </a:r>
            <a:r>
              <a:rPr lang="en-US" dirty="0"/>
              <a:t> and </a:t>
            </a:r>
            <a:r>
              <a:rPr lang="en-US" i="1" dirty="0">
                <a:solidFill>
                  <a:srgbClr val="FFC000"/>
                </a:solidFill>
              </a:rPr>
              <a:t>precision</a:t>
            </a:r>
            <a:r>
              <a:rPr lang="en-US" dirty="0"/>
              <a:t>) of the algorithm was 0.95, which is slightly better than the median F-score of the 8 board-certified ophthalmologists (measured at 0.91)</a:t>
            </a:r>
          </a:p>
          <a:p>
            <a:pPr marL="914400" lvl="2" indent="0">
              <a:buNone/>
            </a:pPr>
            <a:endParaRPr lang="en-QA" sz="2400" dirty="0"/>
          </a:p>
        </p:txBody>
      </p:sp>
      <p:graphicFrame>
        <p:nvGraphicFramePr>
          <p:cNvPr id="4" name="Table 4">
            <a:extLst>
              <a:ext uri="{FF2B5EF4-FFF2-40B4-BE49-F238E27FC236}">
                <a16:creationId xmlns:a16="http://schemas.microsoft.com/office/drawing/2014/main" id="{E9EB681A-97A4-C446-8F19-D6A38C4212E0}"/>
              </a:ext>
            </a:extLst>
          </p:cNvPr>
          <p:cNvGraphicFramePr>
            <a:graphicFrameLocks noGrp="1"/>
          </p:cNvGraphicFramePr>
          <p:nvPr/>
        </p:nvGraphicFramePr>
        <p:xfrm>
          <a:off x="2197101" y="3812104"/>
          <a:ext cx="6172199" cy="1112520"/>
        </p:xfrm>
        <a:graphic>
          <a:graphicData uri="http://schemas.openxmlformats.org/drawingml/2006/table">
            <a:tbl>
              <a:tblPr firstRow="1" bandRow="1">
                <a:tableStyleId>{5C22544A-7EE6-4342-B048-85BDC9FD1C3A}</a:tableStyleId>
              </a:tblPr>
              <a:tblGrid>
                <a:gridCol w="1193799">
                  <a:extLst>
                    <a:ext uri="{9D8B030D-6E8A-4147-A177-3AD203B41FA5}">
                      <a16:colId xmlns:a16="http://schemas.microsoft.com/office/drawing/2014/main" val="1962345929"/>
                    </a:ext>
                  </a:extLst>
                </a:gridCol>
                <a:gridCol w="2044700">
                  <a:extLst>
                    <a:ext uri="{9D8B030D-6E8A-4147-A177-3AD203B41FA5}">
                      <a16:colId xmlns:a16="http://schemas.microsoft.com/office/drawing/2014/main" val="442868382"/>
                    </a:ext>
                  </a:extLst>
                </a:gridCol>
                <a:gridCol w="2933700">
                  <a:extLst>
                    <a:ext uri="{9D8B030D-6E8A-4147-A177-3AD203B41FA5}">
                      <a16:colId xmlns:a16="http://schemas.microsoft.com/office/drawing/2014/main" val="1072308770"/>
                    </a:ext>
                  </a:extLst>
                </a:gridCol>
              </a:tblGrid>
              <a:tr h="370840">
                <a:tc>
                  <a:txBody>
                    <a:bodyPr/>
                    <a:lstStyle/>
                    <a:p>
                      <a:endParaRPr lang="en-QA"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QA" dirty="0">
                          <a:solidFill>
                            <a:srgbClr val="00B0F0"/>
                          </a:solidFill>
                        </a:rPr>
                        <a:t>DR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QA" dirty="0">
                          <a:solidFill>
                            <a:srgbClr val="00B0F0"/>
                          </a:solidFill>
                        </a:rPr>
                        <a:t>No DR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914240"/>
                  </a:ext>
                </a:extLst>
              </a:tr>
              <a:tr h="370840">
                <a:tc>
                  <a:txBody>
                    <a:bodyPr/>
                    <a:lstStyle/>
                    <a:p>
                      <a:r>
                        <a:rPr lang="en-QA" b="1" dirty="0">
                          <a:solidFill>
                            <a:srgbClr val="FF0000"/>
                          </a:solidFill>
                        </a:rPr>
                        <a:t>DR</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QA" b="1" dirty="0">
                          <a:solidFill>
                            <a:schemeClr val="tx1"/>
                          </a:solidFill>
                        </a:rPr>
                        <a:t>True </a:t>
                      </a:r>
                      <a:r>
                        <a:rPr lang="en-QA" b="1" dirty="0"/>
                        <a:t>Positive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QA" b="1" dirty="0">
                          <a:solidFill>
                            <a:schemeClr val="tx1"/>
                          </a:solidFill>
                        </a:rPr>
                        <a:t>False</a:t>
                      </a:r>
                      <a:r>
                        <a:rPr lang="en-QA" b="1" dirty="0">
                          <a:solidFill>
                            <a:schemeClr val="bg1"/>
                          </a:solidFill>
                        </a:rPr>
                        <a:t> </a:t>
                      </a:r>
                      <a:r>
                        <a:rPr lang="en-QA" b="1" dirty="0"/>
                        <a:t>Positive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6764826"/>
                  </a:ext>
                </a:extLst>
              </a:tr>
              <a:tr h="370840">
                <a:tc>
                  <a:txBody>
                    <a:bodyPr/>
                    <a:lstStyle/>
                    <a:p>
                      <a:r>
                        <a:rPr lang="en-QA" b="1" dirty="0">
                          <a:solidFill>
                            <a:srgbClr val="FF0000"/>
                          </a:solidFill>
                        </a:rPr>
                        <a:t>No DR</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QA" b="1" dirty="0"/>
                        <a:t>False Negative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QA" b="1" dirty="0"/>
                        <a:t>True Negative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0164429"/>
                  </a:ext>
                </a:extLst>
              </a:tr>
            </a:tbl>
          </a:graphicData>
        </a:graphic>
      </p:graphicFrame>
      <p:sp>
        <p:nvSpPr>
          <p:cNvPr id="7" name="Left Brace 6">
            <a:extLst>
              <a:ext uri="{FF2B5EF4-FFF2-40B4-BE49-F238E27FC236}">
                <a16:creationId xmlns:a16="http://schemas.microsoft.com/office/drawing/2014/main" id="{A3D7E7A4-4E8C-DC49-A96F-F9362422107A}"/>
              </a:ext>
            </a:extLst>
          </p:cNvPr>
          <p:cNvSpPr/>
          <p:nvPr/>
        </p:nvSpPr>
        <p:spPr>
          <a:xfrm>
            <a:off x="1803400" y="4178300"/>
            <a:ext cx="234552" cy="746324"/>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QA"/>
          </a:p>
        </p:txBody>
      </p:sp>
      <p:sp>
        <p:nvSpPr>
          <p:cNvPr id="8" name="TextBox 7">
            <a:extLst>
              <a:ext uri="{FF2B5EF4-FFF2-40B4-BE49-F238E27FC236}">
                <a16:creationId xmlns:a16="http://schemas.microsoft.com/office/drawing/2014/main" id="{3A386FA8-EE82-C14A-9D7B-DDF322F440B9}"/>
              </a:ext>
            </a:extLst>
          </p:cNvPr>
          <p:cNvSpPr txBox="1"/>
          <p:nvPr/>
        </p:nvSpPr>
        <p:spPr>
          <a:xfrm>
            <a:off x="444499" y="4043630"/>
            <a:ext cx="1199752" cy="1015663"/>
          </a:xfrm>
          <a:prstGeom prst="rect">
            <a:avLst/>
          </a:prstGeom>
          <a:noFill/>
        </p:spPr>
        <p:txBody>
          <a:bodyPr wrap="none" rtlCol="0">
            <a:spAutoFit/>
          </a:bodyPr>
          <a:lstStyle/>
          <a:p>
            <a:r>
              <a:rPr lang="en-QA" sz="2000" b="1" dirty="0">
                <a:solidFill>
                  <a:srgbClr val="FF0000"/>
                </a:solidFill>
              </a:rPr>
              <a:t>Predicted</a:t>
            </a:r>
          </a:p>
          <a:p>
            <a:r>
              <a:rPr lang="en-US" sz="2000" b="1" dirty="0">
                <a:solidFill>
                  <a:srgbClr val="FF0000"/>
                </a:solidFill>
              </a:rPr>
              <a:t>b</a:t>
            </a:r>
            <a:r>
              <a:rPr lang="en-QA" sz="2000" b="1" dirty="0">
                <a:solidFill>
                  <a:srgbClr val="FF0000"/>
                </a:solidFill>
              </a:rPr>
              <a:t>y the </a:t>
            </a:r>
            <a:br>
              <a:rPr lang="en-QA" sz="2000" b="1" dirty="0">
                <a:solidFill>
                  <a:srgbClr val="FF0000"/>
                </a:solidFill>
              </a:rPr>
            </a:br>
            <a:r>
              <a:rPr lang="en-QA" sz="2000" b="1" dirty="0">
                <a:solidFill>
                  <a:srgbClr val="FF0000"/>
                </a:solidFill>
              </a:rPr>
              <a:t>classifier </a:t>
            </a:r>
          </a:p>
        </p:txBody>
      </p:sp>
      <p:sp>
        <p:nvSpPr>
          <p:cNvPr id="9" name="Left Brace 8">
            <a:extLst>
              <a:ext uri="{FF2B5EF4-FFF2-40B4-BE49-F238E27FC236}">
                <a16:creationId xmlns:a16="http://schemas.microsoft.com/office/drawing/2014/main" id="{71C702A8-BD88-E64E-8AA8-C1ECA151958B}"/>
              </a:ext>
            </a:extLst>
          </p:cNvPr>
          <p:cNvSpPr/>
          <p:nvPr/>
        </p:nvSpPr>
        <p:spPr>
          <a:xfrm rot="5400000">
            <a:off x="5805685" y="1113555"/>
            <a:ext cx="136129" cy="4991099"/>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QA"/>
          </a:p>
        </p:txBody>
      </p:sp>
      <p:sp>
        <p:nvSpPr>
          <p:cNvPr id="10" name="TextBox 9">
            <a:extLst>
              <a:ext uri="{FF2B5EF4-FFF2-40B4-BE49-F238E27FC236}">
                <a16:creationId xmlns:a16="http://schemas.microsoft.com/office/drawing/2014/main" id="{DD1E37B5-714F-6A48-BADE-8C1CD0BFE134}"/>
              </a:ext>
            </a:extLst>
          </p:cNvPr>
          <p:cNvSpPr txBox="1"/>
          <p:nvPr/>
        </p:nvSpPr>
        <p:spPr>
          <a:xfrm>
            <a:off x="5033850" y="3116509"/>
            <a:ext cx="1706686" cy="400110"/>
          </a:xfrm>
          <a:prstGeom prst="rect">
            <a:avLst/>
          </a:prstGeom>
          <a:noFill/>
        </p:spPr>
        <p:txBody>
          <a:bodyPr wrap="none" rtlCol="0">
            <a:spAutoFit/>
          </a:bodyPr>
          <a:lstStyle/>
          <a:p>
            <a:r>
              <a:rPr lang="en-QA" sz="2000" b="1" dirty="0">
                <a:solidFill>
                  <a:srgbClr val="00B0F0"/>
                </a:solidFill>
              </a:rPr>
              <a:t>Gold Standard</a:t>
            </a:r>
          </a:p>
        </p:txBody>
      </p:sp>
      <p:sp>
        <p:nvSpPr>
          <p:cNvPr id="11" name="Rounded Rectangle 10">
            <a:extLst>
              <a:ext uri="{FF2B5EF4-FFF2-40B4-BE49-F238E27FC236}">
                <a16:creationId xmlns:a16="http://schemas.microsoft.com/office/drawing/2014/main" id="{0B66D00E-57F7-EE4D-A25E-99E7DBAC7BCF}"/>
              </a:ext>
            </a:extLst>
          </p:cNvPr>
          <p:cNvSpPr/>
          <p:nvPr/>
        </p:nvSpPr>
        <p:spPr>
          <a:xfrm>
            <a:off x="3434953" y="4203700"/>
            <a:ext cx="1962547" cy="720000"/>
          </a:xfrm>
          <a:prstGeom prst="roundRect">
            <a:avLst/>
          </a:prstGeom>
          <a:noFill/>
          <a:ln w="190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a:p>
        </p:txBody>
      </p:sp>
      <p:cxnSp>
        <p:nvCxnSpPr>
          <p:cNvPr id="13" name="Curved Connector 12">
            <a:extLst>
              <a:ext uri="{FF2B5EF4-FFF2-40B4-BE49-F238E27FC236}">
                <a16:creationId xmlns:a16="http://schemas.microsoft.com/office/drawing/2014/main" id="{8C86AD8F-A6C3-464B-B0D9-5404901D2F90}"/>
              </a:ext>
            </a:extLst>
          </p:cNvPr>
          <p:cNvCxnSpPr/>
          <p:nvPr/>
        </p:nvCxnSpPr>
        <p:spPr>
          <a:xfrm rot="16200000" flipH="1">
            <a:off x="4366850" y="4963750"/>
            <a:ext cx="334100" cy="254000"/>
          </a:xfrm>
          <a:prstGeom prst="curvedConnector3">
            <a:avLst/>
          </a:prstGeom>
          <a:ln w="1905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E1F4B88-CDBF-D24F-9CCF-0A8F041E358B}"/>
                  </a:ext>
                </a:extLst>
              </p:cNvPr>
              <p:cNvSpPr txBox="1"/>
              <p:nvPr/>
            </p:nvSpPr>
            <p:spPr>
              <a:xfrm>
                <a:off x="1517411" y="5365691"/>
                <a:ext cx="7437998" cy="1192827"/>
              </a:xfrm>
              <a:prstGeom prst="rect">
                <a:avLst/>
              </a:prstGeom>
              <a:noFill/>
            </p:spPr>
            <p:txBody>
              <a:bodyPr wrap="none" rtlCol="0">
                <a:spAutoFit/>
              </a:bodyPr>
              <a:lstStyle/>
              <a:p>
                <a:r>
                  <a:rPr lang="en-US" sz="2000" dirty="0"/>
                  <a:t>The algorithm’s ability to designate an individual with DR as positive =</a:t>
                </a:r>
              </a:p>
              <a:p>
                <a:r>
                  <a:rPr lang="en-US" sz="2000" dirty="0"/>
                  <a:t> </a:t>
                </a:r>
                <a:br>
                  <a:rPr lang="en-US" sz="2000" dirty="0"/>
                </a:br>
                <a:r>
                  <a:rPr lang="en-US" sz="2000" b="1" dirty="0">
                    <a:solidFill>
                      <a:srgbClr val="00B050"/>
                    </a:solidFill>
                  </a:rPr>
                  <a:t>Recall</a:t>
                </a:r>
                <a:r>
                  <a:rPr lang="en-US" sz="2000" dirty="0"/>
                  <a:t> = </a:t>
                </a:r>
                <a14:m>
                  <m:oMath xmlns:m="http://schemas.openxmlformats.org/officeDocument/2006/math">
                    <m:f>
                      <m:fPr>
                        <m:ctrlPr>
                          <a:rPr lang="en-US" sz="2000" b="1" i="1" smtClean="0">
                            <a:latin typeface="Cambria Math" panose="02040503050406030204" pitchFamily="18" charset="0"/>
                          </a:rPr>
                        </m:ctrlPr>
                      </m:fPr>
                      <m:num>
                        <m:r>
                          <a:rPr lang="en-GB" sz="2000" b="1" i="1" smtClean="0">
                            <a:latin typeface="Cambria Math" panose="02040503050406030204" pitchFamily="18" charset="0"/>
                          </a:rPr>
                          <m:t>𝑻𝒓𝒖𝒆</m:t>
                        </m:r>
                        <m:r>
                          <a:rPr lang="en-GB" sz="2000" b="1" i="1" smtClean="0">
                            <a:latin typeface="Cambria Math" panose="02040503050406030204" pitchFamily="18" charset="0"/>
                          </a:rPr>
                          <m:t> </m:t>
                        </m:r>
                        <m:r>
                          <a:rPr lang="en-GB" sz="2000" b="1" i="1" smtClean="0">
                            <a:latin typeface="Cambria Math" panose="02040503050406030204" pitchFamily="18" charset="0"/>
                          </a:rPr>
                          <m:t>𝑷𝒐𝒔𝒊𝒕𝒊𝒗𝒆</m:t>
                        </m:r>
                      </m:num>
                      <m:den>
                        <m:r>
                          <a:rPr lang="en-GB" sz="2000" b="1" i="1" smtClean="0">
                            <a:latin typeface="Cambria Math" panose="02040503050406030204" pitchFamily="18" charset="0"/>
                          </a:rPr>
                          <m:t>𝑻𝒓𝒖𝒆</m:t>
                        </m:r>
                        <m:r>
                          <a:rPr lang="en-GB" sz="2000" b="1" i="1" smtClean="0">
                            <a:latin typeface="Cambria Math" panose="02040503050406030204" pitchFamily="18" charset="0"/>
                          </a:rPr>
                          <m:t> </m:t>
                        </m:r>
                        <m:r>
                          <a:rPr lang="en-GB" sz="2000" b="1" i="1" smtClean="0">
                            <a:latin typeface="Cambria Math" panose="02040503050406030204" pitchFamily="18" charset="0"/>
                          </a:rPr>
                          <m:t>𝑷𝒐𝒔𝒊𝒕𝒊𝒗𝒆</m:t>
                        </m:r>
                        <m:r>
                          <a:rPr lang="en-GB" sz="2000" b="1" i="1" smtClean="0">
                            <a:latin typeface="Cambria Math" panose="02040503050406030204" pitchFamily="18" charset="0"/>
                          </a:rPr>
                          <m:t>+</m:t>
                        </m:r>
                        <m:r>
                          <a:rPr lang="en-GB" sz="2000" b="1" i="1" smtClean="0">
                            <a:latin typeface="Cambria Math" panose="02040503050406030204" pitchFamily="18" charset="0"/>
                          </a:rPr>
                          <m:t>𝑭𝒂𝒍𝒔𝒆</m:t>
                        </m:r>
                        <m:r>
                          <a:rPr lang="en-GB" sz="2000" b="1" i="1" smtClean="0">
                            <a:latin typeface="Cambria Math" panose="02040503050406030204" pitchFamily="18" charset="0"/>
                          </a:rPr>
                          <m:t> </m:t>
                        </m:r>
                        <m:r>
                          <a:rPr lang="en-GB" sz="2000" b="1" i="1" smtClean="0">
                            <a:latin typeface="Cambria Math" panose="02040503050406030204" pitchFamily="18" charset="0"/>
                          </a:rPr>
                          <m:t>𝑵𝒆𝒈𝒂𝒕𝒊𝒗𝒆</m:t>
                        </m:r>
                      </m:den>
                    </m:f>
                  </m:oMath>
                </a14:m>
                <a:r>
                  <a:rPr lang="en-US" sz="2000" dirty="0"/>
                  <a:t> </a:t>
                </a:r>
              </a:p>
            </p:txBody>
          </p:sp>
        </mc:Choice>
        <mc:Fallback xmlns="">
          <p:sp>
            <p:nvSpPr>
              <p:cNvPr id="14" name="TextBox 13">
                <a:extLst>
                  <a:ext uri="{FF2B5EF4-FFF2-40B4-BE49-F238E27FC236}">
                    <a16:creationId xmlns:a16="http://schemas.microsoft.com/office/drawing/2014/main" id="{0E1F4B88-CDBF-D24F-9CCF-0A8F041E358B}"/>
                  </a:ext>
                </a:extLst>
              </p:cNvPr>
              <p:cNvSpPr txBox="1">
                <a:spLocks noRot="1" noChangeAspect="1" noMove="1" noResize="1" noEditPoints="1" noAdjustHandles="1" noChangeArrowheads="1" noChangeShapeType="1" noTextEdit="1"/>
              </p:cNvSpPr>
              <p:nvPr/>
            </p:nvSpPr>
            <p:spPr>
              <a:xfrm>
                <a:off x="1517411" y="5365691"/>
                <a:ext cx="7437998" cy="1192827"/>
              </a:xfrm>
              <a:prstGeom prst="rect">
                <a:avLst/>
              </a:prstGeom>
              <a:blipFill>
                <a:blip r:embed="rId2"/>
                <a:stretch>
                  <a:fillRect l="-852" t="-2105" b="-4211"/>
                </a:stretch>
              </a:blipFill>
            </p:spPr>
            <p:txBody>
              <a:bodyPr/>
              <a:lstStyle/>
              <a:p>
                <a:r>
                  <a:rPr lang="en-QA">
                    <a:noFill/>
                  </a:rPr>
                  <a:t> </a:t>
                </a:r>
              </a:p>
            </p:txBody>
          </p:sp>
        </mc:Fallback>
      </mc:AlternateContent>
    </p:spTree>
    <p:extLst>
      <p:ext uri="{BB962C8B-B14F-4D97-AF65-F5344CB8AC3E}">
        <p14:creationId xmlns:p14="http://schemas.microsoft.com/office/powerpoint/2010/main" val="27967421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CFABC-DC10-0B45-9FEE-297F0DB658BF}"/>
              </a:ext>
            </a:extLst>
          </p:cNvPr>
          <p:cNvSpPr>
            <a:spLocks noGrp="1"/>
          </p:cNvSpPr>
          <p:nvPr>
            <p:ph type="title"/>
          </p:nvPr>
        </p:nvSpPr>
        <p:spPr/>
        <p:txBody>
          <a:bodyPr/>
          <a:lstStyle/>
          <a:p>
            <a:pPr algn="ctr"/>
            <a:r>
              <a:rPr lang="en-QA" dirty="0"/>
              <a:t>Diagnosing Diabetic Eye Disease Using </a:t>
            </a:r>
            <a:br>
              <a:rPr lang="en-QA" dirty="0"/>
            </a:br>
            <a:r>
              <a:rPr lang="en-QA" dirty="0"/>
              <a:t>Deep Learning</a:t>
            </a:r>
          </a:p>
        </p:txBody>
      </p:sp>
      <p:sp>
        <p:nvSpPr>
          <p:cNvPr id="3" name="Content Placeholder 2">
            <a:extLst>
              <a:ext uri="{FF2B5EF4-FFF2-40B4-BE49-F238E27FC236}">
                <a16:creationId xmlns:a16="http://schemas.microsoft.com/office/drawing/2014/main" id="{63AAEFF4-B1CC-CB4F-BA73-794AC9729A28}"/>
              </a:ext>
            </a:extLst>
          </p:cNvPr>
          <p:cNvSpPr>
            <a:spLocks noGrp="1"/>
          </p:cNvSpPr>
          <p:nvPr>
            <p:ph idx="1"/>
          </p:nvPr>
        </p:nvSpPr>
        <p:spPr/>
        <p:txBody>
          <a:bodyPr>
            <a:normAutofit/>
          </a:bodyPr>
          <a:lstStyle/>
          <a:p>
            <a:r>
              <a:rPr lang="en-US" dirty="0"/>
              <a:t>The </a:t>
            </a:r>
            <a:r>
              <a:rPr lang="en-US" b="1" i="1" dirty="0"/>
              <a:t>F-score</a:t>
            </a:r>
            <a:r>
              <a:rPr lang="en-US" dirty="0"/>
              <a:t> (combined </a:t>
            </a:r>
            <a:r>
              <a:rPr lang="en-US" i="1" dirty="0">
                <a:solidFill>
                  <a:srgbClr val="00B050"/>
                </a:solidFill>
              </a:rPr>
              <a:t>sensitivity</a:t>
            </a:r>
            <a:r>
              <a:rPr lang="en-US" dirty="0"/>
              <a:t> and </a:t>
            </a:r>
            <a:r>
              <a:rPr lang="en-US" i="1" dirty="0">
                <a:solidFill>
                  <a:srgbClr val="FFC000"/>
                </a:solidFill>
              </a:rPr>
              <a:t>precision</a:t>
            </a:r>
            <a:r>
              <a:rPr lang="en-US" dirty="0"/>
              <a:t>) of the algorithm was 0.95, which is slightly better than the median F-score of the 8 board-certified ophthalmologists (measured at 0.91)</a:t>
            </a:r>
          </a:p>
          <a:p>
            <a:pPr marL="914400" lvl="2" indent="0">
              <a:buNone/>
            </a:pPr>
            <a:endParaRPr lang="en-QA" sz="2400" dirty="0"/>
          </a:p>
        </p:txBody>
      </p:sp>
      <p:graphicFrame>
        <p:nvGraphicFramePr>
          <p:cNvPr id="4" name="Table 4">
            <a:extLst>
              <a:ext uri="{FF2B5EF4-FFF2-40B4-BE49-F238E27FC236}">
                <a16:creationId xmlns:a16="http://schemas.microsoft.com/office/drawing/2014/main" id="{E9EB681A-97A4-C446-8F19-D6A38C4212E0}"/>
              </a:ext>
            </a:extLst>
          </p:cNvPr>
          <p:cNvGraphicFramePr>
            <a:graphicFrameLocks noGrp="1"/>
          </p:cNvGraphicFramePr>
          <p:nvPr/>
        </p:nvGraphicFramePr>
        <p:xfrm>
          <a:off x="2197101" y="3812104"/>
          <a:ext cx="6172199" cy="1112520"/>
        </p:xfrm>
        <a:graphic>
          <a:graphicData uri="http://schemas.openxmlformats.org/drawingml/2006/table">
            <a:tbl>
              <a:tblPr firstRow="1" bandRow="1">
                <a:tableStyleId>{5C22544A-7EE6-4342-B048-85BDC9FD1C3A}</a:tableStyleId>
              </a:tblPr>
              <a:tblGrid>
                <a:gridCol w="1193799">
                  <a:extLst>
                    <a:ext uri="{9D8B030D-6E8A-4147-A177-3AD203B41FA5}">
                      <a16:colId xmlns:a16="http://schemas.microsoft.com/office/drawing/2014/main" val="1962345929"/>
                    </a:ext>
                  </a:extLst>
                </a:gridCol>
                <a:gridCol w="2044700">
                  <a:extLst>
                    <a:ext uri="{9D8B030D-6E8A-4147-A177-3AD203B41FA5}">
                      <a16:colId xmlns:a16="http://schemas.microsoft.com/office/drawing/2014/main" val="442868382"/>
                    </a:ext>
                  </a:extLst>
                </a:gridCol>
                <a:gridCol w="2933700">
                  <a:extLst>
                    <a:ext uri="{9D8B030D-6E8A-4147-A177-3AD203B41FA5}">
                      <a16:colId xmlns:a16="http://schemas.microsoft.com/office/drawing/2014/main" val="1072308770"/>
                    </a:ext>
                  </a:extLst>
                </a:gridCol>
              </a:tblGrid>
              <a:tr h="370840">
                <a:tc>
                  <a:txBody>
                    <a:bodyPr/>
                    <a:lstStyle/>
                    <a:p>
                      <a:endParaRPr lang="en-QA"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QA" dirty="0">
                          <a:solidFill>
                            <a:srgbClr val="00B0F0"/>
                          </a:solidFill>
                        </a:rPr>
                        <a:t>DR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QA" dirty="0">
                          <a:solidFill>
                            <a:srgbClr val="00B0F0"/>
                          </a:solidFill>
                        </a:rPr>
                        <a:t>No DR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914240"/>
                  </a:ext>
                </a:extLst>
              </a:tr>
              <a:tr h="370840">
                <a:tc>
                  <a:txBody>
                    <a:bodyPr/>
                    <a:lstStyle/>
                    <a:p>
                      <a:r>
                        <a:rPr lang="en-QA" b="1" dirty="0">
                          <a:solidFill>
                            <a:srgbClr val="FF0000"/>
                          </a:solidFill>
                        </a:rPr>
                        <a:t>DR</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QA" b="1" dirty="0">
                          <a:solidFill>
                            <a:schemeClr val="tx1"/>
                          </a:solidFill>
                        </a:rPr>
                        <a:t>True </a:t>
                      </a:r>
                      <a:r>
                        <a:rPr lang="en-QA" b="1" dirty="0"/>
                        <a:t>Positive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QA" b="1" dirty="0">
                          <a:solidFill>
                            <a:schemeClr val="tx1"/>
                          </a:solidFill>
                        </a:rPr>
                        <a:t>False</a:t>
                      </a:r>
                      <a:r>
                        <a:rPr lang="en-QA" b="1" dirty="0">
                          <a:solidFill>
                            <a:schemeClr val="bg1"/>
                          </a:solidFill>
                        </a:rPr>
                        <a:t> </a:t>
                      </a:r>
                      <a:r>
                        <a:rPr lang="en-QA" b="1" dirty="0"/>
                        <a:t>Positive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6764826"/>
                  </a:ext>
                </a:extLst>
              </a:tr>
              <a:tr h="370840">
                <a:tc>
                  <a:txBody>
                    <a:bodyPr/>
                    <a:lstStyle/>
                    <a:p>
                      <a:r>
                        <a:rPr lang="en-QA" b="1" dirty="0">
                          <a:solidFill>
                            <a:srgbClr val="FF0000"/>
                          </a:solidFill>
                        </a:rPr>
                        <a:t>No DR</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QA" b="1" dirty="0"/>
                        <a:t>False Negative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QA" b="1" dirty="0"/>
                        <a:t>True Negative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0164429"/>
                  </a:ext>
                </a:extLst>
              </a:tr>
            </a:tbl>
          </a:graphicData>
        </a:graphic>
      </p:graphicFrame>
      <p:sp>
        <p:nvSpPr>
          <p:cNvPr id="7" name="Left Brace 6">
            <a:extLst>
              <a:ext uri="{FF2B5EF4-FFF2-40B4-BE49-F238E27FC236}">
                <a16:creationId xmlns:a16="http://schemas.microsoft.com/office/drawing/2014/main" id="{A3D7E7A4-4E8C-DC49-A96F-F9362422107A}"/>
              </a:ext>
            </a:extLst>
          </p:cNvPr>
          <p:cNvSpPr/>
          <p:nvPr/>
        </p:nvSpPr>
        <p:spPr>
          <a:xfrm>
            <a:off x="1803400" y="4178300"/>
            <a:ext cx="234552" cy="746324"/>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QA"/>
          </a:p>
        </p:txBody>
      </p:sp>
      <p:sp>
        <p:nvSpPr>
          <p:cNvPr id="8" name="TextBox 7">
            <a:extLst>
              <a:ext uri="{FF2B5EF4-FFF2-40B4-BE49-F238E27FC236}">
                <a16:creationId xmlns:a16="http://schemas.microsoft.com/office/drawing/2014/main" id="{3A386FA8-EE82-C14A-9D7B-DDF322F440B9}"/>
              </a:ext>
            </a:extLst>
          </p:cNvPr>
          <p:cNvSpPr txBox="1"/>
          <p:nvPr/>
        </p:nvSpPr>
        <p:spPr>
          <a:xfrm>
            <a:off x="444499" y="4043630"/>
            <a:ext cx="1199752" cy="1015663"/>
          </a:xfrm>
          <a:prstGeom prst="rect">
            <a:avLst/>
          </a:prstGeom>
          <a:noFill/>
        </p:spPr>
        <p:txBody>
          <a:bodyPr wrap="none" rtlCol="0">
            <a:spAutoFit/>
          </a:bodyPr>
          <a:lstStyle/>
          <a:p>
            <a:r>
              <a:rPr lang="en-QA" sz="2000" b="1" dirty="0">
                <a:solidFill>
                  <a:srgbClr val="FF0000"/>
                </a:solidFill>
              </a:rPr>
              <a:t>Predicted</a:t>
            </a:r>
          </a:p>
          <a:p>
            <a:r>
              <a:rPr lang="en-US" sz="2000" b="1" dirty="0">
                <a:solidFill>
                  <a:srgbClr val="FF0000"/>
                </a:solidFill>
              </a:rPr>
              <a:t>b</a:t>
            </a:r>
            <a:r>
              <a:rPr lang="en-QA" sz="2000" b="1" dirty="0">
                <a:solidFill>
                  <a:srgbClr val="FF0000"/>
                </a:solidFill>
              </a:rPr>
              <a:t>y the </a:t>
            </a:r>
            <a:br>
              <a:rPr lang="en-QA" sz="2000" b="1" dirty="0">
                <a:solidFill>
                  <a:srgbClr val="FF0000"/>
                </a:solidFill>
              </a:rPr>
            </a:br>
            <a:r>
              <a:rPr lang="en-QA" sz="2000" b="1" dirty="0">
                <a:solidFill>
                  <a:srgbClr val="FF0000"/>
                </a:solidFill>
              </a:rPr>
              <a:t>classifier </a:t>
            </a:r>
          </a:p>
        </p:txBody>
      </p:sp>
      <p:sp>
        <p:nvSpPr>
          <p:cNvPr id="9" name="Left Brace 8">
            <a:extLst>
              <a:ext uri="{FF2B5EF4-FFF2-40B4-BE49-F238E27FC236}">
                <a16:creationId xmlns:a16="http://schemas.microsoft.com/office/drawing/2014/main" id="{71C702A8-BD88-E64E-8AA8-C1ECA151958B}"/>
              </a:ext>
            </a:extLst>
          </p:cNvPr>
          <p:cNvSpPr/>
          <p:nvPr/>
        </p:nvSpPr>
        <p:spPr>
          <a:xfrm rot="5400000">
            <a:off x="5805685" y="1113555"/>
            <a:ext cx="136129" cy="4991099"/>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QA"/>
          </a:p>
        </p:txBody>
      </p:sp>
      <p:sp>
        <p:nvSpPr>
          <p:cNvPr id="10" name="TextBox 9">
            <a:extLst>
              <a:ext uri="{FF2B5EF4-FFF2-40B4-BE49-F238E27FC236}">
                <a16:creationId xmlns:a16="http://schemas.microsoft.com/office/drawing/2014/main" id="{DD1E37B5-714F-6A48-BADE-8C1CD0BFE134}"/>
              </a:ext>
            </a:extLst>
          </p:cNvPr>
          <p:cNvSpPr txBox="1"/>
          <p:nvPr/>
        </p:nvSpPr>
        <p:spPr>
          <a:xfrm>
            <a:off x="5033850" y="3116509"/>
            <a:ext cx="1706686" cy="400110"/>
          </a:xfrm>
          <a:prstGeom prst="rect">
            <a:avLst/>
          </a:prstGeom>
          <a:noFill/>
        </p:spPr>
        <p:txBody>
          <a:bodyPr wrap="none" rtlCol="0">
            <a:spAutoFit/>
          </a:bodyPr>
          <a:lstStyle/>
          <a:p>
            <a:r>
              <a:rPr lang="en-QA" sz="2000" b="1" dirty="0">
                <a:solidFill>
                  <a:srgbClr val="00B0F0"/>
                </a:solidFill>
              </a:rPr>
              <a:t>Gold Standard</a:t>
            </a:r>
          </a:p>
        </p:txBody>
      </p:sp>
      <p:sp>
        <p:nvSpPr>
          <p:cNvPr id="11" name="Rounded Rectangle 10">
            <a:extLst>
              <a:ext uri="{FF2B5EF4-FFF2-40B4-BE49-F238E27FC236}">
                <a16:creationId xmlns:a16="http://schemas.microsoft.com/office/drawing/2014/main" id="{0B66D00E-57F7-EE4D-A25E-99E7DBAC7BCF}"/>
              </a:ext>
            </a:extLst>
          </p:cNvPr>
          <p:cNvSpPr/>
          <p:nvPr/>
        </p:nvSpPr>
        <p:spPr>
          <a:xfrm>
            <a:off x="3434953" y="4203700"/>
            <a:ext cx="1962547" cy="720000"/>
          </a:xfrm>
          <a:prstGeom prst="roundRect">
            <a:avLst/>
          </a:prstGeom>
          <a:noFill/>
          <a:ln w="190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a:p>
        </p:txBody>
      </p:sp>
      <p:cxnSp>
        <p:nvCxnSpPr>
          <p:cNvPr id="13" name="Curved Connector 12">
            <a:extLst>
              <a:ext uri="{FF2B5EF4-FFF2-40B4-BE49-F238E27FC236}">
                <a16:creationId xmlns:a16="http://schemas.microsoft.com/office/drawing/2014/main" id="{8C86AD8F-A6C3-464B-B0D9-5404901D2F90}"/>
              </a:ext>
            </a:extLst>
          </p:cNvPr>
          <p:cNvCxnSpPr/>
          <p:nvPr/>
        </p:nvCxnSpPr>
        <p:spPr>
          <a:xfrm rot="16200000" flipH="1">
            <a:off x="4366850" y="4963750"/>
            <a:ext cx="334100" cy="254000"/>
          </a:xfrm>
          <a:prstGeom prst="curvedConnector3">
            <a:avLst/>
          </a:prstGeom>
          <a:ln w="1905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E1F4B88-CDBF-D24F-9CCF-0A8F041E358B}"/>
                  </a:ext>
                </a:extLst>
              </p:cNvPr>
              <p:cNvSpPr txBox="1"/>
              <p:nvPr/>
            </p:nvSpPr>
            <p:spPr>
              <a:xfrm>
                <a:off x="1517411" y="5365691"/>
                <a:ext cx="9025228" cy="1192827"/>
              </a:xfrm>
              <a:prstGeom prst="rect">
                <a:avLst/>
              </a:prstGeom>
              <a:noFill/>
            </p:spPr>
            <p:txBody>
              <a:bodyPr wrap="none" rtlCol="0">
                <a:spAutoFit/>
              </a:bodyPr>
              <a:lstStyle/>
              <a:p>
                <a:r>
                  <a:rPr lang="en-US" sz="2000" dirty="0"/>
                  <a:t>The algorithm’s ability to designate an individual with DR as positive =</a:t>
                </a:r>
              </a:p>
              <a:p>
                <a:r>
                  <a:rPr lang="en-US" sz="2000" dirty="0"/>
                  <a:t> </a:t>
                </a:r>
                <a:br>
                  <a:rPr lang="en-US" sz="2000" dirty="0"/>
                </a:br>
                <a:r>
                  <a:rPr lang="en-US" sz="2000" b="1" dirty="0">
                    <a:solidFill>
                      <a:srgbClr val="00B050"/>
                    </a:solidFill>
                  </a:rPr>
                  <a:t>Recall</a:t>
                </a:r>
                <a:r>
                  <a:rPr lang="en-US" sz="2000" dirty="0"/>
                  <a:t> = </a:t>
                </a:r>
                <a14:m>
                  <m:oMath xmlns:m="http://schemas.openxmlformats.org/officeDocument/2006/math">
                    <m:f>
                      <m:fPr>
                        <m:ctrlPr>
                          <a:rPr lang="en-US" sz="2000" b="1" i="1" smtClean="0">
                            <a:latin typeface="Cambria Math" panose="02040503050406030204" pitchFamily="18" charset="0"/>
                          </a:rPr>
                        </m:ctrlPr>
                      </m:fPr>
                      <m:num>
                        <m:r>
                          <a:rPr lang="en-GB" sz="2000" b="1" i="1" smtClean="0">
                            <a:latin typeface="Cambria Math" panose="02040503050406030204" pitchFamily="18" charset="0"/>
                          </a:rPr>
                          <m:t>𝑻𝒓𝒖𝒆</m:t>
                        </m:r>
                        <m:r>
                          <a:rPr lang="en-GB" sz="2000" b="1" i="1" smtClean="0">
                            <a:latin typeface="Cambria Math" panose="02040503050406030204" pitchFamily="18" charset="0"/>
                          </a:rPr>
                          <m:t> </m:t>
                        </m:r>
                        <m:r>
                          <a:rPr lang="en-GB" sz="2000" b="1" i="1" smtClean="0">
                            <a:latin typeface="Cambria Math" panose="02040503050406030204" pitchFamily="18" charset="0"/>
                          </a:rPr>
                          <m:t>𝑷𝒐𝒔𝒊𝒕𝒊𝒗𝒆</m:t>
                        </m:r>
                      </m:num>
                      <m:den>
                        <m:r>
                          <a:rPr lang="en-GB" sz="2000" b="1" i="1" smtClean="0">
                            <a:latin typeface="Cambria Math" panose="02040503050406030204" pitchFamily="18" charset="0"/>
                          </a:rPr>
                          <m:t>𝑻𝒓𝒖𝒆</m:t>
                        </m:r>
                        <m:r>
                          <a:rPr lang="en-GB" sz="2000" b="1" i="1" smtClean="0">
                            <a:latin typeface="Cambria Math" panose="02040503050406030204" pitchFamily="18" charset="0"/>
                          </a:rPr>
                          <m:t> </m:t>
                        </m:r>
                        <m:r>
                          <a:rPr lang="en-GB" sz="2000" b="1" i="1" smtClean="0">
                            <a:latin typeface="Cambria Math" panose="02040503050406030204" pitchFamily="18" charset="0"/>
                          </a:rPr>
                          <m:t>𝑷𝒐𝒔𝒊𝒕𝒊𝒗𝒆</m:t>
                        </m:r>
                        <m:r>
                          <a:rPr lang="en-GB" sz="2000" b="1" i="1" smtClean="0">
                            <a:latin typeface="Cambria Math" panose="02040503050406030204" pitchFamily="18" charset="0"/>
                          </a:rPr>
                          <m:t>+</m:t>
                        </m:r>
                        <m:r>
                          <a:rPr lang="en-GB" sz="2000" b="1" i="1" smtClean="0">
                            <a:latin typeface="Cambria Math" panose="02040503050406030204" pitchFamily="18" charset="0"/>
                          </a:rPr>
                          <m:t>𝑭𝒂𝒍𝒔𝒆</m:t>
                        </m:r>
                        <m:r>
                          <a:rPr lang="en-GB" sz="2000" b="1" i="1" smtClean="0">
                            <a:latin typeface="Cambria Math" panose="02040503050406030204" pitchFamily="18" charset="0"/>
                          </a:rPr>
                          <m:t> </m:t>
                        </m:r>
                        <m:r>
                          <a:rPr lang="en-GB" sz="2000" b="1" i="1" smtClean="0">
                            <a:latin typeface="Cambria Math" panose="02040503050406030204" pitchFamily="18" charset="0"/>
                          </a:rPr>
                          <m:t>𝑵𝒆𝒈𝒂𝒕𝒊𝒗𝒆</m:t>
                        </m:r>
                      </m:den>
                    </m:f>
                  </m:oMath>
                </a14:m>
                <a:r>
                  <a:rPr lang="en-US" sz="2000" dirty="0"/>
                  <a:t> = </a:t>
                </a:r>
                <a:r>
                  <a:rPr lang="en-US" sz="2000" b="1" dirty="0">
                    <a:solidFill>
                      <a:srgbClr val="00B050"/>
                    </a:solidFill>
                  </a:rPr>
                  <a:t>Sensitivity </a:t>
                </a:r>
                <a:r>
                  <a:rPr lang="en-US" sz="2000" dirty="0"/>
                  <a:t>(which is the term used in medicine)</a:t>
                </a:r>
              </a:p>
            </p:txBody>
          </p:sp>
        </mc:Choice>
        <mc:Fallback xmlns="">
          <p:sp>
            <p:nvSpPr>
              <p:cNvPr id="14" name="TextBox 13">
                <a:extLst>
                  <a:ext uri="{FF2B5EF4-FFF2-40B4-BE49-F238E27FC236}">
                    <a16:creationId xmlns:a16="http://schemas.microsoft.com/office/drawing/2014/main" id="{0E1F4B88-CDBF-D24F-9CCF-0A8F041E358B}"/>
                  </a:ext>
                </a:extLst>
              </p:cNvPr>
              <p:cNvSpPr txBox="1">
                <a:spLocks noRot="1" noChangeAspect="1" noMove="1" noResize="1" noEditPoints="1" noAdjustHandles="1" noChangeArrowheads="1" noChangeShapeType="1" noTextEdit="1"/>
              </p:cNvSpPr>
              <p:nvPr/>
            </p:nvSpPr>
            <p:spPr>
              <a:xfrm>
                <a:off x="1517411" y="5365691"/>
                <a:ext cx="9025228" cy="1192827"/>
              </a:xfrm>
              <a:prstGeom prst="rect">
                <a:avLst/>
              </a:prstGeom>
              <a:blipFill>
                <a:blip r:embed="rId2"/>
                <a:stretch>
                  <a:fillRect l="-703" t="-2105" b="-4211"/>
                </a:stretch>
              </a:blipFill>
            </p:spPr>
            <p:txBody>
              <a:bodyPr/>
              <a:lstStyle/>
              <a:p>
                <a:r>
                  <a:rPr lang="en-QA">
                    <a:noFill/>
                  </a:rPr>
                  <a:t> </a:t>
                </a:r>
              </a:p>
            </p:txBody>
          </p:sp>
        </mc:Fallback>
      </mc:AlternateContent>
    </p:spTree>
    <p:extLst>
      <p:ext uri="{BB962C8B-B14F-4D97-AF65-F5344CB8AC3E}">
        <p14:creationId xmlns:p14="http://schemas.microsoft.com/office/powerpoint/2010/main" val="22312397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CFABC-DC10-0B45-9FEE-297F0DB658BF}"/>
              </a:ext>
            </a:extLst>
          </p:cNvPr>
          <p:cNvSpPr>
            <a:spLocks noGrp="1"/>
          </p:cNvSpPr>
          <p:nvPr>
            <p:ph type="title"/>
          </p:nvPr>
        </p:nvSpPr>
        <p:spPr/>
        <p:txBody>
          <a:bodyPr/>
          <a:lstStyle/>
          <a:p>
            <a:pPr algn="ctr"/>
            <a:r>
              <a:rPr lang="en-QA" dirty="0"/>
              <a:t>Diagnosing Diabetic Eye Disease Using </a:t>
            </a:r>
            <a:br>
              <a:rPr lang="en-QA" dirty="0"/>
            </a:br>
            <a:r>
              <a:rPr lang="en-QA" dirty="0"/>
              <a:t>Deep Learning</a:t>
            </a:r>
          </a:p>
        </p:txBody>
      </p:sp>
      <p:sp>
        <p:nvSpPr>
          <p:cNvPr id="3" name="Content Placeholder 2">
            <a:extLst>
              <a:ext uri="{FF2B5EF4-FFF2-40B4-BE49-F238E27FC236}">
                <a16:creationId xmlns:a16="http://schemas.microsoft.com/office/drawing/2014/main" id="{63AAEFF4-B1CC-CB4F-BA73-794AC9729A28}"/>
              </a:ext>
            </a:extLst>
          </p:cNvPr>
          <p:cNvSpPr>
            <a:spLocks noGrp="1"/>
          </p:cNvSpPr>
          <p:nvPr>
            <p:ph idx="1"/>
          </p:nvPr>
        </p:nvSpPr>
        <p:spPr/>
        <p:txBody>
          <a:bodyPr>
            <a:normAutofit/>
          </a:bodyPr>
          <a:lstStyle/>
          <a:p>
            <a:r>
              <a:rPr lang="en-US" dirty="0"/>
              <a:t>The </a:t>
            </a:r>
            <a:r>
              <a:rPr lang="en-US" b="1" i="1" dirty="0"/>
              <a:t>F-score</a:t>
            </a:r>
            <a:r>
              <a:rPr lang="en-US" dirty="0"/>
              <a:t> (combined </a:t>
            </a:r>
            <a:r>
              <a:rPr lang="en-US" i="1" dirty="0">
                <a:solidFill>
                  <a:srgbClr val="00B050"/>
                </a:solidFill>
              </a:rPr>
              <a:t>sensitivity</a:t>
            </a:r>
            <a:r>
              <a:rPr lang="en-US" dirty="0"/>
              <a:t> and </a:t>
            </a:r>
            <a:r>
              <a:rPr lang="en-US" i="1" dirty="0">
                <a:solidFill>
                  <a:srgbClr val="FFC000"/>
                </a:solidFill>
              </a:rPr>
              <a:t>precision</a:t>
            </a:r>
            <a:r>
              <a:rPr lang="en-US" dirty="0"/>
              <a:t>) of the algorithm was 0.95, which is slightly better than the median F-score of the 8 board-certified ophthalmologists (measured at 0.91)</a:t>
            </a:r>
          </a:p>
          <a:p>
            <a:pPr marL="914400" lvl="2" indent="0">
              <a:buNone/>
            </a:pPr>
            <a:endParaRPr lang="en-QA" sz="2400" dirty="0"/>
          </a:p>
        </p:txBody>
      </p:sp>
      <p:graphicFrame>
        <p:nvGraphicFramePr>
          <p:cNvPr id="4" name="Table 4">
            <a:extLst>
              <a:ext uri="{FF2B5EF4-FFF2-40B4-BE49-F238E27FC236}">
                <a16:creationId xmlns:a16="http://schemas.microsoft.com/office/drawing/2014/main" id="{E9EB681A-97A4-C446-8F19-D6A38C4212E0}"/>
              </a:ext>
            </a:extLst>
          </p:cNvPr>
          <p:cNvGraphicFramePr>
            <a:graphicFrameLocks noGrp="1"/>
          </p:cNvGraphicFramePr>
          <p:nvPr/>
        </p:nvGraphicFramePr>
        <p:xfrm>
          <a:off x="2197101" y="3812104"/>
          <a:ext cx="6172199" cy="1112520"/>
        </p:xfrm>
        <a:graphic>
          <a:graphicData uri="http://schemas.openxmlformats.org/drawingml/2006/table">
            <a:tbl>
              <a:tblPr firstRow="1" bandRow="1">
                <a:tableStyleId>{5C22544A-7EE6-4342-B048-85BDC9FD1C3A}</a:tableStyleId>
              </a:tblPr>
              <a:tblGrid>
                <a:gridCol w="1193799">
                  <a:extLst>
                    <a:ext uri="{9D8B030D-6E8A-4147-A177-3AD203B41FA5}">
                      <a16:colId xmlns:a16="http://schemas.microsoft.com/office/drawing/2014/main" val="1962345929"/>
                    </a:ext>
                  </a:extLst>
                </a:gridCol>
                <a:gridCol w="2044700">
                  <a:extLst>
                    <a:ext uri="{9D8B030D-6E8A-4147-A177-3AD203B41FA5}">
                      <a16:colId xmlns:a16="http://schemas.microsoft.com/office/drawing/2014/main" val="442868382"/>
                    </a:ext>
                  </a:extLst>
                </a:gridCol>
                <a:gridCol w="2933700">
                  <a:extLst>
                    <a:ext uri="{9D8B030D-6E8A-4147-A177-3AD203B41FA5}">
                      <a16:colId xmlns:a16="http://schemas.microsoft.com/office/drawing/2014/main" val="1072308770"/>
                    </a:ext>
                  </a:extLst>
                </a:gridCol>
              </a:tblGrid>
              <a:tr h="370840">
                <a:tc>
                  <a:txBody>
                    <a:bodyPr/>
                    <a:lstStyle/>
                    <a:p>
                      <a:endParaRPr lang="en-QA"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QA" dirty="0">
                          <a:solidFill>
                            <a:srgbClr val="00B0F0"/>
                          </a:solidFill>
                        </a:rPr>
                        <a:t>DR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QA" dirty="0">
                          <a:solidFill>
                            <a:srgbClr val="00B0F0"/>
                          </a:solidFill>
                        </a:rPr>
                        <a:t>No DR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914240"/>
                  </a:ext>
                </a:extLst>
              </a:tr>
              <a:tr h="370840">
                <a:tc>
                  <a:txBody>
                    <a:bodyPr/>
                    <a:lstStyle/>
                    <a:p>
                      <a:r>
                        <a:rPr lang="en-QA" b="1" dirty="0">
                          <a:solidFill>
                            <a:srgbClr val="FF0000"/>
                          </a:solidFill>
                        </a:rPr>
                        <a:t>DR</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QA" b="1" dirty="0">
                          <a:solidFill>
                            <a:schemeClr val="tx1"/>
                          </a:solidFill>
                        </a:rPr>
                        <a:t>True </a:t>
                      </a:r>
                      <a:r>
                        <a:rPr lang="en-QA" b="1" dirty="0"/>
                        <a:t>Positive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QA" b="1" dirty="0">
                          <a:solidFill>
                            <a:schemeClr val="tx1"/>
                          </a:solidFill>
                        </a:rPr>
                        <a:t>False</a:t>
                      </a:r>
                      <a:r>
                        <a:rPr lang="en-QA" b="1" dirty="0">
                          <a:solidFill>
                            <a:schemeClr val="bg1"/>
                          </a:solidFill>
                        </a:rPr>
                        <a:t> </a:t>
                      </a:r>
                      <a:r>
                        <a:rPr lang="en-QA" b="1" dirty="0"/>
                        <a:t>Positive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6764826"/>
                  </a:ext>
                </a:extLst>
              </a:tr>
              <a:tr h="370840">
                <a:tc>
                  <a:txBody>
                    <a:bodyPr/>
                    <a:lstStyle/>
                    <a:p>
                      <a:r>
                        <a:rPr lang="en-QA" b="1" dirty="0">
                          <a:solidFill>
                            <a:srgbClr val="FF0000"/>
                          </a:solidFill>
                        </a:rPr>
                        <a:t>No DR</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QA" b="1" dirty="0"/>
                        <a:t>False Negative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QA" b="1" dirty="0"/>
                        <a:t>True Negative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0164429"/>
                  </a:ext>
                </a:extLst>
              </a:tr>
            </a:tbl>
          </a:graphicData>
        </a:graphic>
      </p:graphicFrame>
      <p:sp>
        <p:nvSpPr>
          <p:cNvPr id="7" name="Left Brace 6">
            <a:extLst>
              <a:ext uri="{FF2B5EF4-FFF2-40B4-BE49-F238E27FC236}">
                <a16:creationId xmlns:a16="http://schemas.microsoft.com/office/drawing/2014/main" id="{A3D7E7A4-4E8C-DC49-A96F-F9362422107A}"/>
              </a:ext>
            </a:extLst>
          </p:cNvPr>
          <p:cNvSpPr/>
          <p:nvPr/>
        </p:nvSpPr>
        <p:spPr>
          <a:xfrm>
            <a:off x="1803400" y="4178300"/>
            <a:ext cx="234552" cy="746324"/>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QA"/>
          </a:p>
        </p:txBody>
      </p:sp>
      <p:sp>
        <p:nvSpPr>
          <p:cNvPr id="8" name="TextBox 7">
            <a:extLst>
              <a:ext uri="{FF2B5EF4-FFF2-40B4-BE49-F238E27FC236}">
                <a16:creationId xmlns:a16="http://schemas.microsoft.com/office/drawing/2014/main" id="{3A386FA8-EE82-C14A-9D7B-DDF322F440B9}"/>
              </a:ext>
            </a:extLst>
          </p:cNvPr>
          <p:cNvSpPr txBox="1"/>
          <p:nvPr/>
        </p:nvSpPr>
        <p:spPr>
          <a:xfrm>
            <a:off x="444499" y="4043630"/>
            <a:ext cx="1199752" cy="1015663"/>
          </a:xfrm>
          <a:prstGeom prst="rect">
            <a:avLst/>
          </a:prstGeom>
          <a:noFill/>
        </p:spPr>
        <p:txBody>
          <a:bodyPr wrap="none" rtlCol="0">
            <a:spAutoFit/>
          </a:bodyPr>
          <a:lstStyle/>
          <a:p>
            <a:r>
              <a:rPr lang="en-QA" sz="2000" b="1" dirty="0">
                <a:solidFill>
                  <a:srgbClr val="FF0000"/>
                </a:solidFill>
              </a:rPr>
              <a:t>Predicted</a:t>
            </a:r>
          </a:p>
          <a:p>
            <a:r>
              <a:rPr lang="en-US" sz="2000" b="1" dirty="0">
                <a:solidFill>
                  <a:srgbClr val="FF0000"/>
                </a:solidFill>
              </a:rPr>
              <a:t>b</a:t>
            </a:r>
            <a:r>
              <a:rPr lang="en-QA" sz="2000" b="1" dirty="0">
                <a:solidFill>
                  <a:srgbClr val="FF0000"/>
                </a:solidFill>
              </a:rPr>
              <a:t>y the </a:t>
            </a:r>
            <a:br>
              <a:rPr lang="en-QA" sz="2000" b="1" dirty="0">
                <a:solidFill>
                  <a:srgbClr val="FF0000"/>
                </a:solidFill>
              </a:rPr>
            </a:br>
            <a:r>
              <a:rPr lang="en-QA" sz="2000" b="1" dirty="0">
                <a:solidFill>
                  <a:srgbClr val="FF0000"/>
                </a:solidFill>
              </a:rPr>
              <a:t>classifier </a:t>
            </a:r>
          </a:p>
        </p:txBody>
      </p:sp>
      <p:sp>
        <p:nvSpPr>
          <p:cNvPr id="9" name="Left Brace 8">
            <a:extLst>
              <a:ext uri="{FF2B5EF4-FFF2-40B4-BE49-F238E27FC236}">
                <a16:creationId xmlns:a16="http://schemas.microsoft.com/office/drawing/2014/main" id="{71C702A8-BD88-E64E-8AA8-C1ECA151958B}"/>
              </a:ext>
            </a:extLst>
          </p:cNvPr>
          <p:cNvSpPr/>
          <p:nvPr/>
        </p:nvSpPr>
        <p:spPr>
          <a:xfrm rot="5400000">
            <a:off x="5805685" y="1113555"/>
            <a:ext cx="136129" cy="4991099"/>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QA"/>
          </a:p>
        </p:txBody>
      </p:sp>
      <p:sp>
        <p:nvSpPr>
          <p:cNvPr id="10" name="TextBox 9">
            <a:extLst>
              <a:ext uri="{FF2B5EF4-FFF2-40B4-BE49-F238E27FC236}">
                <a16:creationId xmlns:a16="http://schemas.microsoft.com/office/drawing/2014/main" id="{DD1E37B5-714F-6A48-BADE-8C1CD0BFE134}"/>
              </a:ext>
            </a:extLst>
          </p:cNvPr>
          <p:cNvSpPr txBox="1"/>
          <p:nvPr/>
        </p:nvSpPr>
        <p:spPr>
          <a:xfrm>
            <a:off x="5033850" y="3116509"/>
            <a:ext cx="1706686" cy="400110"/>
          </a:xfrm>
          <a:prstGeom prst="rect">
            <a:avLst/>
          </a:prstGeom>
          <a:noFill/>
        </p:spPr>
        <p:txBody>
          <a:bodyPr wrap="none" rtlCol="0">
            <a:spAutoFit/>
          </a:bodyPr>
          <a:lstStyle/>
          <a:p>
            <a:r>
              <a:rPr lang="en-QA" sz="2000" b="1" dirty="0">
                <a:solidFill>
                  <a:srgbClr val="00B0F0"/>
                </a:solidFill>
              </a:rPr>
              <a:t>Gold Standard</a:t>
            </a:r>
          </a:p>
        </p:txBody>
      </p:sp>
      <p:sp>
        <p:nvSpPr>
          <p:cNvPr id="11" name="Rounded Rectangle 10">
            <a:extLst>
              <a:ext uri="{FF2B5EF4-FFF2-40B4-BE49-F238E27FC236}">
                <a16:creationId xmlns:a16="http://schemas.microsoft.com/office/drawing/2014/main" id="{0B66D00E-57F7-EE4D-A25E-99E7DBAC7BCF}"/>
              </a:ext>
            </a:extLst>
          </p:cNvPr>
          <p:cNvSpPr/>
          <p:nvPr/>
        </p:nvSpPr>
        <p:spPr>
          <a:xfrm>
            <a:off x="3434953" y="4203700"/>
            <a:ext cx="4914000" cy="334101"/>
          </a:xfrm>
          <a:prstGeom prst="roundRect">
            <a:avLst/>
          </a:prstGeom>
          <a:noFill/>
          <a:ln w="1905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a:p>
        </p:txBody>
      </p:sp>
      <p:cxnSp>
        <p:nvCxnSpPr>
          <p:cNvPr id="13" name="Curved Connector 12">
            <a:extLst>
              <a:ext uri="{FF2B5EF4-FFF2-40B4-BE49-F238E27FC236}">
                <a16:creationId xmlns:a16="http://schemas.microsoft.com/office/drawing/2014/main" id="{8C86AD8F-A6C3-464B-B0D9-5404901D2F90}"/>
              </a:ext>
            </a:extLst>
          </p:cNvPr>
          <p:cNvCxnSpPr>
            <a:cxnSpLocks/>
          </p:cNvCxnSpPr>
          <p:nvPr/>
        </p:nvCxnSpPr>
        <p:spPr>
          <a:xfrm rot="5400000">
            <a:off x="5372285" y="4697327"/>
            <a:ext cx="647330" cy="368299"/>
          </a:xfrm>
          <a:prstGeom prst="curvedConnector3">
            <a:avLst/>
          </a:prstGeom>
          <a:ln w="1905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82DA3D5-E23E-1C46-9CE6-792890268092}"/>
              </a:ext>
            </a:extLst>
          </p:cNvPr>
          <p:cNvSpPr txBox="1"/>
          <p:nvPr/>
        </p:nvSpPr>
        <p:spPr>
          <a:xfrm>
            <a:off x="2779481" y="5340079"/>
            <a:ext cx="5464637" cy="400110"/>
          </a:xfrm>
          <a:prstGeom prst="rect">
            <a:avLst/>
          </a:prstGeom>
          <a:noFill/>
        </p:spPr>
        <p:txBody>
          <a:bodyPr wrap="none" rtlCol="0">
            <a:spAutoFit/>
          </a:bodyPr>
          <a:lstStyle/>
          <a:p>
            <a:r>
              <a:rPr lang="en-US" sz="2000" dirty="0"/>
              <a:t>% of predicted cases (i.e., with DR) that are correct</a:t>
            </a:r>
          </a:p>
        </p:txBody>
      </p:sp>
    </p:spTree>
    <p:extLst>
      <p:ext uri="{BB962C8B-B14F-4D97-AF65-F5344CB8AC3E}">
        <p14:creationId xmlns:p14="http://schemas.microsoft.com/office/powerpoint/2010/main" val="2679574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DD433-ACB2-A749-AC33-B27DF9D4EEB8}"/>
              </a:ext>
            </a:extLst>
          </p:cNvPr>
          <p:cNvSpPr>
            <a:spLocks noGrp="1"/>
          </p:cNvSpPr>
          <p:nvPr>
            <p:ph type="title"/>
          </p:nvPr>
        </p:nvSpPr>
        <p:spPr/>
        <p:txBody>
          <a:bodyPr/>
          <a:lstStyle/>
          <a:p>
            <a:pPr algn="ctr"/>
            <a:r>
              <a:rPr lang="en-QA" dirty="0"/>
              <a:t>But, What is AI?</a:t>
            </a:r>
          </a:p>
        </p:txBody>
      </p:sp>
      <p:sp>
        <p:nvSpPr>
          <p:cNvPr id="3" name="Content Placeholder 2">
            <a:extLst>
              <a:ext uri="{FF2B5EF4-FFF2-40B4-BE49-F238E27FC236}">
                <a16:creationId xmlns:a16="http://schemas.microsoft.com/office/drawing/2014/main" id="{D27AC97D-F18C-7E40-9636-F2A88287CD0F}"/>
              </a:ext>
            </a:extLst>
          </p:cNvPr>
          <p:cNvSpPr>
            <a:spLocks noGrp="1"/>
          </p:cNvSpPr>
          <p:nvPr>
            <p:ph idx="1"/>
          </p:nvPr>
        </p:nvSpPr>
        <p:spPr/>
        <p:txBody>
          <a:bodyPr/>
          <a:lstStyle/>
          <a:p>
            <a:r>
              <a:rPr lang="en-US" dirty="0"/>
              <a:t>AI can be broadly defined as technology that can </a:t>
            </a:r>
            <a:r>
              <a:rPr lang="en-US" i="1" dirty="0"/>
              <a:t>learn</a:t>
            </a:r>
            <a:r>
              <a:rPr lang="en-US" dirty="0"/>
              <a:t> and produce intelligent behavior</a:t>
            </a:r>
          </a:p>
          <a:p>
            <a:endParaRPr lang="en-US" dirty="0"/>
          </a:p>
          <a:p>
            <a:endParaRPr lang="en-QA" dirty="0"/>
          </a:p>
        </p:txBody>
      </p:sp>
      <p:pic>
        <p:nvPicPr>
          <p:cNvPr id="4" name="Picture 2" descr="Pulmonary tuberculosis | Radiology Case | Radiopaedia.org">
            <a:extLst>
              <a:ext uri="{FF2B5EF4-FFF2-40B4-BE49-F238E27FC236}">
                <a16:creationId xmlns:a16="http://schemas.microsoft.com/office/drawing/2014/main" id="{440FA3D6-855E-EB47-96F6-39F435E5CE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3744" y="3510447"/>
            <a:ext cx="1702837" cy="120423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39B7C91-64D2-E642-992B-FC1112C28A70}"/>
              </a:ext>
            </a:extLst>
          </p:cNvPr>
          <p:cNvSpPr txBox="1"/>
          <p:nvPr/>
        </p:nvSpPr>
        <p:spPr>
          <a:xfrm>
            <a:off x="2507576" y="2676827"/>
            <a:ext cx="1095172" cy="584775"/>
          </a:xfrm>
          <a:prstGeom prst="rect">
            <a:avLst/>
          </a:prstGeom>
          <a:noFill/>
        </p:spPr>
        <p:txBody>
          <a:bodyPr wrap="none" rtlCol="0">
            <a:spAutoFit/>
          </a:bodyPr>
          <a:lstStyle/>
          <a:p>
            <a:r>
              <a:rPr lang="en-QA" sz="3200" b="1" dirty="0">
                <a:solidFill>
                  <a:srgbClr val="92D050"/>
                </a:solidFill>
              </a:rPr>
              <a:t>Input</a:t>
            </a:r>
          </a:p>
        </p:txBody>
      </p:sp>
      <p:sp>
        <p:nvSpPr>
          <p:cNvPr id="6" name="TextBox 5">
            <a:extLst>
              <a:ext uri="{FF2B5EF4-FFF2-40B4-BE49-F238E27FC236}">
                <a16:creationId xmlns:a16="http://schemas.microsoft.com/office/drawing/2014/main" id="{8952AD98-1B06-234E-A63E-941C4A26FF54}"/>
              </a:ext>
            </a:extLst>
          </p:cNvPr>
          <p:cNvSpPr txBox="1"/>
          <p:nvPr/>
        </p:nvSpPr>
        <p:spPr>
          <a:xfrm>
            <a:off x="7918524" y="2676827"/>
            <a:ext cx="1406154" cy="584775"/>
          </a:xfrm>
          <a:prstGeom prst="rect">
            <a:avLst/>
          </a:prstGeom>
          <a:noFill/>
        </p:spPr>
        <p:txBody>
          <a:bodyPr wrap="none" rtlCol="0">
            <a:spAutoFit/>
          </a:bodyPr>
          <a:lstStyle/>
          <a:p>
            <a:r>
              <a:rPr lang="en-QA" sz="3200" b="1" dirty="0">
                <a:solidFill>
                  <a:srgbClr val="92D050"/>
                </a:solidFill>
              </a:rPr>
              <a:t>Output</a:t>
            </a:r>
          </a:p>
        </p:txBody>
      </p:sp>
      <p:sp>
        <p:nvSpPr>
          <p:cNvPr id="7" name="TextBox 6">
            <a:extLst>
              <a:ext uri="{FF2B5EF4-FFF2-40B4-BE49-F238E27FC236}">
                <a16:creationId xmlns:a16="http://schemas.microsoft.com/office/drawing/2014/main" id="{6C5425A2-0AF4-0946-9322-AFF23623F320}"/>
              </a:ext>
            </a:extLst>
          </p:cNvPr>
          <p:cNvSpPr txBox="1"/>
          <p:nvPr/>
        </p:nvSpPr>
        <p:spPr>
          <a:xfrm>
            <a:off x="970072" y="3881729"/>
            <a:ext cx="965201" cy="461665"/>
          </a:xfrm>
          <a:prstGeom prst="rect">
            <a:avLst/>
          </a:prstGeom>
          <a:noFill/>
        </p:spPr>
        <p:txBody>
          <a:bodyPr wrap="none" rtlCol="0">
            <a:spAutoFit/>
          </a:bodyPr>
          <a:lstStyle/>
          <a:p>
            <a:r>
              <a:rPr lang="en-QA" sz="2400" dirty="0"/>
              <a:t>Pixels:</a:t>
            </a:r>
          </a:p>
        </p:txBody>
      </p:sp>
      <p:sp>
        <p:nvSpPr>
          <p:cNvPr id="8" name="TextBox 7">
            <a:extLst>
              <a:ext uri="{FF2B5EF4-FFF2-40B4-BE49-F238E27FC236}">
                <a16:creationId xmlns:a16="http://schemas.microsoft.com/office/drawing/2014/main" id="{674FD622-CD7D-FB4C-B31B-5B67D972340F}"/>
              </a:ext>
            </a:extLst>
          </p:cNvPr>
          <p:cNvSpPr txBox="1"/>
          <p:nvPr/>
        </p:nvSpPr>
        <p:spPr>
          <a:xfrm>
            <a:off x="7839684" y="3881730"/>
            <a:ext cx="2048125" cy="461665"/>
          </a:xfrm>
          <a:prstGeom prst="rect">
            <a:avLst/>
          </a:prstGeom>
          <a:noFill/>
        </p:spPr>
        <p:txBody>
          <a:bodyPr wrap="none" rtlCol="0">
            <a:spAutoFit/>
          </a:bodyPr>
          <a:lstStyle/>
          <a:p>
            <a:r>
              <a:rPr lang="en-QA" sz="2400" b="1" dirty="0"/>
              <a:t>“Tuberculosis”</a:t>
            </a:r>
          </a:p>
        </p:txBody>
      </p:sp>
      <p:sp>
        <p:nvSpPr>
          <p:cNvPr id="9" name="Oval 8">
            <a:extLst>
              <a:ext uri="{FF2B5EF4-FFF2-40B4-BE49-F238E27FC236}">
                <a16:creationId xmlns:a16="http://schemas.microsoft.com/office/drawing/2014/main" id="{DF944596-E453-7548-ABFC-BD7D85B9A3D9}"/>
              </a:ext>
            </a:extLst>
          </p:cNvPr>
          <p:cNvSpPr/>
          <p:nvPr/>
        </p:nvSpPr>
        <p:spPr>
          <a:xfrm>
            <a:off x="4300835" y="3361061"/>
            <a:ext cx="3042745" cy="150300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QA" sz="2400" b="1" dirty="0"/>
              <a:t>An AI Process</a:t>
            </a:r>
          </a:p>
        </p:txBody>
      </p:sp>
      <p:cxnSp>
        <p:nvCxnSpPr>
          <p:cNvPr id="11" name="Straight Arrow Connector 10">
            <a:extLst>
              <a:ext uri="{FF2B5EF4-FFF2-40B4-BE49-F238E27FC236}">
                <a16:creationId xmlns:a16="http://schemas.microsoft.com/office/drawing/2014/main" id="{8DC064F8-3F44-E445-A910-BB8469768E2D}"/>
              </a:ext>
            </a:extLst>
          </p:cNvPr>
          <p:cNvCxnSpPr>
            <a:stCxn id="4" idx="3"/>
            <a:endCxn id="9" idx="2"/>
          </p:cNvCxnSpPr>
          <p:nvPr/>
        </p:nvCxnSpPr>
        <p:spPr>
          <a:xfrm>
            <a:off x="3906581" y="4112564"/>
            <a:ext cx="39425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153A2B6-9F25-B042-BC61-0A0260C9D90E}"/>
              </a:ext>
            </a:extLst>
          </p:cNvPr>
          <p:cNvCxnSpPr>
            <a:stCxn id="9" idx="6"/>
          </p:cNvCxnSpPr>
          <p:nvPr/>
        </p:nvCxnSpPr>
        <p:spPr>
          <a:xfrm flipV="1">
            <a:off x="7343580" y="4112563"/>
            <a:ext cx="394254"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4CAC332-7D14-CB4F-8B42-508D82DB8BEC}"/>
              </a:ext>
            </a:extLst>
          </p:cNvPr>
          <p:cNvSpPr txBox="1"/>
          <p:nvPr/>
        </p:nvSpPr>
        <p:spPr>
          <a:xfrm>
            <a:off x="4337473" y="5323180"/>
            <a:ext cx="2969467" cy="584775"/>
          </a:xfrm>
          <a:prstGeom prst="rect">
            <a:avLst/>
          </a:prstGeom>
          <a:noFill/>
        </p:spPr>
        <p:txBody>
          <a:bodyPr wrap="none" rtlCol="0">
            <a:spAutoFit/>
          </a:bodyPr>
          <a:lstStyle/>
          <a:p>
            <a:r>
              <a:rPr lang="en-QA" sz="3200" dirty="0">
                <a:solidFill>
                  <a:srgbClr val="00B0F0"/>
                </a:solidFill>
              </a:rPr>
              <a:t>Computer Vision</a:t>
            </a:r>
          </a:p>
        </p:txBody>
      </p:sp>
    </p:spTree>
    <p:extLst>
      <p:ext uri="{BB962C8B-B14F-4D97-AF65-F5344CB8AC3E}">
        <p14:creationId xmlns:p14="http://schemas.microsoft.com/office/powerpoint/2010/main" val="317704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par>
                                <p:cTn id="21" presetID="22" presetClass="entr" presetSubtype="8"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animBg="1"/>
      <p:bldP spid="1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CFABC-DC10-0B45-9FEE-297F0DB658BF}"/>
              </a:ext>
            </a:extLst>
          </p:cNvPr>
          <p:cNvSpPr>
            <a:spLocks noGrp="1"/>
          </p:cNvSpPr>
          <p:nvPr>
            <p:ph type="title"/>
          </p:nvPr>
        </p:nvSpPr>
        <p:spPr/>
        <p:txBody>
          <a:bodyPr/>
          <a:lstStyle/>
          <a:p>
            <a:pPr algn="ctr"/>
            <a:r>
              <a:rPr lang="en-QA" dirty="0"/>
              <a:t>Diagnosing Diabetic Eye Disease Using </a:t>
            </a:r>
            <a:br>
              <a:rPr lang="en-QA" dirty="0"/>
            </a:br>
            <a:r>
              <a:rPr lang="en-QA" dirty="0"/>
              <a:t>Deep Learning</a:t>
            </a:r>
          </a:p>
        </p:txBody>
      </p:sp>
      <p:sp>
        <p:nvSpPr>
          <p:cNvPr id="3" name="Content Placeholder 2">
            <a:extLst>
              <a:ext uri="{FF2B5EF4-FFF2-40B4-BE49-F238E27FC236}">
                <a16:creationId xmlns:a16="http://schemas.microsoft.com/office/drawing/2014/main" id="{63AAEFF4-B1CC-CB4F-BA73-794AC9729A28}"/>
              </a:ext>
            </a:extLst>
          </p:cNvPr>
          <p:cNvSpPr>
            <a:spLocks noGrp="1"/>
          </p:cNvSpPr>
          <p:nvPr>
            <p:ph idx="1"/>
          </p:nvPr>
        </p:nvSpPr>
        <p:spPr/>
        <p:txBody>
          <a:bodyPr>
            <a:normAutofit/>
          </a:bodyPr>
          <a:lstStyle/>
          <a:p>
            <a:r>
              <a:rPr lang="en-US" dirty="0"/>
              <a:t>The </a:t>
            </a:r>
            <a:r>
              <a:rPr lang="en-US" b="1" i="1" dirty="0"/>
              <a:t>F-score</a:t>
            </a:r>
            <a:r>
              <a:rPr lang="en-US" dirty="0"/>
              <a:t> (combined </a:t>
            </a:r>
            <a:r>
              <a:rPr lang="en-US" i="1" dirty="0">
                <a:solidFill>
                  <a:srgbClr val="00B050"/>
                </a:solidFill>
              </a:rPr>
              <a:t>sensitivity</a:t>
            </a:r>
            <a:r>
              <a:rPr lang="en-US" dirty="0"/>
              <a:t> and </a:t>
            </a:r>
            <a:r>
              <a:rPr lang="en-US" i="1" dirty="0">
                <a:solidFill>
                  <a:srgbClr val="FFC000"/>
                </a:solidFill>
              </a:rPr>
              <a:t>precision</a:t>
            </a:r>
            <a:r>
              <a:rPr lang="en-US" dirty="0"/>
              <a:t>) of the algorithm was 0.95, which is slightly better than the median F-score of the 8 board-certified ophthalmologists (measured at 0.91)</a:t>
            </a:r>
          </a:p>
          <a:p>
            <a:pPr marL="914400" lvl="2" indent="0">
              <a:buNone/>
            </a:pPr>
            <a:endParaRPr lang="en-QA" sz="2400" dirty="0"/>
          </a:p>
        </p:txBody>
      </p:sp>
      <p:graphicFrame>
        <p:nvGraphicFramePr>
          <p:cNvPr id="4" name="Table 4">
            <a:extLst>
              <a:ext uri="{FF2B5EF4-FFF2-40B4-BE49-F238E27FC236}">
                <a16:creationId xmlns:a16="http://schemas.microsoft.com/office/drawing/2014/main" id="{E9EB681A-97A4-C446-8F19-D6A38C4212E0}"/>
              </a:ext>
            </a:extLst>
          </p:cNvPr>
          <p:cNvGraphicFramePr>
            <a:graphicFrameLocks noGrp="1"/>
          </p:cNvGraphicFramePr>
          <p:nvPr/>
        </p:nvGraphicFramePr>
        <p:xfrm>
          <a:off x="2197101" y="3812104"/>
          <a:ext cx="6172199" cy="1112520"/>
        </p:xfrm>
        <a:graphic>
          <a:graphicData uri="http://schemas.openxmlformats.org/drawingml/2006/table">
            <a:tbl>
              <a:tblPr firstRow="1" bandRow="1">
                <a:tableStyleId>{5C22544A-7EE6-4342-B048-85BDC9FD1C3A}</a:tableStyleId>
              </a:tblPr>
              <a:tblGrid>
                <a:gridCol w="1193799">
                  <a:extLst>
                    <a:ext uri="{9D8B030D-6E8A-4147-A177-3AD203B41FA5}">
                      <a16:colId xmlns:a16="http://schemas.microsoft.com/office/drawing/2014/main" val="1962345929"/>
                    </a:ext>
                  </a:extLst>
                </a:gridCol>
                <a:gridCol w="2044700">
                  <a:extLst>
                    <a:ext uri="{9D8B030D-6E8A-4147-A177-3AD203B41FA5}">
                      <a16:colId xmlns:a16="http://schemas.microsoft.com/office/drawing/2014/main" val="442868382"/>
                    </a:ext>
                  </a:extLst>
                </a:gridCol>
                <a:gridCol w="2933700">
                  <a:extLst>
                    <a:ext uri="{9D8B030D-6E8A-4147-A177-3AD203B41FA5}">
                      <a16:colId xmlns:a16="http://schemas.microsoft.com/office/drawing/2014/main" val="1072308770"/>
                    </a:ext>
                  </a:extLst>
                </a:gridCol>
              </a:tblGrid>
              <a:tr h="370840">
                <a:tc>
                  <a:txBody>
                    <a:bodyPr/>
                    <a:lstStyle/>
                    <a:p>
                      <a:endParaRPr lang="en-QA"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QA" dirty="0">
                          <a:solidFill>
                            <a:srgbClr val="00B0F0"/>
                          </a:solidFill>
                        </a:rPr>
                        <a:t>DR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QA" dirty="0">
                          <a:solidFill>
                            <a:srgbClr val="00B0F0"/>
                          </a:solidFill>
                        </a:rPr>
                        <a:t>No DR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914240"/>
                  </a:ext>
                </a:extLst>
              </a:tr>
              <a:tr h="370840">
                <a:tc>
                  <a:txBody>
                    <a:bodyPr/>
                    <a:lstStyle/>
                    <a:p>
                      <a:r>
                        <a:rPr lang="en-QA" b="1" dirty="0">
                          <a:solidFill>
                            <a:srgbClr val="FF0000"/>
                          </a:solidFill>
                        </a:rPr>
                        <a:t>DR</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QA" b="1" dirty="0">
                          <a:solidFill>
                            <a:schemeClr val="tx1"/>
                          </a:solidFill>
                        </a:rPr>
                        <a:t>True </a:t>
                      </a:r>
                      <a:r>
                        <a:rPr lang="en-QA" b="1" dirty="0"/>
                        <a:t>Positive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QA" b="1" dirty="0">
                          <a:solidFill>
                            <a:schemeClr val="tx1"/>
                          </a:solidFill>
                        </a:rPr>
                        <a:t>False</a:t>
                      </a:r>
                      <a:r>
                        <a:rPr lang="en-QA" b="1" dirty="0">
                          <a:solidFill>
                            <a:schemeClr val="bg1"/>
                          </a:solidFill>
                        </a:rPr>
                        <a:t> </a:t>
                      </a:r>
                      <a:r>
                        <a:rPr lang="en-QA" b="1" dirty="0"/>
                        <a:t>Positive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6764826"/>
                  </a:ext>
                </a:extLst>
              </a:tr>
              <a:tr h="370840">
                <a:tc>
                  <a:txBody>
                    <a:bodyPr/>
                    <a:lstStyle/>
                    <a:p>
                      <a:r>
                        <a:rPr lang="en-QA" b="1" dirty="0">
                          <a:solidFill>
                            <a:srgbClr val="FF0000"/>
                          </a:solidFill>
                        </a:rPr>
                        <a:t>No DR</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QA" b="1" dirty="0"/>
                        <a:t>False Negative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QA" b="1" dirty="0"/>
                        <a:t>True Negative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0164429"/>
                  </a:ext>
                </a:extLst>
              </a:tr>
            </a:tbl>
          </a:graphicData>
        </a:graphic>
      </p:graphicFrame>
      <p:sp>
        <p:nvSpPr>
          <p:cNvPr id="7" name="Left Brace 6">
            <a:extLst>
              <a:ext uri="{FF2B5EF4-FFF2-40B4-BE49-F238E27FC236}">
                <a16:creationId xmlns:a16="http://schemas.microsoft.com/office/drawing/2014/main" id="{A3D7E7A4-4E8C-DC49-A96F-F9362422107A}"/>
              </a:ext>
            </a:extLst>
          </p:cNvPr>
          <p:cNvSpPr/>
          <p:nvPr/>
        </p:nvSpPr>
        <p:spPr>
          <a:xfrm>
            <a:off x="1803400" y="4178300"/>
            <a:ext cx="234552" cy="746324"/>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QA"/>
          </a:p>
        </p:txBody>
      </p:sp>
      <p:sp>
        <p:nvSpPr>
          <p:cNvPr id="8" name="TextBox 7">
            <a:extLst>
              <a:ext uri="{FF2B5EF4-FFF2-40B4-BE49-F238E27FC236}">
                <a16:creationId xmlns:a16="http://schemas.microsoft.com/office/drawing/2014/main" id="{3A386FA8-EE82-C14A-9D7B-DDF322F440B9}"/>
              </a:ext>
            </a:extLst>
          </p:cNvPr>
          <p:cNvSpPr txBox="1"/>
          <p:nvPr/>
        </p:nvSpPr>
        <p:spPr>
          <a:xfrm>
            <a:off x="444499" y="4043630"/>
            <a:ext cx="1199752" cy="1015663"/>
          </a:xfrm>
          <a:prstGeom prst="rect">
            <a:avLst/>
          </a:prstGeom>
          <a:noFill/>
        </p:spPr>
        <p:txBody>
          <a:bodyPr wrap="none" rtlCol="0">
            <a:spAutoFit/>
          </a:bodyPr>
          <a:lstStyle/>
          <a:p>
            <a:r>
              <a:rPr lang="en-QA" sz="2000" b="1" dirty="0">
                <a:solidFill>
                  <a:srgbClr val="FF0000"/>
                </a:solidFill>
              </a:rPr>
              <a:t>Predicted</a:t>
            </a:r>
          </a:p>
          <a:p>
            <a:r>
              <a:rPr lang="en-US" sz="2000" b="1" dirty="0">
                <a:solidFill>
                  <a:srgbClr val="FF0000"/>
                </a:solidFill>
              </a:rPr>
              <a:t>b</a:t>
            </a:r>
            <a:r>
              <a:rPr lang="en-QA" sz="2000" b="1" dirty="0">
                <a:solidFill>
                  <a:srgbClr val="FF0000"/>
                </a:solidFill>
              </a:rPr>
              <a:t>y the </a:t>
            </a:r>
            <a:br>
              <a:rPr lang="en-QA" sz="2000" b="1" dirty="0">
                <a:solidFill>
                  <a:srgbClr val="FF0000"/>
                </a:solidFill>
              </a:rPr>
            </a:br>
            <a:r>
              <a:rPr lang="en-QA" sz="2000" b="1" dirty="0">
                <a:solidFill>
                  <a:srgbClr val="FF0000"/>
                </a:solidFill>
              </a:rPr>
              <a:t>classifier </a:t>
            </a:r>
          </a:p>
        </p:txBody>
      </p:sp>
      <p:sp>
        <p:nvSpPr>
          <p:cNvPr id="9" name="Left Brace 8">
            <a:extLst>
              <a:ext uri="{FF2B5EF4-FFF2-40B4-BE49-F238E27FC236}">
                <a16:creationId xmlns:a16="http://schemas.microsoft.com/office/drawing/2014/main" id="{71C702A8-BD88-E64E-8AA8-C1ECA151958B}"/>
              </a:ext>
            </a:extLst>
          </p:cNvPr>
          <p:cNvSpPr/>
          <p:nvPr/>
        </p:nvSpPr>
        <p:spPr>
          <a:xfrm rot="5400000">
            <a:off x="5805685" y="1113555"/>
            <a:ext cx="136129" cy="4991099"/>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QA"/>
          </a:p>
        </p:txBody>
      </p:sp>
      <p:sp>
        <p:nvSpPr>
          <p:cNvPr id="10" name="TextBox 9">
            <a:extLst>
              <a:ext uri="{FF2B5EF4-FFF2-40B4-BE49-F238E27FC236}">
                <a16:creationId xmlns:a16="http://schemas.microsoft.com/office/drawing/2014/main" id="{DD1E37B5-714F-6A48-BADE-8C1CD0BFE134}"/>
              </a:ext>
            </a:extLst>
          </p:cNvPr>
          <p:cNvSpPr txBox="1"/>
          <p:nvPr/>
        </p:nvSpPr>
        <p:spPr>
          <a:xfrm>
            <a:off x="5033850" y="3116509"/>
            <a:ext cx="1706686" cy="400110"/>
          </a:xfrm>
          <a:prstGeom prst="rect">
            <a:avLst/>
          </a:prstGeom>
          <a:noFill/>
        </p:spPr>
        <p:txBody>
          <a:bodyPr wrap="none" rtlCol="0">
            <a:spAutoFit/>
          </a:bodyPr>
          <a:lstStyle/>
          <a:p>
            <a:r>
              <a:rPr lang="en-QA" sz="2000" b="1" dirty="0">
                <a:solidFill>
                  <a:srgbClr val="00B0F0"/>
                </a:solidFill>
              </a:rPr>
              <a:t>Gold Standard</a:t>
            </a:r>
          </a:p>
        </p:txBody>
      </p:sp>
      <p:sp>
        <p:nvSpPr>
          <p:cNvPr id="11" name="Rounded Rectangle 10">
            <a:extLst>
              <a:ext uri="{FF2B5EF4-FFF2-40B4-BE49-F238E27FC236}">
                <a16:creationId xmlns:a16="http://schemas.microsoft.com/office/drawing/2014/main" id="{0B66D00E-57F7-EE4D-A25E-99E7DBAC7BCF}"/>
              </a:ext>
            </a:extLst>
          </p:cNvPr>
          <p:cNvSpPr/>
          <p:nvPr/>
        </p:nvSpPr>
        <p:spPr>
          <a:xfrm>
            <a:off x="3434953" y="4203700"/>
            <a:ext cx="4914000" cy="334101"/>
          </a:xfrm>
          <a:prstGeom prst="roundRect">
            <a:avLst/>
          </a:prstGeom>
          <a:noFill/>
          <a:ln w="1905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a:p>
        </p:txBody>
      </p:sp>
      <p:cxnSp>
        <p:nvCxnSpPr>
          <p:cNvPr id="13" name="Curved Connector 12">
            <a:extLst>
              <a:ext uri="{FF2B5EF4-FFF2-40B4-BE49-F238E27FC236}">
                <a16:creationId xmlns:a16="http://schemas.microsoft.com/office/drawing/2014/main" id="{8C86AD8F-A6C3-464B-B0D9-5404901D2F90}"/>
              </a:ext>
            </a:extLst>
          </p:cNvPr>
          <p:cNvCxnSpPr>
            <a:cxnSpLocks/>
          </p:cNvCxnSpPr>
          <p:nvPr/>
        </p:nvCxnSpPr>
        <p:spPr>
          <a:xfrm rot="5400000">
            <a:off x="5372285" y="4697327"/>
            <a:ext cx="647330" cy="368299"/>
          </a:xfrm>
          <a:prstGeom prst="curvedConnector3">
            <a:avLst/>
          </a:prstGeom>
          <a:ln w="1905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82DA3D5-E23E-1C46-9CE6-792890268092}"/>
                  </a:ext>
                </a:extLst>
              </p:cNvPr>
              <p:cNvSpPr txBox="1"/>
              <p:nvPr/>
            </p:nvSpPr>
            <p:spPr>
              <a:xfrm>
                <a:off x="2779481" y="5340079"/>
                <a:ext cx="5650586" cy="1192827"/>
              </a:xfrm>
              <a:prstGeom prst="rect">
                <a:avLst/>
              </a:prstGeom>
              <a:noFill/>
            </p:spPr>
            <p:txBody>
              <a:bodyPr wrap="none" rtlCol="0">
                <a:spAutoFit/>
              </a:bodyPr>
              <a:lstStyle/>
              <a:p>
                <a:r>
                  <a:rPr lang="en-US" sz="2000" dirty="0"/>
                  <a:t>% of predicted cases (i.e., with DR) that are correct =</a:t>
                </a:r>
              </a:p>
              <a:p>
                <a:endParaRPr lang="en-US" sz="2000" dirty="0"/>
              </a:p>
              <a:p>
                <a:r>
                  <a:rPr lang="en-US" sz="2000" b="1" dirty="0">
                    <a:solidFill>
                      <a:srgbClr val="FFC000"/>
                    </a:solidFill>
                  </a:rPr>
                  <a:t>Precision</a:t>
                </a:r>
                <a:r>
                  <a:rPr lang="en-US" sz="2000" dirty="0"/>
                  <a:t> = </a:t>
                </a:r>
                <a14:m>
                  <m:oMath xmlns:m="http://schemas.openxmlformats.org/officeDocument/2006/math">
                    <m:f>
                      <m:fPr>
                        <m:ctrlPr>
                          <a:rPr lang="en-US" sz="2000" b="1" i="1">
                            <a:latin typeface="Cambria Math" panose="02040503050406030204" pitchFamily="18" charset="0"/>
                          </a:rPr>
                        </m:ctrlPr>
                      </m:fPr>
                      <m:num>
                        <m:r>
                          <a:rPr lang="en-GB" sz="2000" b="1" i="1">
                            <a:latin typeface="Cambria Math" panose="02040503050406030204" pitchFamily="18" charset="0"/>
                          </a:rPr>
                          <m:t>𝑻𝒓𝒖𝒆</m:t>
                        </m:r>
                        <m:r>
                          <a:rPr lang="en-GB" sz="2000" b="1" i="1">
                            <a:latin typeface="Cambria Math" panose="02040503050406030204" pitchFamily="18" charset="0"/>
                          </a:rPr>
                          <m:t> </m:t>
                        </m:r>
                        <m:r>
                          <a:rPr lang="en-GB" sz="2000" b="1" i="1">
                            <a:latin typeface="Cambria Math" panose="02040503050406030204" pitchFamily="18" charset="0"/>
                          </a:rPr>
                          <m:t>𝑷𝒐𝒔𝒊𝒕𝒊𝒗𝒆</m:t>
                        </m:r>
                      </m:num>
                      <m:den>
                        <m:r>
                          <a:rPr lang="en-GB" sz="2000" b="1" i="1">
                            <a:latin typeface="Cambria Math" panose="02040503050406030204" pitchFamily="18" charset="0"/>
                          </a:rPr>
                          <m:t>𝑻𝒓𝒖𝒆</m:t>
                        </m:r>
                        <m:r>
                          <a:rPr lang="en-GB" sz="2000" b="1" i="1">
                            <a:latin typeface="Cambria Math" panose="02040503050406030204" pitchFamily="18" charset="0"/>
                          </a:rPr>
                          <m:t> </m:t>
                        </m:r>
                        <m:r>
                          <a:rPr lang="en-GB" sz="2000" b="1" i="1">
                            <a:latin typeface="Cambria Math" panose="02040503050406030204" pitchFamily="18" charset="0"/>
                          </a:rPr>
                          <m:t>𝑷𝒐𝒔𝒊𝒕𝒊𝒗𝒆</m:t>
                        </m:r>
                        <m:r>
                          <a:rPr lang="en-GB" sz="2000" b="1" i="1">
                            <a:latin typeface="Cambria Math" panose="02040503050406030204" pitchFamily="18" charset="0"/>
                          </a:rPr>
                          <m:t>+</m:t>
                        </m:r>
                        <m:r>
                          <a:rPr lang="en-GB" sz="2000" b="1" i="1">
                            <a:latin typeface="Cambria Math" panose="02040503050406030204" pitchFamily="18" charset="0"/>
                          </a:rPr>
                          <m:t>𝑭𝒂𝒍𝒔𝒆</m:t>
                        </m:r>
                        <m:r>
                          <a:rPr lang="en-GB" sz="2000" b="1" i="1">
                            <a:latin typeface="Cambria Math" panose="02040503050406030204" pitchFamily="18" charset="0"/>
                          </a:rPr>
                          <m:t> </m:t>
                        </m:r>
                        <m:r>
                          <a:rPr lang="en-GB" sz="2000" b="1" i="1" smtClean="0">
                            <a:latin typeface="Cambria Math" panose="02040503050406030204" pitchFamily="18" charset="0"/>
                          </a:rPr>
                          <m:t>𝑷𝒐𝒔𝒊𝒕𝒊𝒗𝒆</m:t>
                        </m:r>
                      </m:den>
                    </m:f>
                  </m:oMath>
                </a14:m>
                <a:endParaRPr lang="en-US" sz="2000" dirty="0"/>
              </a:p>
            </p:txBody>
          </p:sp>
        </mc:Choice>
        <mc:Fallback xmlns="">
          <p:sp>
            <p:nvSpPr>
              <p:cNvPr id="15" name="TextBox 14">
                <a:extLst>
                  <a:ext uri="{FF2B5EF4-FFF2-40B4-BE49-F238E27FC236}">
                    <a16:creationId xmlns:a16="http://schemas.microsoft.com/office/drawing/2014/main" id="{182DA3D5-E23E-1C46-9CE6-792890268092}"/>
                  </a:ext>
                </a:extLst>
              </p:cNvPr>
              <p:cNvSpPr txBox="1">
                <a:spLocks noRot="1" noChangeAspect="1" noMove="1" noResize="1" noEditPoints="1" noAdjustHandles="1" noChangeArrowheads="1" noChangeShapeType="1" noTextEdit="1"/>
              </p:cNvSpPr>
              <p:nvPr/>
            </p:nvSpPr>
            <p:spPr>
              <a:xfrm>
                <a:off x="2779481" y="5340079"/>
                <a:ext cx="5650586" cy="1192827"/>
              </a:xfrm>
              <a:prstGeom prst="rect">
                <a:avLst/>
              </a:prstGeom>
              <a:blipFill>
                <a:blip r:embed="rId2"/>
                <a:stretch>
                  <a:fillRect l="-1121" t="-3158" r="-224" b="-4211"/>
                </a:stretch>
              </a:blipFill>
            </p:spPr>
            <p:txBody>
              <a:bodyPr/>
              <a:lstStyle/>
              <a:p>
                <a:r>
                  <a:rPr lang="en-QA">
                    <a:noFill/>
                  </a:rPr>
                  <a:t> </a:t>
                </a:r>
              </a:p>
            </p:txBody>
          </p:sp>
        </mc:Fallback>
      </mc:AlternateContent>
    </p:spTree>
    <p:extLst>
      <p:ext uri="{BB962C8B-B14F-4D97-AF65-F5344CB8AC3E}">
        <p14:creationId xmlns:p14="http://schemas.microsoft.com/office/powerpoint/2010/main" val="18860271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CFABC-DC10-0B45-9FEE-297F0DB658BF}"/>
              </a:ext>
            </a:extLst>
          </p:cNvPr>
          <p:cNvSpPr>
            <a:spLocks noGrp="1"/>
          </p:cNvSpPr>
          <p:nvPr>
            <p:ph type="title"/>
          </p:nvPr>
        </p:nvSpPr>
        <p:spPr/>
        <p:txBody>
          <a:bodyPr/>
          <a:lstStyle/>
          <a:p>
            <a:pPr algn="ctr"/>
            <a:r>
              <a:rPr lang="en-QA" dirty="0"/>
              <a:t>Diagnosing Diabetic Eye Disease Using </a:t>
            </a:r>
            <a:br>
              <a:rPr lang="en-QA" dirty="0"/>
            </a:br>
            <a:r>
              <a:rPr lang="en-QA" dirty="0"/>
              <a:t>Deep Learning</a:t>
            </a:r>
          </a:p>
        </p:txBody>
      </p:sp>
      <p:sp>
        <p:nvSpPr>
          <p:cNvPr id="3" name="Content Placeholder 2">
            <a:extLst>
              <a:ext uri="{FF2B5EF4-FFF2-40B4-BE49-F238E27FC236}">
                <a16:creationId xmlns:a16="http://schemas.microsoft.com/office/drawing/2014/main" id="{63AAEFF4-B1CC-CB4F-BA73-794AC9729A28}"/>
              </a:ext>
            </a:extLst>
          </p:cNvPr>
          <p:cNvSpPr>
            <a:spLocks noGrp="1"/>
          </p:cNvSpPr>
          <p:nvPr>
            <p:ph idx="1"/>
          </p:nvPr>
        </p:nvSpPr>
        <p:spPr/>
        <p:txBody>
          <a:bodyPr>
            <a:normAutofit/>
          </a:bodyPr>
          <a:lstStyle/>
          <a:p>
            <a:r>
              <a:rPr lang="en-US" dirty="0"/>
              <a:t>The </a:t>
            </a:r>
            <a:r>
              <a:rPr lang="en-US" b="1" i="1" dirty="0"/>
              <a:t>F-score</a:t>
            </a:r>
            <a:r>
              <a:rPr lang="en-US" dirty="0"/>
              <a:t> (combined </a:t>
            </a:r>
            <a:r>
              <a:rPr lang="en-US" i="1" dirty="0">
                <a:solidFill>
                  <a:srgbClr val="00B050"/>
                </a:solidFill>
              </a:rPr>
              <a:t>sensitivity</a:t>
            </a:r>
            <a:r>
              <a:rPr lang="en-US" dirty="0"/>
              <a:t> and </a:t>
            </a:r>
            <a:r>
              <a:rPr lang="en-US" i="1" dirty="0">
                <a:solidFill>
                  <a:srgbClr val="FFC000"/>
                </a:solidFill>
              </a:rPr>
              <a:t>precision</a:t>
            </a:r>
            <a:r>
              <a:rPr lang="en-US" dirty="0"/>
              <a:t>) of the algorithm was 0.95, which is slightly better than the median F-score of the 8 board-certified ophthalmologists (measured at 0.91)</a:t>
            </a:r>
          </a:p>
          <a:p>
            <a:pPr marL="914400" lvl="2" indent="0">
              <a:buNone/>
            </a:pPr>
            <a:endParaRPr lang="en-QA" sz="2400" dirty="0"/>
          </a:p>
        </p:txBody>
      </p:sp>
      <p:graphicFrame>
        <p:nvGraphicFramePr>
          <p:cNvPr id="4" name="Table 4">
            <a:extLst>
              <a:ext uri="{FF2B5EF4-FFF2-40B4-BE49-F238E27FC236}">
                <a16:creationId xmlns:a16="http://schemas.microsoft.com/office/drawing/2014/main" id="{E9EB681A-97A4-C446-8F19-D6A38C4212E0}"/>
              </a:ext>
            </a:extLst>
          </p:cNvPr>
          <p:cNvGraphicFramePr>
            <a:graphicFrameLocks noGrp="1"/>
          </p:cNvGraphicFramePr>
          <p:nvPr/>
        </p:nvGraphicFramePr>
        <p:xfrm>
          <a:off x="2197101" y="3812104"/>
          <a:ext cx="6172199" cy="1112520"/>
        </p:xfrm>
        <a:graphic>
          <a:graphicData uri="http://schemas.openxmlformats.org/drawingml/2006/table">
            <a:tbl>
              <a:tblPr firstRow="1" bandRow="1">
                <a:tableStyleId>{5C22544A-7EE6-4342-B048-85BDC9FD1C3A}</a:tableStyleId>
              </a:tblPr>
              <a:tblGrid>
                <a:gridCol w="1193799">
                  <a:extLst>
                    <a:ext uri="{9D8B030D-6E8A-4147-A177-3AD203B41FA5}">
                      <a16:colId xmlns:a16="http://schemas.microsoft.com/office/drawing/2014/main" val="1962345929"/>
                    </a:ext>
                  </a:extLst>
                </a:gridCol>
                <a:gridCol w="2044700">
                  <a:extLst>
                    <a:ext uri="{9D8B030D-6E8A-4147-A177-3AD203B41FA5}">
                      <a16:colId xmlns:a16="http://schemas.microsoft.com/office/drawing/2014/main" val="442868382"/>
                    </a:ext>
                  </a:extLst>
                </a:gridCol>
                <a:gridCol w="2933700">
                  <a:extLst>
                    <a:ext uri="{9D8B030D-6E8A-4147-A177-3AD203B41FA5}">
                      <a16:colId xmlns:a16="http://schemas.microsoft.com/office/drawing/2014/main" val="1072308770"/>
                    </a:ext>
                  </a:extLst>
                </a:gridCol>
              </a:tblGrid>
              <a:tr h="370840">
                <a:tc>
                  <a:txBody>
                    <a:bodyPr/>
                    <a:lstStyle/>
                    <a:p>
                      <a:endParaRPr lang="en-QA"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QA" dirty="0">
                          <a:solidFill>
                            <a:srgbClr val="00B0F0"/>
                          </a:solidFill>
                        </a:rPr>
                        <a:t>DR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QA" dirty="0">
                          <a:solidFill>
                            <a:srgbClr val="00B0F0"/>
                          </a:solidFill>
                        </a:rPr>
                        <a:t>No DR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914240"/>
                  </a:ext>
                </a:extLst>
              </a:tr>
              <a:tr h="370840">
                <a:tc>
                  <a:txBody>
                    <a:bodyPr/>
                    <a:lstStyle/>
                    <a:p>
                      <a:r>
                        <a:rPr lang="en-QA" b="1" dirty="0">
                          <a:solidFill>
                            <a:srgbClr val="FF0000"/>
                          </a:solidFill>
                        </a:rPr>
                        <a:t>DR</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QA" b="1" dirty="0">
                          <a:solidFill>
                            <a:schemeClr val="tx1"/>
                          </a:solidFill>
                        </a:rPr>
                        <a:t>True </a:t>
                      </a:r>
                      <a:r>
                        <a:rPr lang="en-QA" b="1" dirty="0"/>
                        <a:t>Positive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QA" b="1" dirty="0">
                          <a:solidFill>
                            <a:schemeClr val="tx1"/>
                          </a:solidFill>
                        </a:rPr>
                        <a:t>False</a:t>
                      </a:r>
                      <a:r>
                        <a:rPr lang="en-QA" b="1" dirty="0">
                          <a:solidFill>
                            <a:schemeClr val="bg1"/>
                          </a:solidFill>
                        </a:rPr>
                        <a:t> </a:t>
                      </a:r>
                      <a:r>
                        <a:rPr lang="en-QA" b="1" dirty="0"/>
                        <a:t>Positive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6764826"/>
                  </a:ext>
                </a:extLst>
              </a:tr>
              <a:tr h="370840">
                <a:tc>
                  <a:txBody>
                    <a:bodyPr/>
                    <a:lstStyle/>
                    <a:p>
                      <a:r>
                        <a:rPr lang="en-QA" b="1" dirty="0">
                          <a:solidFill>
                            <a:srgbClr val="FF0000"/>
                          </a:solidFill>
                        </a:rPr>
                        <a:t>No DR</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QA" b="1" dirty="0"/>
                        <a:t>False Negative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QA" b="1" dirty="0"/>
                        <a:t>True Negative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0164429"/>
                  </a:ext>
                </a:extLst>
              </a:tr>
            </a:tbl>
          </a:graphicData>
        </a:graphic>
      </p:graphicFrame>
      <p:sp>
        <p:nvSpPr>
          <p:cNvPr id="7" name="Left Brace 6">
            <a:extLst>
              <a:ext uri="{FF2B5EF4-FFF2-40B4-BE49-F238E27FC236}">
                <a16:creationId xmlns:a16="http://schemas.microsoft.com/office/drawing/2014/main" id="{A3D7E7A4-4E8C-DC49-A96F-F9362422107A}"/>
              </a:ext>
            </a:extLst>
          </p:cNvPr>
          <p:cNvSpPr/>
          <p:nvPr/>
        </p:nvSpPr>
        <p:spPr>
          <a:xfrm>
            <a:off x="1803400" y="4178300"/>
            <a:ext cx="234552" cy="746324"/>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QA"/>
          </a:p>
        </p:txBody>
      </p:sp>
      <p:sp>
        <p:nvSpPr>
          <p:cNvPr id="8" name="TextBox 7">
            <a:extLst>
              <a:ext uri="{FF2B5EF4-FFF2-40B4-BE49-F238E27FC236}">
                <a16:creationId xmlns:a16="http://schemas.microsoft.com/office/drawing/2014/main" id="{3A386FA8-EE82-C14A-9D7B-DDF322F440B9}"/>
              </a:ext>
            </a:extLst>
          </p:cNvPr>
          <p:cNvSpPr txBox="1"/>
          <p:nvPr/>
        </p:nvSpPr>
        <p:spPr>
          <a:xfrm>
            <a:off x="444499" y="4043630"/>
            <a:ext cx="1199752" cy="1015663"/>
          </a:xfrm>
          <a:prstGeom prst="rect">
            <a:avLst/>
          </a:prstGeom>
          <a:noFill/>
        </p:spPr>
        <p:txBody>
          <a:bodyPr wrap="none" rtlCol="0">
            <a:spAutoFit/>
          </a:bodyPr>
          <a:lstStyle/>
          <a:p>
            <a:r>
              <a:rPr lang="en-QA" sz="2000" b="1" dirty="0">
                <a:solidFill>
                  <a:srgbClr val="FF0000"/>
                </a:solidFill>
              </a:rPr>
              <a:t>Predicted</a:t>
            </a:r>
          </a:p>
          <a:p>
            <a:r>
              <a:rPr lang="en-US" sz="2000" b="1" dirty="0">
                <a:solidFill>
                  <a:srgbClr val="FF0000"/>
                </a:solidFill>
              </a:rPr>
              <a:t>b</a:t>
            </a:r>
            <a:r>
              <a:rPr lang="en-QA" sz="2000" b="1" dirty="0">
                <a:solidFill>
                  <a:srgbClr val="FF0000"/>
                </a:solidFill>
              </a:rPr>
              <a:t>y the </a:t>
            </a:r>
            <a:br>
              <a:rPr lang="en-QA" sz="2000" b="1" dirty="0">
                <a:solidFill>
                  <a:srgbClr val="FF0000"/>
                </a:solidFill>
              </a:rPr>
            </a:br>
            <a:r>
              <a:rPr lang="en-QA" sz="2000" b="1" dirty="0">
                <a:solidFill>
                  <a:srgbClr val="FF0000"/>
                </a:solidFill>
              </a:rPr>
              <a:t>classifier </a:t>
            </a:r>
          </a:p>
        </p:txBody>
      </p:sp>
      <p:sp>
        <p:nvSpPr>
          <p:cNvPr id="9" name="Left Brace 8">
            <a:extLst>
              <a:ext uri="{FF2B5EF4-FFF2-40B4-BE49-F238E27FC236}">
                <a16:creationId xmlns:a16="http://schemas.microsoft.com/office/drawing/2014/main" id="{71C702A8-BD88-E64E-8AA8-C1ECA151958B}"/>
              </a:ext>
            </a:extLst>
          </p:cNvPr>
          <p:cNvSpPr/>
          <p:nvPr/>
        </p:nvSpPr>
        <p:spPr>
          <a:xfrm rot="5400000">
            <a:off x="5805685" y="1113555"/>
            <a:ext cx="136129" cy="4991099"/>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QA"/>
          </a:p>
        </p:txBody>
      </p:sp>
      <p:sp>
        <p:nvSpPr>
          <p:cNvPr id="10" name="TextBox 9">
            <a:extLst>
              <a:ext uri="{FF2B5EF4-FFF2-40B4-BE49-F238E27FC236}">
                <a16:creationId xmlns:a16="http://schemas.microsoft.com/office/drawing/2014/main" id="{DD1E37B5-714F-6A48-BADE-8C1CD0BFE134}"/>
              </a:ext>
            </a:extLst>
          </p:cNvPr>
          <p:cNvSpPr txBox="1"/>
          <p:nvPr/>
        </p:nvSpPr>
        <p:spPr>
          <a:xfrm>
            <a:off x="5033850" y="3116509"/>
            <a:ext cx="1706686" cy="400110"/>
          </a:xfrm>
          <a:prstGeom prst="rect">
            <a:avLst/>
          </a:prstGeom>
          <a:noFill/>
        </p:spPr>
        <p:txBody>
          <a:bodyPr wrap="none" rtlCol="0">
            <a:spAutoFit/>
          </a:bodyPr>
          <a:lstStyle/>
          <a:p>
            <a:r>
              <a:rPr lang="en-QA" sz="2000" b="1" dirty="0">
                <a:solidFill>
                  <a:srgbClr val="00B0F0"/>
                </a:solidFill>
              </a:rPr>
              <a:t>Gold Standard</a:t>
            </a:r>
          </a:p>
        </p:txBody>
      </p:sp>
      <p:sp>
        <p:nvSpPr>
          <p:cNvPr id="11" name="Rounded Rectangle 10">
            <a:extLst>
              <a:ext uri="{FF2B5EF4-FFF2-40B4-BE49-F238E27FC236}">
                <a16:creationId xmlns:a16="http://schemas.microsoft.com/office/drawing/2014/main" id="{0B66D00E-57F7-EE4D-A25E-99E7DBAC7BCF}"/>
              </a:ext>
            </a:extLst>
          </p:cNvPr>
          <p:cNvSpPr/>
          <p:nvPr/>
        </p:nvSpPr>
        <p:spPr>
          <a:xfrm>
            <a:off x="3434953" y="4203700"/>
            <a:ext cx="4914000" cy="334101"/>
          </a:xfrm>
          <a:prstGeom prst="roundRect">
            <a:avLst/>
          </a:prstGeom>
          <a:noFill/>
          <a:ln w="1905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82DA3D5-E23E-1C46-9CE6-792890268092}"/>
                  </a:ext>
                </a:extLst>
              </p:cNvPr>
              <p:cNvSpPr txBox="1"/>
              <p:nvPr/>
            </p:nvSpPr>
            <p:spPr>
              <a:xfrm>
                <a:off x="2779481" y="5340079"/>
                <a:ext cx="3546484" cy="542841"/>
              </a:xfrm>
              <a:prstGeom prst="rect">
                <a:avLst/>
              </a:prstGeom>
              <a:noFill/>
            </p:spPr>
            <p:txBody>
              <a:bodyPr wrap="none" rtlCol="0">
                <a:spAutoFit/>
              </a:bodyPr>
              <a:lstStyle/>
              <a:p>
                <a:r>
                  <a:rPr lang="en-US" sz="2000" b="1" dirty="0"/>
                  <a:t>F1-measure</a:t>
                </a:r>
                <a:r>
                  <a:rPr lang="en-US" sz="2000" dirty="0"/>
                  <a:t> = </a:t>
                </a:r>
                <a14:m>
                  <m:oMath xmlns:m="http://schemas.openxmlformats.org/officeDocument/2006/math">
                    <m:f>
                      <m:fPr>
                        <m:ctrlPr>
                          <a:rPr lang="en-US" sz="2000" b="1" i="1">
                            <a:latin typeface="Cambria Math" panose="02040503050406030204" pitchFamily="18" charset="0"/>
                          </a:rPr>
                        </m:ctrlPr>
                      </m:fPr>
                      <m:num>
                        <m:r>
                          <a:rPr lang="en-GB" sz="2000" b="1" i="1" smtClean="0">
                            <a:latin typeface="Cambria Math" panose="02040503050406030204" pitchFamily="18" charset="0"/>
                          </a:rPr>
                          <m:t>𝟐</m:t>
                        </m:r>
                        <m:r>
                          <a:rPr lang="en-GB" sz="2000" b="1" i="1" smtClean="0">
                            <a:latin typeface="Cambria Math" panose="02040503050406030204" pitchFamily="18" charset="0"/>
                          </a:rPr>
                          <m:t>(</m:t>
                        </m:r>
                        <m:r>
                          <a:rPr lang="en-GB" sz="2000" b="1" i="1" smtClean="0">
                            <a:solidFill>
                              <a:srgbClr val="00B050"/>
                            </a:solidFill>
                            <a:latin typeface="Cambria Math" panose="02040503050406030204" pitchFamily="18" charset="0"/>
                          </a:rPr>
                          <m:t>𝑹𝒆𝒄𝒂𝒍𝒍</m:t>
                        </m:r>
                        <m:r>
                          <a:rPr lang="en-GB" sz="2000" b="1" i="1" smtClean="0">
                            <a:latin typeface="Cambria Math" panose="02040503050406030204" pitchFamily="18" charset="0"/>
                            <a:ea typeface="Cambria Math" panose="02040503050406030204" pitchFamily="18" charset="0"/>
                          </a:rPr>
                          <m:t>×</m:t>
                        </m:r>
                        <m:r>
                          <a:rPr lang="en-GB" sz="2000" b="1" i="1" smtClean="0">
                            <a:solidFill>
                              <a:srgbClr val="FFC000"/>
                            </a:solidFill>
                            <a:latin typeface="Cambria Math" panose="02040503050406030204" pitchFamily="18" charset="0"/>
                          </a:rPr>
                          <m:t>𝑷𝒓𝒆𝒄𝒊𝒔𝒊𝒐𝒏</m:t>
                        </m:r>
                        <m:r>
                          <a:rPr lang="en-GB" sz="2000" b="1" i="1" smtClean="0">
                            <a:latin typeface="Cambria Math" panose="02040503050406030204" pitchFamily="18" charset="0"/>
                          </a:rPr>
                          <m:t>)</m:t>
                        </m:r>
                      </m:num>
                      <m:den>
                        <m:r>
                          <a:rPr lang="en-GB" sz="2000" b="1" i="1" smtClean="0">
                            <a:solidFill>
                              <a:srgbClr val="00B050"/>
                            </a:solidFill>
                            <a:latin typeface="Cambria Math" panose="02040503050406030204" pitchFamily="18" charset="0"/>
                          </a:rPr>
                          <m:t>𝑹𝒆𝒄𝒂𝒍𝒍</m:t>
                        </m:r>
                        <m:r>
                          <a:rPr lang="en-GB" sz="2000" b="1" i="1" smtClean="0">
                            <a:latin typeface="Cambria Math" panose="02040503050406030204" pitchFamily="18" charset="0"/>
                          </a:rPr>
                          <m:t> </m:t>
                        </m:r>
                        <m:r>
                          <a:rPr lang="en-GB" sz="2000" b="1" i="1">
                            <a:latin typeface="Cambria Math" panose="02040503050406030204" pitchFamily="18" charset="0"/>
                          </a:rPr>
                          <m:t>+</m:t>
                        </m:r>
                        <m:r>
                          <a:rPr lang="en-GB" sz="2000" b="1" i="1" smtClean="0">
                            <a:solidFill>
                              <a:srgbClr val="FFC000"/>
                            </a:solidFill>
                            <a:latin typeface="Cambria Math" panose="02040503050406030204" pitchFamily="18" charset="0"/>
                          </a:rPr>
                          <m:t>𝑷𝒓𝒆𝒄𝒊𝒔𝒊𝒐𝒏</m:t>
                        </m:r>
                      </m:den>
                    </m:f>
                  </m:oMath>
                </a14:m>
                <a:endParaRPr lang="en-US" sz="2000" dirty="0"/>
              </a:p>
            </p:txBody>
          </p:sp>
        </mc:Choice>
        <mc:Fallback xmlns="">
          <p:sp>
            <p:nvSpPr>
              <p:cNvPr id="15" name="TextBox 14">
                <a:extLst>
                  <a:ext uri="{FF2B5EF4-FFF2-40B4-BE49-F238E27FC236}">
                    <a16:creationId xmlns:a16="http://schemas.microsoft.com/office/drawing/2014/main" id="{182DA3D5-E23E-1C46-9CE6-792890268092}"/>
                  </a:ext>
                </a:extLst>
              </p:cNvPr>
              <p:cNvSpPr txBox="1">
                <a:spLocks noRot="1" noChangeAspect="1" noMove="1" noResize="1" noEditPoints="1" noAdjustHandles="1" noChangeArrowheads="1" noChangeShapeType="1" noTextEdit="1"/>
              </p:cNvSpPr>
              <p:nvPr/>
            </p:nvSpPr>
            <p:spPr>
              <a:xfrm>
                <a:off x="2779481" y="5340079"/>
                <a:ext cx="3546484" cy="542841"/>
              </a:xfrm>
              <a:prstGeom prst="rect">
                <a:avLst/>
              </a:prstGeom>
              <a:blipFill>
                <a:blip r:embed="rId2"/>
                <a:stretch>
                  <a:fillRect l="-1779" b="-15909"/>
                </a:stretch>
              </a:blipFill>
            </p:spPr>
            <p:txBody>
              <a:bodyPr/>
              <a:lstStyle/>
              <a:p>
                <a:r>
                  <a:rPr lang="en-QA">
                    <a:noFill/>
                  </a:rPr>
                  <a:t> </a:t>
                </a:r>
              </a:p>
            </p:txBody>
          </p:sp>
        </mc:Fallback>
      </mc:AlternateContent>
      <p:sp>
        <p:nvSpPr>
          <p:cNvPr id="12" name="Rounded Rectangle 11">
            <a:extLst>
              <a:ext uri="{FF2B5EF4-FFF2-40B4-BE49-F238E27FC236}">
                <a16:creationId xmlns:a16="http://schemas.microsoft.com/office/drawing/2014/main" id="{CE6A595F-6256-C448-9B13-D2AA62CE350F}"/>
              </a:ext>
            </a:extLst>
          </p:cNvPr>
          <p:cNvSpPr/>
          <p:nvPr/>
        </p:nvSpPr>
        <p:spPr>
          <a:xfrm>
            <a:off x="3434953" y="4203700"/>
            <a:ext cx="1962547" cy="720000"/>
          </a:xfrm>
          <a:prstGeom prst="roundRect">
            <a:avLst/>
          </a:prstGeom>
          <a:noFill/>
          <a:ln w="190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a:p>
        </p:txBody>
      </p:sp>
      <p:cxnSp>
        <p:nvCxnSpPr>
          <p:cNvPr id="14" name="Curved Connector 13">
            <a:extLst>
              <a:ext uri="{FF2B5EF4-FFF2-40B4-BE49-F238E27FC236}">
                <a16:creationId xmlns:a16="http://schemas.microsoft.com/office/drawing/2014/main" id="{701C35EA-7152-314C-A348-6A757ABEC42D}"/>
              </a:ext>
            </a:extLst>
          </p:cNvPr>
          <p:cNvCxnSpPr>
            <a:cxnSpLocks/>
          </p:cNvCxnSpPr>
          <p:nvPr/>
        </p:nvCxnSpPr>
        <p:spPr>
          <a:xfrm rot="5400000">
            <a:off x="5372285" y="4697327"/>
            <a:ext cx="647330" cy="368299"/>
          </a:xfrm>
          <a:prstGeom prst="curvedConnector3">
            <a:avLst/>
          </a:prstGeom>
          <a:ln w="1905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6" name="Curved Connector 15">
            <a:extLst>
              <a:ext uri="{FF2B5EF4-FFF2-40B4-BE49-F238E27FC236}">
                <a16:creationId xmlns:a16="http://schemas.microsoft.com/office/drawing/2014/main" id="{96B2741D-D38F-834A-A854-124AC247E759}"/>
              </a:ext>
            </a:extLst>
          </p:cNvPr>
          <p:cNvCxnSpPr/>
          <p:nvPr/>
        </p:nvCxnSpPr>
        <p:spPr>
          <a:xfrm rot="16200000" flipH="1">
            <a:off x="4366850" y="4963750"/>
            <a:ext cx="334100" cy="254000"/>
          </a:xfrm>
          <a:prstGeom prst="curvedConnector3">
            <a:avLst/>
          </a:prstGeom>
          <a:ln w="1905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80426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CFABC-DC10-0B45-9FEE-297F0DB658BF}"/>
              </a:ext>
            </a:extLst>
          </p:cNvPr>
          <p:cNvSpPr>
            <a:spLocks noGrp="1"/>
          </p:cNvSpPr>
          <p:nvPr>
            <p:ph type="title"/>
          </p:nvPr>
        </p:nvSpPr>
        <p:spPr/>
        <p:txBody>
          <a:bodyPr/>
          <a:lstStyle/>
          <a:p>
            <a:pPr algn="ctr"/>
            <a:r>
              <a:rPr lang="en-QA" dirty="0"/>
              <a:t>Diagnosing Diabetic Eye Disease Using </a:t>
            </a:r>
            <a:br>
              <a:rPr lang="en-QA" dirty="0"/>
            </a:br>
            <a:r>
              <a:rPr lang="en-QA" dirty="0"/>
              <a:t>Deep Learning</a:t>
            </a:r>
          </a:p>
        </p:txBody>
      </p:sp>
      <p:sp>
        <p:nvSpPr>
          <p:cNvPr id="3" name="Content Placeholder 2">
            <a:extLst>
              <a:ext uri="{FF2B5EF4-FFF2-40B4-BE49-F238E27FC236}">
                <a16:creationId xmlns:a16="http://schemas.microsoft.com/office/drawing/2014/main" id="{63AAEFF4-B1CC-CB4F-BA73-794AC9729A28}"/>
              </a:ext>
            </a:extLst>
          </p:cNvPr>
          <p:cNvSpPr>
            <a:spLocks noGrp="1"/>
          </p:cNvSpPr>
          <p:nvPr>
            <p:ph idx="1"/>
          </p:nvPr>
        </p:nvSpPr>
        <p:spPr/>
        <p:txBody>
          <a:bodyPr>
            <a:normAutofit/>
          </a:bodyPr>
          <a:lstStyle/>
          <a:p>
            <a:r>
              <a:rPr lang="en-US" dirty="0"/>
              <a:t>The </a:t>
            </a:r>
            <a:r>
              <a:rPr lang="en-US" b="1" i="1" dirty="0"/>
              <a:t>F-score</a:t>
            </a:r>
            <a:r>
              <a:rPr lang="en-US" dirty="0"/>
              <a:t> (combined </a:t>
            </a:r>
            <a:r>
              <a:rPr lang="en-US" i="1" dirty="0">
                <a:solidFill>
                  <a:srgbClr val="00B050"/>
                </a:solidFill>
              </a:rPr>
              <a:t>sensitivity</a:t>
            </a:r>
            <a:r>
              <a:rPr lang="en-US" dirty="0"/>
              <a:t> and </a:t>
            </a:r>
            <a:r>
              <a:rPr lang="en-US" i="1" dirty="0">
                <a:solidFill>
                  <a:srgbClr val="FFC000"/>
                </a:solidFill>
              </a:rPr>
              <a:t>precision</a:t>
            </a:r>
            <a:r>
              <a:rPr lang="en-US" dirty="0"/>
              <a:t>) of the algorithm was 0.95, which is slightly better than the median F-score of the 8 board-certified ophthalmologists (measured at 0.91)</a:t>
            </a:r>
          </a:p>
          <a:p>
            <a:pPr marL="914400" lvl="2" indent="0">
              <a:buNone/>
            </a:pPr>
            <a:endParaRPr lang="en-QA" sz="2400" dirty="0"/>
          </a:p>
        </p:txBody>
      </p:sp>
      <p:graphicFrame>
        <p:nvGraphicFramePr>
          <p:cNvPr id="4" name="Table 4">
            <a:extLst>
              <a:ext uri="{FF2B5EF4-FFF2-40B4-BE49-F238E27FC236}">
                <a16:creationId xmlns:a16="http://schemas.microsoft.com/office/drawing/2014/main" id="{E9EB681A-97A4-C446-8F19-D6A38C4212E0}"/>
              </a:ext>
            </a:extLst>
          </p:cNvPr>
          <p:cNvGraphicFramePr>
            <a:graphicFrameLocks noGrp="1"/>
          </p:cNvGraphicFramePr>
          <p:nvPr/>
        </p:nvGraphicFramePr>
        <p:xfrm>
          <a:off x="2197101" y="3812104"/>
          <a:ext cx="6172199" cy="1112520"/>
        </p:xfrm>
        <a:graphic>
          <a:graphicData uri="http://schemas.openxmlformats.org/drawingml/2006/table">
            <a:tbl>
              <a:tblPr firstRow="1" bandRow="1">
                <a:tableStyleId>{5C22544A-7EE6-4342-B048-85BDC9FD1C3A}</a:tableStyleId>
              </a:tblPr>
              <a:tblGrid>
                <a:gridCol w="1193799">
                  <a:extLst>
                    <a:ext uri="{9D8B030D-6E8A-4147-A177-3AD203B41FA5}">
                      <a16:colId xmlns:a16="http://schemas.microsoft.com/office/drawing/2014/main" val="1962345929"/>
                    </a:ext>
                  </a:extLst>
                </a:gridCol>
                <a:gridCol w="2044700">
                  <a:extLst>
                    <a:ext uri="{9D8B030D-6E8A-4147-A177-3AD203B41FA5}">
                      <a16:colId xmlns:a16="http://schemas.microsoft.com/office/drawing/2014/main" val="442868382"/>
                    </a:ext>
                  </a:extLst>
                </a:gridCol>
                <a:gridCol w="2933700">
                  <a:extLst>
                    <a:ext uri="{9D8B030D-6E8A-4147-A177-3AD203B41FA5}">
                      <a16:colId xmlns:a16="http://schemas.microsoft.com/office/drawing/2014/main" val="1072308770"/>
                    </a:ext>
                  </a:extLst>
                </a:gridCol>
              </a:tblGrid>
              <a:tr h="370840">
                <a:tc>
                  <a:txBody>
                    <a:bodyPr/>
                    <a:lstStyle/>
                    <a:p>
                      <a:endParaRPr lang="en-QA"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QA" dirty="0">
                          <a:solidFill>
                            <a:srgbClr val="00B0F0"/>
                          </a:solidFill>
                        </a:rPr>
                        <a:t>DR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QA" dirty="0">
                          <a:solidFill>
                            <a:srgbClr val="00B0F0"/>
                          </a:solidFill>
                        </a:rPr>
                        <a:t>No DR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914240"/>
                  </a:ext>
                </a:extLst>
              </a:tr>
              <a:tr h="370840">
                <a:tc>
                  <a:txBody>
                    <a:bodyPr/>
                    <a:lstStyle/>
                    <a:p>
                      <a:r>
                        <a:rPr lang="en-QA" b="1" dirty="0">
                          <a:solidFill>
                            <a:srgbClr val="FF0000"/>
                          </a:solidFill>
                        </a:rPr>
                        <a:t>DR</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QA" b="1" dirty="0">
                          <a:solidFill>
                            <a:schemeClr val="tx1"/>
                          </a:solidFill>
                        </a:rPr>
                        <a:t>True </a:t>
                      </a:r>
                      <a:r>
                        <a:rPr lang="en-QA" b="1" dirty="0"/>
                        <a:t>Positive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QA" b="1" dirty="0">
                          <a:solidFill>
                            <a:schemeClr val="tx1"/>
                          </a:solidFill>
                        </a:rPr>
                        <a:t>False</a:t>
                      </a:r>
                      <a:r>
                        <a:rPr lang="en-QA" b="1" dirty="0">
                          <a:solidFill>
                            <a:schemeClr val="bg1"/>
                          </a:solidFill>
                        </a:rPr>
                        <a:t> </a:t>
                      </a:r>
                      <a:r>
                        <a:rPr lang="en-QA" b="1" dirty="0"/>
                        <a:t>Positive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6764826"/>
                  </a:ext>
                </a:extLst>
              </a:tr>
              <a:tr h="370840">
                <a:tc>
                  <a:txBody>
                    <a:bodyPr/>
                    <a:lstStyle/>
                    <a:p>
                      <a:r>
                        <a:rPr lang="en-QA" b="1" dirty="0">
                          <a:solidFill>
                            <a:srgbClr val="FF0000"/>
                          </a:solidFill>
                        </a:rPr>
                        <a:t>No DR</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QA" b="1" dirty="0"/>
                        <a:t>False Negative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QA" b="1" dirty="0"/>
                        <a:t>True Negative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0164429"/>
                  </a:ext>
                </a:extLst>
              </a:tr>
            </a:tbl>
          </a:graphicData>
        </a:graphic>
      </p:graphicFrame>
      <p:sp>
        <p:nvSpPr>
          <p:cNvPr id="7" name="Left Brace 6">
            <a:extLst>
              <a:ext uri="{FF2B5EF4-FFF2-40B4-BE49-F238E27FC236}">
                <a16:creationId xmlns:a16="http://schemas.microsoft.com/office/drawing/2014/main" id="{A3D7E7A4-4E8C-DC49-A96F-F9362422107A}"/>
              </a:ext>
            </a:extLst>
          </p:cNvPr>
          <p:cNvSpPr/>
          <p:nvPr/>
        </p:nvSpPr>
        <p:spPr>
          <a:xfrm>
            <a:off x="1803400" y="4178300"/>
            <a:ext cx="234552" cy="746324"/>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QA"/>
          </a:p>
        </p:txBody>
      </p:sp>
      <p:sp>
        <p:nvSpPr>
          <p:cNvPr id="8" name="TextBox 7">
            <a:extLst>
              <a:ext uri="{FF2B5EF4-FFF2-40B4-BE49-F238E27FC236}">
                <a16:creationId xmlns:a16="http://schemas.microsoft.com/office/drawing/2014/main" id="{3A386FA8-EE82-C14A-9D7B-DDF322F440B9}"/>
              </a:ext>
            </a:extLst>
          </p:cNvPr>
          <p:cNvSpPr txBox="1"/>
          <p:nvPr/>
        </p:nvSpPr>
        <p:spPr>
          <a:xfrm>
            <a:off x="444499" y="4043630"/>
            <a:ext cx="1199752" cy="1015663"/>
          </a:xfrm>
          <a:prstGeom prst="rect">
            <a:avLst/>
          </a:prstGeom>
          <a:noFill/>
        </p:spPr>
        <p:txBody>
          <a:bodyPr wrap="none" rtlCol="0">
            <a:spAutoFit/>
          </a:bodyPr>
          <a:lstStyle/>
          <a:p>
            <a:r>
              <a:rPr lang="en-QA" sz="2000" b="1" dirty="0">
                <a:solidFill>
                  <a:srgbClr val="FF0000"/>
                </a:solidFill>
              </a:rPr>
              <a:t>Predicted</a:t>
            </a:r>
          </a:p>
          <a:p>
            <a:r>
              <a:rPr lang="en-US" sz="2000" b="1" dirty="0">
                <a:solidFill>
                  <a:srgbClr val="FF0000"/>
                </a:solidFill>
              </a:rPr>
              <a:t>b</a:t>
            </a:r>
            <a:r>
              <a:rPr lang="en-QA" sz="2000" b="1" dirty="0">
                <a:solidFill>
                  <a:srgbClr val="FF0000"/>
                </a:solidFill>
              </a:rPr>
              <a:t>y the </a:t>
            </a:r>
            <a:br>
              <a:rPr lang="en-QA" sz="2000" b="1" dirty="0">
                <a:solidFill>
                  <a:srgbClr val="FF0000"/>
                </a:solidFill>
              </a:rPr>
            </a:br>
            <a:r>
              <a:rPr lang="en-QA" sz="2000" b="1" dirty="0">
                <a:solidFill>
                  <a:srgbClr val="FF0000"/>
                </a:solidFill>
              </a:rPr>
              <a:t>classifier </a:t>
            </a:r>
          </a:p>
        </p:txBody>
      </p:sp>
      <p:sp>
        <p:nvSpPr>
          <p:cNvPr id="9" name="Left Brace 8">
            <a:extLst>
              <a:ext uri="{FF2B5EF4-FFF2-40B4-BE49-F238E27FC236}">
                <a16:creationId xmlns:a16="http://schemas.microsoft.com/office/drawing/2014/main" id="{71C702A8-BD88-E64E-8AA8-C1ECA151958B}"/>
              </a:ext>
            </a:extLst>
          </p:cNvPr>
          <p:cNvSpPr/>
          <p:nvPr/>
        </p:nvSpPr>
        <p:spPr>
          <a:xfrm rot="5400000">
            <a:off x="5805685" y="1113555"/>
            <a:ext cx="136129" cy="4991099"/>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QA"/>
          </a:p>
        </p:txBody>
      </p:sp>
      <p:sp>
        <p:nvSpPr>
          <p:cNvPr id="10" name="TextBox 9">
            <a:extLst>
              <a:ext uri="{FF2B5EF4-FFF2-40B4-BE49-F238E27FC236}">
                <a16:creationId xmlns:a16="http://schemas.microsoft.com/office/drawing/2014/main" id="{DD1E37B5-714F-6A48-BADE-8C1CD0BFE134}"/>
              </a:ext>
            </a:extLst>
          </p:cNvPr>
          <p:cNvSpPr txBox="1"/>
          <p:nvPr/>
        </p:nvSpPr>
        <p:spPr>
          <a:xfrm>
            <a:off x="5033850" y="3116509"/>
            <a:ext cx="1706686" cy="400110"/>
          </a:xfrm>
          <a:prstGeom prst="rect">
            <a:avLst/>
          </a:prstGeom>
          <a:noFill/>
        </p:spPr>
        <p:txBody>
          <a:bodyPr wrap="none" rtlCol="0">
            <a:spAutoFit/>
          </a:bodyPr>
          <a:lstStyle/>
          <a:p>
            <a:r>
              <a:rPr lang="en-QA" sz="2000" b="1" dirty="0">
                <a:solidFill>
                  <a:srgbClr val="00B0F0"/>
                </a:solidFill>
              </a:rPr>
              <a:t>Gold Standard</a:t>
            </a:r>
          </a:p>
        </p:txBody>
      </p:sp>
      <p:sp>
        <p:nvSpPr>
          <p:cNvPr id="11" name="Rounded Rectangle 10">
            <a:extLst>
              <a:ext uri="{FF2B5EF4-FFF2-40B4-BE49-F238E27FC236}">
                <a16:creationId xmlns:a16="http://schemas.microsoft.com/office/drawing/2014/main" id="{0B66D00E-57F7-EE4D-A25E-99E7DBAC7BCF}"/>
              </a:ext>
            </a:extLst>
          </p:cNvPr>
          <p:cNvSpPr/>
          <p:nvPr/>
        </p:nvSpPr>
        <p:spPr>
          <a:xfrm>
            <a:off x="3434953" y="4203700"/>
            <a:ext cx="4914000" cy="334101"/>
          </a:xfrm>
          <a:prstGeom prst="roundRect">
            <a:avLst/>
          </a:prstGeom>
          <a:noFill/>
          <a:ln w="1905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82DA3D5-E23E-1C46-9CE6-792890268092}"/>
                  </a:ext>
                </a:extLst>
              </p:cNvPr>
              <p:cNvSpPr txBox="1"/>
              <p:nvPr/>
            </p:nvSpPr>
            <p:spPr>
              <a:xfrm>
                <a:off x="2779481" y="5340079"/>
                <a:ext cx="3546484" cy="542841"/>
              </a:xfrm>
              <a:prstGeom prst="rect">
                <a:avLst/>
              </a:prstGeom>
              <a:noFill/>
            </p:spPr>
            <p:txBody>
              <a:bodyPr wrap="none" rtlCol="0">
                <a:spAutoFit/>
              </a:bodyPr>
              <a:lstStyle/>
              <a:p>
                <a:r>
                  <a:rPr lang="en-US" sz="2000" b="1" dirty="0"/>
                  <a:t>F1-measure</a:t>
                </a:r>
                <a:r>
                  <a:rPr lang="en-US" sz="2000" dirty="0"/>
                  <a:t> = </a:t>
                </a:r>
                <a14:m>
                  <m:oMath xmlns:m="http://schemas.openxmlformats.org/officeDocument/2006/math">
                    <m:f>
                      <m:fPr>
                        <m:ctrlPr>
                          <a:rPr lang="en-US" sz="2000" b="1" i="1">
                            <a:latin typeface="Cambria Math" panose="02040503050406030204" pitchFamily="18" charset="0"/>
                          </a:rPr>
                        </m:ctrlPr>
                      </m:fPr>
                      <m:num>
                        <m:r>
                          <a:rPr lang="en-GB" sz="2000" b="1" i="1" smtClean="0">
                            <a:latin typeface="Cambria Math" panose="02040503050406030204" pitchFamily="18" charset="0"/>
                          </a:rPr>
                          <m:t>𝟐</m:t>
                        </m:r>
                        <m:r>
                          <a:rPr lang="en-GB" sz="2000" b="1" i="1" smtClean="0">
                            <a:latin typeface="Cambria Math" panose="02040503050406030204" pitchFamily="18" charset="0"/>
                          </a:rPr>
                          <m:t>(</m:t>
                        </m:r>
                        <m:r>
                          <a:rPr lang="en-GB" sz="2000" b="1" i="1" smtClean="0">
                            <a:solidFill>
                              <a:srgbClr val="00B050"/>
                            </a:solidFill>
                            <a:latin typeface="Cambria Math" panose="02040503050406030204" pitchFamily="18" charset="0"/>
                          </a:rPr>
                          <m:t>𝑹𝒆𝒄𝒂𝒍𝒍</m:t>
                        </m:r>
                        <m:r>
                          <a:rPr lang="en-GB" sz="2000" b="1" i="1" smtClean="0">
                            <a:latin typeface="Cambria Math" panose="02040503050406030204" pitchFamily="18" charset="0"/>
                            <a:ea typeface="Cambria Math" panose="02040503050406030204" pitchFamily="18" charset="0"/>
                          </a:rPr>
                          <m:t>×</m:t>
                        </m:r>
                        <m:r>
                          <a:rPr lang="en-GB" sz="2000" b="1" i="1" smtClean="0">
                            <a:solidFill>
                              <a:srgbClr val="FFC000"/>
                            </a:solidFill>
                            <a:latin typeface="Cambria Math" panose="02040503050406030204" pitchFamily="18" charset="0"/>
                          </a:rPr>
                          <m:t>𝑷𝒓𝒆𝒄𝒊𝒔𝒊𝒐𝒏</m:t>
                        </m:r>
                        <m:r>
                          <a:rPr lang="en-GB" sz="2000" b="1" i="1" smtClean="0">
                            <a:latin typeface="Cambria Math" panose="02040503050406030204" pitchFamily="18" charset="0"/>
                          </a:rPr>
                          <m:t>)</m:t>
                        </m:r>
                      </m:num>
                      <m:den>
                        <m:r>
                          <a:rPr lang="en-GB" sz="2000" b="1" i="1" smtClean="0">
                            <a:solidFill>
                              <a:srgbClr val="00B050"/>
                            </a:solidFill>
                            <a:latin typeface="Cambria Math" panose="02040503050406030204" pitchFamily="18" charset="0"/>
                          </a:rPr>
                          <m:t>𝑹𝒆𝒄𝒂𝒍𝒍</m:t>
                        </m:r>
                        <m:r>
                          <a:rPr lang="en-GB" sz="2000" b="1" i="1" smtClean="0">
                            <a:latin typeface="Cambria Math" panose="02040503050406030204" pitchFamily="18" charset="0"/>
                          </a:rPr>
                          <m:t> </m:t>
                        </m:r>
                        <m:r>
                          <a:rPr lang="en-GB" sz="2000" b="1" i="1">
                            <a:latin typeface="Cambria Math" panose="02040503050406030204" pitchFamily="18" charset="0"/>
                          </a:rPr>
                          <m:t>+</m:t>
                        </m:r>
                        <m:r>
                          <a:rPr lang="en-GB" sz="2000" b="1" i="1" smtClean="0">
                            <a:solidFill>
                              <a:srgbClr val="FFC000"/>
                            </a:solidFill>
                            <a:latin typeface="Cambria Math" panose="02040503050406030204" pitchFamily="18" charset="0"/>
                          </a:rPr>
                          <m:t>𝑷𝒓𝒆𝒄𝒊𝒔𝒊𝒐𝒏</m:t>
                        </m:r>
                      </m:den>
                    </m:f>
                  </m:oMath>
                </a14:m>
                <a:endParaRPr lang="en-US" sz="2000" dirty="0"/>
              </a:p>
            </p:txBody>
          </p:sp>
        </mc:Choice>
        <mc:Fallback xmlns="">
          <p:sp>
            <p:nvSpPr>
              <p:cNvPr id="15" name="TextBox 14">
                <a:extLst>
                  <a:ext uri="{FF2B5EF4-FFF2-40B4-BE49-F238E27FC236}">
                    <a16:creationId xmlns:a16="http://schemas.microsoft.com/office/drawing/2014/main" id="{182DA3D5-E23E-1C46-9CE6-792890268092}"/>
                  </a:ext>
                </a:extLst>
              </p:cNvPr>
              <p:cNvSpPr txBox="1">
                <a:spLocks noRot="1" noChangeAspect="1" noMove="1" noResize="1" noEditPoints="1" noAdjustHandles="1" noChangeArrowheads="1" noChangeShapeType="1" noTextEdit="1"/>
              </p:cNvSpPr>
              <p:nvPr/>
            </p:nvSpPr>
            <p:spPr>
              <a:xfrm>
                <a:off x="2779481" y="5340079"/>
                <a:ext cx="3546484" cy="542841"/>
              </a:xfrm>
              <a:prstGeom prst="rect">
                <a:avLst/>
              </a:prstGeom>
              <a:blipFill>
                <a:blip r:embed="rId2"/>
                <a:stretch>
                  <a:fillRect l="-1779" b="-15909"/>
                </a:stretch>
              </a:blipFill>
            </p:spPr>
            <p:txBody>
              <a:bodyPr/>
              <a:lstStyle/>
              <a:p>
                <a:r>
                  <a:rPr lang="en-QA">
                    <a:noFill/>
                  </a:rPr>
                  <a:t> </a:t>
                </a:r>
              </a:p>
            </p:txBody>
          </p:sp>
        </mc:Fallback>
      </mc:AlternateContent>
      <p:sp>
        <p:nvSpPr>
          <p:cNvPr id="12" name="Rounded Rectangle 11">
            <a:extLst>
              <a:ext uri="{FF2B5EF4-FFF2-40B4-BE49-F238E27FC236}">
                <a16:creationId xmlns:a16="http://schemas.microsoft.com/office/drawing/2014/main" id="{CE6A595F-6256-C448-9B13-D2AA62CE350F}"/>
              </a:ext>
            </a:extLst>
          </p:cNvPr>
          <p:cNvSpPr/>
          <p:nvPr/>
        </p:nvSpPr>
        <p:spPr>
          <a:xfrm>
            <a:off x="3434953" y="4203700"/>
            <a:ext cx="1962547" cy="720000"/>
          </a:xfrm>
          <a:prstGeom prst="roundRect">
            <a:avLst/>
          </a:prstGeom>
          <a:noFill/>
          <a:ln w="190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a:p>
        </p:txBody>
      </p:sp>
      <p:cxnSp>
        <p:nvCxnSpPr>
          <p:cNvPr id="14" name="Curved Connector 13">
            <a:extLst>
              <a:ext uri="{FF2B5EF4-FFF2-40B4-BE49-F238E27FC236}">
                <a16:creationId xmlns:a16="http://schemas.microsoft.com/office/drawing/2014/main" id="{701C35EA-7152-314C-A348-6A757ABEC42D}"/>
              </a:ext>
            </a:extLst>
          </p:cNvPr>
          <p:cNvCxnSpPr>
            <a:cxnSpLocks/>
          </p:cNvCxnSpPr>
          <p:nvPr/>
        </p:nvCxnSpPr>
        <p:spPr>
          <a:xfrm rot="5400000">
            <a:off x="5372285" y="4697327"/>
            <a:ext cx="647330" cy="368299"/>
          </a:xfrm>
          <a:prstGeom prst="curvedConnector3">
            <a:avLst/>
          </a:prstGeom>
          <a:ln w="1905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6" name="Curved Connector 15">
            <a:extLst>
              <a:ext uri="{FF2B5EF4-FFF2-40B4-BE49-F238E27FC236}">
                <a16:creationId xmlns:a16="http://schemas.microsoft.com/office/drawing/2014/main" id="{96B2741D-D38F-834A-A854-124AC247E759}"/>
              </a:ext>
            </a:extLst>
          </p:cNvPr>
          <p:cNvCxnSpPr/>
          <p:nvPr/>
        </p:nvCxnSpPr>
        <p:spPr>
          <a:xfrm rot="16200000" flipH="1">
            <a:off x="4366850" y="4963750"/>
            <a:ext cx="334100" cy="254000"/>
          </a:xfrm>
          <a:prstGeom prst="curvedConnector3">
            <a:avLst/>
          </a:prstGeom>
          <a:ln w="1905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933F83F-4527-6647-A1F1-56D128934810}"/>
              </a:ext>
            </a:extLst>
          </p:cNvPr>
          <p:cNvSpPr txBox="1"/>
          <p:nvPr/>
        </p:nvSpPr>
        <p:spPr>
          <a:xfrm>
            <a:off x="6585144" y="5125139"/>
            <a:ext cx="5606856" cy="707886"/>
          </a:xfrm>
          <a:prstGeom prst="rect">
            <a:avLst/>
          </a:prstGeom>
          <a:noFill/>
        </p:spPr>
        <p:txBody>
          <a:bodyPr wrap="none" rtlCol="0">
            <a:spAutoFit/>
          </a:bodyPr>
          <a:lstStyle/>
          <a:p>
            <a:r>
              <a:rPr lang="en-US" sz="2000" dirty="0"/>
              <a:t>C</a:t>
            </a:r>
            <a:r>
              <a:rPr lang="en-QA" sz="2000" dirty="0"/>
              <a:t>aptures the tradeoff between </a:t>
            </a:r>
            <a:r>
              <a:rPr lang="en-QA" sz="2000" b="1" i="1" dirty="0">
                <a:solidFill>
                  <a:srgbClr val="00B050"/>
                </a:solidFill>
              </a:rPr>
              <a:t>recall</a:t>
            </a:r>
            <a:r>
              <a:rPr lang="en-QA" sz="2000" dirty="0"/>
              <a:t> and </a:t>
            </a:r>
            <a:r>
              <a:rPr lang="en-QA" sz="2000" b="1" i="1" dirty="0">
                <a:solidFill>
                  <a:srgbClr val="FFC000"/>
                </a:solidFill>
              </a:rPr>
              <a:t>precision</a:t>
            </a:r>
            <a:r>
              <a:rPr lang="en-QA" sz="2000" dirty="0"/>
              <a:t>; </a:t>
            </a:r>
            <a:br>
              <a:rPr lang="en-QA" sz="2000" dirty="0"/>
            </a:br>
            <a:r>
              <a:rPr lang="en-QA" sz="2000" i="1" dirty="0"/>
              <a:t>the higher the better</a:t>
            </a:r>
          </a:p>
        </p:txBody>
      </p:sp>
      <p:cxnSp>
        <p:nvCxnSpPr>
          <p:cNvPr id="17" name="Curved Connector 16">
            <a:extLst>
              <a:ext uri="{FF2B5EF4-FFF2-40B4-BE49-F238E27FC236}">
                <a16:creationId xmlns:a16="http://schemas.microsoft.com/office/drawing/2014/main" id="{9BC892C5-5ED8-1F4F-A6A1-842C8B567B73}"/>
              </a:ext>
            </a:extLst>
          </p:cNvPr>
          <p:cNvCxnSpPr>
            <a:stCxn id="15" idx="3"/>
            <a:endCxn id="5" idx="1"/>
          </p:cNvCxnSpPr>
          <p:nvPr/>
        </p:nvCxnSpPr>
        <p:spPr>
          <a:xfrm flipV="1">
            <a:off x="6325965" y="5479082"/>
            <a:ext cx="259179" cy="132418"/>
          </a:xfrm>
          <a:prstGeom prst="curvedConnector3">
            <a:avLst/>
          </a:prstGeom>
          <a:ln w="127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98657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CFABC-DC10-0B45-9FEE-297F0DB658BF}"/>
              </a:ext>
            </a:extLst>
          </p:cNvPr>
          <p:cNvSpPr>
            <a:spLocks noGrp="1"/>
          </p:cNvSpPr>
          <p:nvPr>
            <p:ph type="title"/>
          </p:nvPr>
        </p:nvSpPr>
        <p:spPr/>
        <p:txBody>
          <a:bodyPr/>
          <a:lstStyle/>
          <a:p>
            <a:pPr algn="ctr"/>
            <a:r>
              <a:rPr lang="en-QA" dirty="0"/>
              <a:t>Diagnosing Diabetic Eye Disease Using </a:t>
            </a:r>
            <a:br>
              <a:rPr lang="en-QA" dirty="0"/>
            </a:br>
            <a:r>
              <a:rPr lang="en-QA" dirty="0"/>
              <a:t>Deep Learning</a:t>
            </a:r>
          </a:p>
        </p:txBody>
      </p:sp>
      <p:sp>
        <p:nvSpPr>
          <p:cNvPr id="3" name="Content Placeholder 2">
            <a:extLst>
              <a:ext uri="{FF2B5EF4-FFF2-40B4-BE49-F238E27FC236}">
                <a16:creationId xmlns:a16="http://schemas.microsoft.com/office/drawing/2014/main" id="{63AAEFF4-B1CC-CB4F-BA73-794AC9729A28}"/>
              </a:ext>
            </a:extLst>
          </p:cNvPr>
          <p:cNvSpPr>
            <a:spLocks noGrp="1"/>
          </p:cNvSpPr>
          <p:nvPr>
            <p:ph idx="1"/>
          </p:nvPr>
        </p:nvSpPr>
        <p:spPr/>
        <p:txBody>
          <a:bodyPr>
            <a:normAutofit/>
          </a:bodyPr>
          <a:lstStyle/>
          <a:p>
            <a:r>
              <a:rPr lang="en-US" dirty="0"/>
              <a:t>The </a:t>
            </a:r>
            <a:r>
              <a:rPr lang="en-US" b="1" i="1" dirty="0"/>
              <a:t>F-score</a:t>
            </a:r>
            <a:r>
              <a:rPr lang="en-US" dirty="0"/>
              <a:t> (combined </a:t>
            </a:r>
            <a:r>
              <a:rPr lang="en-US" i="1" dirty="0">
                <a:solidFill>
                  <a:srgbClr val="00B050"/>
                </a:solidFill>
              </a:rPr>
              <a:t>sensitivity</a:t>
            </a:r>
            <a:r>
              <a:rPr lang="en-US" dirty="0"/>
              <a:t> and </a:t>
            </a:r>
            <a:r>
              <a:rPr lang="en-US" i="1" dirty="0">
                <a:solidFill>
                  <a:srgbClr val="FFC000"/>
                </a:solidFill>
              </a:rPr>
              <a:t>precision</a:t>
            </a:r>
            <a:r>
              <a:rPr lang="en-US" dirty="0"/>
              <a:t>) of the algorithm was 0.95, which is slightly better than the median F-score of the 8 board-certified ophthalmologists (measured at 0.91)</a:t>
            </a:r>
          </a:p>
          <a:p>
            <a:pPr marL="914400" lvl="2" indent="0">
              <a:buNone/>
            </a:pPr>
            <a:endParaRPr lang="en-QA" sz="2400" dirty="0"/>
          </a:p>
        </p:txBody>
      </p:sp>
      <p:graphicFrame>
        <p:nvGraphicFramePr>
          <p:cNvPr id="4" name="Table 4">
            <a:extLst>
              <a:ext uri="{FF2B5EF4-FFF2-40B4-BE49-F238E27FC236}">
                <a16:creationId xmlns:a16="http://schemas.microsoft.com/office/drawing/2014/main" id="{E9EB681A-97A4-C446-8F19-D6A38C4212E0}"/>
              </a:ext>
            </a:extLst>
          </p:cNvPr>
          <p:cNvGraphicFramePr>
            <a:graphicFrameLocks noGrp="1"/>
          </p:cNvGraphicFramePr>
          <p:nvPr/>
        </p:nvGraphicFramePr>
        <p:xfrm>
          <a:off x="2197101" y="3812104"/>
          <a:ext cx="6172199" cy="1112520"/>
        </p:xfrm>
        <a:graphic>
          <a:graphicData uri="http://schemas.openxmlformats.org/drawingml/2006/table">
            <a:tbl>
              <a:tblPr firstRow="1" bandRow="1">
                <a:tableStyleId>{5C22544A-7EE6-4342-B048-85BDC9FD1C3A}</a:tableStyleId>
              </a:tblPr>
              <a:tblGrid>
                <a:gridCol w="1193799">
                  <a:extLst>
                    <a:ext uri="{9D8B030D-6E8A-4147-A177-3AD203B41FA5}">
                      <a16:colId xmlns:a16="http://schemas.microsoft.com/office/drawing/2014/main" val="1962345929"/>
                    </a:ext>
                  </a:extLst>
                </a:gridCol>
                <a:gridCol w="2044700">
                  <a:extLst>
                    <a:ext uri="{9D8B030D-6E8A-4147-A177-3AD203B41FA5}">
                      <a16:colId xmlns:a16="http://schemas.microsoft.com/office/drawing/2014/main" val="442868382"/>
                    </a:ext>
                  </a:extLst>
                </a:gridCol>
                <a:gridCol w="2933700">
                  <a:extLst>
                    <a:ext uri="{9D8B030D-6E8A-4147-A177-3AD203B41FA5}">
                      <a16:colId xmlns:a16="http://schemas.microsoft.com/office/drawing/2014/main" val="1072308770"/>
                    </a:ext>
                  </a:extLst>
                </a:gridCol>
              </a:tblGrid>
              <a:tr h="370840">
                <a:tc>
                  <a:txBody>
                    <a:bodyPr/>
                    <a:lstStyle/>
                    <a:p>
                      <a:endParaRPr lang="en-QA"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QA" dirty="0">
                          <a:solidFill>
                            <a:srgbClr val="00B0F0"/>
                          </a:solidFill>
                        </a:rPr>
                        <a:t>DR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QA" dirty="0">
                          <a:solidFill>
                            <a:srgbClr val="00B0F0"/>
                          </a:solidFill>
                        </a:rPr>
                        <a:t>No DR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914240"/>
                  </a:ext>
                </a:extLst>
              </a:tr>
              <a:tr h="370840">
                <a:tc>
                  <a:txBody>
                    <a:bodyPr/>
                    <a:lstStyle/>
                    <a:p>
                      <a:r>
                        <a:rPr lang="en-QA" b="1" dirty="0">
                          <a:solidFill>
                            <a:srgbClr val="FF0000"/>
                          </a:solidFill>
                        </a:rPr>
                        <a:t>DR</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QA" b="1" dirty="0">
                          <a:solidFill>
                            <a:schemeClr val="tx1"/>
                          </a:solidFill>
                        </a:rPr>
                        <a:t>True </a:t>
                      </a:r>
                      <a:r>
                        <a:rPr lang="en-QA" b="1" dirty="0"/>
                        <a:t>Positive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QA" b="1" dirty="0">
                          <a:solidFill>
                            <a:schemeClr val="tx1"/>
                          </a:solidFill>
                        </a:rPr>
                        <a:t>False</a:t>
                      </a:r>
                      <a:r>
                        <a:rPr lang="en-QA" b="1" dirty="0">
                          <a:solidFill>
                            <a:schemeClr val="bg1"/>
                          </a:solidFill>
                        </a:rPr>
                        <a:t> </a:t>
                      </a:r>
                      <a:r>
                        <a:rPr lang="en-QA" b="1" dirty="0"/>
                        <a:t>Positive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6764826"/>
                  </a:ext>
                </a:extLst>
              </a:tr>
              <a:tr h="370840">
                <a:tc>
                  <a:txBody>
                    <a:bodyPr/>
                    <a:lstStyle/>
                    <a:p>
                      <a:r>
                        <a:rPr lang="en-QA" b="1" dirty="0">
                          <a:solidFill>
                            <a:srgbClr val="FF0000"/>
                          </a:solidFill>
                        </a:rPr>
                        <a:t>No DR</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QA" b="1" dirty="0"/>
                        <a:t>False Negative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QA" b="1" dirty="0"/>
                        <a:t>True Negative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0164429"/>
                  </a:ext>
                </a:extLst>
              </a:tr>
            </a:tbl>
          </a:graphicData>
        </a:graphic>
      </p:graphicFrame>
      <p:sp>
        <p:nvSpPr>
          <p:cNvPr id="7" name="Left Brace 6">
            <a:extLst>
              <a:ext uri="{FF2B5EF4-FFF2-40B4-BE49-F238E27FC236}">
                <a16:creationId xmlns:a16="http://schemas.microsoft.com/office/drawing/2014/main" id="{A3D7E7A4-4E8C-DC49-A96F-F9362422107A}"/>
              </a:ext>
            </a:extLst>
          </p:cNvPr>
          <p:cNvSpPr/>
          <p:nvPr/>
        </p:nvSpPr>
        <p:spPr>
          <a:xfrm>
            <a:off x="1803400" y="4178300"/>
            <a:ext cx="234552" cy="746324"/>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QA"/>
          </a:p>
        </p:txBody>
      </p:sp>
      <p:sp>
        <p:nvSpPr>
          <p:cNvPr id="8" name="TextBox 7">
            <a:extLst>
              <a:ext uri="{FF2B5EF4-FFF2-40B4-BE49-F238E27FC236}">
                <a16:creationId xmlns:a16="http://schemas.microsoft.com/office/drawing/2014/main" id="{3A386FA8-EE82-C14A-9D7B-DDF322F440B9}"/>
              </a:ext>
            </a:extLst>
          </p:cNvPr>
          <p:cNvSpPr txBox="1"/>
          <p:nvPr/>
        </p:nvSpPr>
        <p:spPr>
          <a:xfrm>
            <a:off x="444499" y="4043630"/>
            <a:ext cx="1199752" cy="1015663"/>
          </a:xfrm>
          <a:prstGeom prst="rect">
            <a:avLst/>
          </a:prstGeom>
          <a:noFill/>
        </p:spPr>
        <p:txBody>
          <a:bodyPr wrap="none" rtlCol="0">
            <a:spAutoFit/>
          </a:bodyPr>
          <a:lstStyle/>
          <a:p>
            <a:r>
              <a:rPr lang="en-QA" sz="2000" b="1" dirty="0">
                <a:solidFill>
                  <a:srgbClr val="FF0000"/>
                </a:solidFill>
              </a:rPr>
              <a:t>Predicted</a:t>
            </a:r>
          </a:p>
          <a:p>
            <a:r>
              <a:rPr lang="en-US" sz="2000" b="1" dirty="0">
                <a:solidFill>
                  <a:srgbClr val="FF0000"/>
                </a:solidFill>
              </a:rPr>
              <a:t>b</a:t>
            </a:r>
            <a:r>
              <a:rPr lang="en-QA" sz="2000" b="1" dirty="0">
                <a:solidFill>
                  <a:srgbClr val="FF0000"/>
                </a:solidFill>
              </a:rPr>
              <a:t>y the </a:t>
            </a:r>
            <a:br>
              <a:rPr lang="en-QA" sz="2000" b="1" dirty="0">
                <a:solidFill>
                  <a:srgbClr val="FF0000"/>
                </a:solidFill>
              </a:rPr>
            </a:br>
            <a:r>
              <a:rPr lang="en-QA" sz="2000" b="1" dirty="0">
                <a:solidFill>
                  <a:srgbClr val="FF0000"/>
                </a:solidFill>
              </a:rPr>
              <a:t>classifier </a:t>
            </a:r>
          </a:p>
        </p:txBody>
      </p:sp>
      <p:sp>
        <p:nvSpPr>
          <p:cNvPr id="9" name="Left Brace 8">
            <a:extLst>
              <a:ext uri="{FF2B5EF4-FFF2-40B4-BE49-F238E27FC236}">
                <a16:creationId xmlns:a16="http://schemas.microsoft.com/office/drawing/2014/main" id="{71C702A8-BD88-E64E-8AA8-C1ECA151958B}"/>
              </a:ext>
            </a:extLst>
          </p:cNvPr>
          <p:cNvSpPr/>
          <p:nvPr/>
        </p:nvSpPr>
        <p:spPr>
          <a:xfrm rot="5400000">
            <a:off x="5805685" y="1113555"/>
            <a:ext cx="136129" cy="4991099"/>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QA"/>
          </a:p>
        </p:txBody>
      </p:sp>
      <p:sp>
        <p:nvSpPr>
          <p:cNvPr id="10" name="TextBox 9">
            <a:extLst>
              <a:ext uri="{FF2B5EF4-FFF2-40B4-BE49-F238E27FC236}">
                <a16:creationId xmlns:a16="http://schemas.microsoft.com/office/drawing/2014/main" id="{DD1E37B5-714F-6A48-BADE-8C1CD0BFE134}"/>
              </a:ext>
            </a:extLst>
          </p:cNvPr>
          <p:cNvSpPr txBox="1"/>
          <p:nvPr/>
        </p:nvSpPr>
        <p:spPr>
          <a:xfrm>
            <a:off x="5033850" y="3116509"/>
            <a:ext cx="1706686" cy="400110"/>
          </a:xfrm>
          <a:prstGeom prst="rect">
            <a:avLst/>
          </a:prstGeom>
          <a:noFill/>
        </p:spPr>
        <p:txBody>
          <a:bodyPr wrap="none" rtlCol="0">
            <a:spAutoFit/>
          </a:bodyPr>
          <a:lstStyle/>
          <a:p>
            <a:r>
              <a:rPr lang="en-QA" sz="2000" b="1" dirty="0">
                <a:solidFill>
                  <a:srgbClr val="00B0F0"/>
                </a:solidFill>
              </a:rPr>
              <a:t>Gold Standard</a:t>
            </a:r>
          </a:p>
        </p:txBody>
      </p:sp>
      <p:sp>
        <p:nvSpPr>
          <p:cNvPr id="12" name="Rounded Rectangle 11">
            <a:extLst>
              <a:ext uri="{FF2B5EF4-FFF2-40B4-BE49-F238E27FC236}">
                <a16:creationId xmlns:a16="http://schemas.microsoft.com/office/drawing/2014/main" id="{CE6A595F-6256-C448-9B13-D2AA62CE350F}"/>
              </a:ext>
            </a:extLst>
          </p:cNvPr>
          <p:cNvSpPr/>
          <p:nvPr/>
        </p:nvSpPr>
        <p:spPr>
          <a:xfrm>
            <a:off x="5461581" y="4188484"/>
            <a:ext cx="2872800" cy="720000"/>
          </a:xfrm>
          <a:prstGeom prst="roundRect">
            <a:avLst/>
          </a:prstGeom>
          <a:noFill/>
          <a:ln w="1905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a:p>
        </p:txBody>
      </p:sp>
      <p:cxnSp>
        <p:nvCxnSpPr>
          <p:cNvPr id="16" name="Curved Connector 15">
            <a:extLst>
              <a:ext uri="{FF2B5EF4-FFF2-40B4-BE49-F238E27FC236}">
                <a16:creationId xmlns:a16="http://schemas.microsoft.com/office/drawing/2014/main" id="{96B2741D-D38F-834A-A854-124AC247E759}"/>
              </a:ext>
            </a:extLst>
          </p:cNvPr>
          <p:cNvCxnSpPr>
            <a:cxnSpLocks/>
            <a:stCxn id="12" idx="2"/>
            <a:endCxn id="18" idx="0"/>
          </p:cNvCxnSpPr>
          <p:nvPr/>
        </p:nvCxnSpPr>
        <p:spPr>
          <a:xfrm rot="5400000">
            <a:off x="5945417" y="4413126"/>
            <a:ext cx="457207" cy="1447922"/>
          </a:xfrm>
          <a:prstGeom prst="curvedConnector3">
            <a:avLst/>
          </a:prstGeom>
          <a:ln w="19050">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50D6C1A-57D4-DF43-8B8D-380746F8A64E}"/>
              </a:ext>
            </a:extLst>
          </p:cNvPr>
          <p:cNvSpPr txBox="1"/>
          <p:nvPr/>
        </p:nvSpPr>
        <p:spPr>
          <a:xfrm>
            <a:off x="1517411" y="5365691"/>
            <a:ext cx="7865295" cy="1015663"/>
          </a:xfrm>
          <a:prstGeom prst="rect">
            <a:avLst/>
          </a:prstGeom>
          <a:noFill/>
        </p:spPr>
        <p:txBody>
          <a:bodyPr wrap="none" rtlCol="0">
            <a:spAutoFit/>
          </a:bodyPr>
          <a:lstStyle/>
          <a:p>
            <a:r>
              <a:rPr lang="en-US" sz="2000" dirty="0"/>
              <a:t>The algorithm’s ability to designate an individual with No DR as negative </a:t>
            </a:r>
            <a:r>
              <a:rPr lang="en-US" sz="2000" dirty="0">
                <a:solidFill>
                  <a:schemeClr val="bg1"/>
                </a:solidFill>
              </a:rPr>
              <a:t>=</a:t>
            </a:r>
          </a:p>
          <a:p>
            <a:r>
              <a:rPr lang="en-US" sz="2000" dirty="0"/>
              <a:t> </a:t>
            </a:r>
            <a:br>
              <a:rPr lang="en-US" sz="2000" dirty="0"/>
            </a:br>
            <a:endParaRPr lang="en-US" sz="2000" dirty="0"/>
          </a:p>
        </p:txBody>
      </p:sp>
    </p:spTree>
    <p:extLst>
      <p:ext uri="{BB962C8B-B14F-4D97-AF65-F5344CB8AC3E}">
        <p14:creationId xmlns:p14="http://schemas.microsoft.com/office/powerpoint/2010/main" val="39065659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CFABC-DC10-0B45-9FEE-297F0DB658BF}"/>
              </a:ext>
            </a:extLst>
          </p:cNvPr>
          <p:cNvSpPr>
            <a:spLocks noGrp="1"/>
          </p:cNvSpPr>
          <p:nvPr>
            <p:ph type="title"/>
          </p:nvPr>
        </p:nvSpPr>
        <p:spPr/>
        <p:txBody>
          <a:bodyPr/>
          <a:lstStyle/>
          <a:p>
            <a:pPr algn="ctr"/>
            <a:r>
              <a:rPr lang="en-QA" dirty="0"/>
              <a:t>Diagnosing Diabetic Eye Disease Using </a:t>
            </a:r>
            <a:br>
              <a:rPr lang="en-QA" dirty="0"/>
            </a:br>
            <a:r>
              <a:rPr lang="en-QA" dirty="0"/>
              <a:t>Deep Learning</a:t>
            </a:r>
          </a:p>
        </p:txBody>
      </p:sp>
      <p:sp>
        <p:nvSpPr>
          <p:cNvPr id="3" name="Content Placeholder 2">
            <a:extLst>
              <a:ext uri="{FF2B5EF4-FFF2-40B4-BE49-F238E27FC236}">
                <a16:creationId xmlns:a16="http://schemas.microsoft.com/office/drawing/2014/main" id="{63AAEFF4-B1CC-CB4F-BA73-794AC9729A28}"/>
              </a:ext>
            </a:extLst>
          </p:cNvPr>
          <p:cNvSpPr>
            <a:spLocks noGrp="1"/>
          </p:cNvSpPr>
          <p:nvPr>
            <p:ph idx="1"/>
          </p:nvPr>
        </p:nvSpPr>
        <p:spPr/>
        <p:txBody>
          <a:bodyPr>
            <a:normAutofit/>
          </a:bodyPr>
          <a:lstStyle/>
          <a:p>
            <a:r>
              <a:rPr lang="en-US" dirty="0"/>
              <a:t>The </a:t>
            </a:r>
            <a:r>
              <a:rPr lang="en-US" b="1" i="1" dirty="0"/>
              <a:t>F-score</a:t>
            </a:r>
            <a:r>
              <a:rPr lang="en-US" dirty="0"/>
              <a:t> (combined </a:t>
            </a:r>
            <a:r>
              <a:rPr lang="en-US" i="1" dirty="0">
                <a:solidFill>
                  <a:srgbClr val="00B050"/>
                </a:solidFill>
              </a:rPr>
              <a:t>sensitivity</a:t>
            </a:r>
            <a:r>
              <a:rPr lang="en-US" dirty="0"/>
              <a:t> and </a:t>
            </a:r>
            <a:r>
              <a:rPr lang="en-US" i="1" dirty="0">
                <a:solidFill>
                  <a:srgbClr val="FFC000"/>
                </a:solidFill>
              </a:rPr>
              <a:t>precision</a:t>
            </a:r>
            <a:r>
              <a:rPr lang="en-US" dirty="0"/>
              <a:t>) of the algorithm was 0.95, which is slightly better than the median F-score of the 8 board-certified ophthalmologists (measured at 0.91)</a:t>
            </a:r>
          </a:p>
          <a:p>
            <a:pPr marL="914400" lvl="2" indent="0">
              <a:buNone/>
            </a:pPr>
            <a:endParaRPr lang="en-QA" sz="2400" dirty="0"/>
          </a:p>
        </p:txBody>
      </p:sp>
      <p:graphicFrame>
        <p:nvGraphicFramePr>
          <p:cNvPr id="4" name="Table 4">
            <a:extLst>
              <a:ext uri="{FF2B5EF4-FFF2-40B4-BE49-F238E27FC236}">
                <a16:creationId xmlns:a16="http://schemas.microsoft.com/office/drawing/2014/main" id="{E9EB681A-97A4-C446-8F19-D6A38C4212E0}"/>
              </a:ext>
            </a:extLst>
          </p:cNvPr>
          <p:cNvGraphicFramePr>
            <a:graphicFrameLocks noGrp="1"/>
          </p:cNvGraphicFramePr>
          <p:nvPr/>
        </p:nvGraphicFramePr>
        <p:xfrm>
          <a:off x="2197101" y="3812104"/>
          <a:ext cx="6172199" cy="1112520"/>
        </p:xfrm>
        <a:graphic>
          <a:graphicData uri="http://schemas.openxmlformats.org/drawingml/2006/table">
            <a:tbl>
              <a:tblPr firstRow="1" bandRow="1">
                <a:tableStyleId>{5C22544A-7EE6-4342-B048-85BDC9FD1C3A}</a:tableStyleId>
              </a:tblPr>
              <a:tblGrid>
                <a:gridCol w="1193799">
                  <a:extLst>
                    <a:ext uri="{9D8B030D-6E8A-4147-A177-3AD203B41FA5}">
                      <a16:colId xmlns:a16="http://schemas.microsoft.com/office/drawing/2014/main" val="1962345929"/>
                    </a:ext>
                  </a:extLst>
                </a:gridCol>
                <a:gridCol w="2044700">
                  <a:extLst>
                    <a:ext uri="{9D8B030D-6E8A-4147-A177-3AD203B41FA5}">
                      <a16:colId xmlns:a16="http://schemas.microsoft.com/office/drawing/2014/main" val="442868382"/>
                    </a:ext>
                  </a:extLst>
                </a:gridCol>
                <a:gridCol w="2933700">
                  <a:extLst>
                    <a:ext uri="{9D8B030D-6E8A-4147-A177-3AD203B41FA5}">
                      <a16:colId xmlns:a16="http://schemas.microsoft.com/office/drawing/2014/main" val="1072308770"/>
                    </a:ext>
                  </a:extLst>
                </a:gridCol>
              </a:tblGrid>
              <a:tr h="370840">
                <a:tc>
                  <a:txBody>
                    <a:bodyPr/>
                    <a:lstStyle/>
                    <a:p>
                      <a:endParaRPr lang="en-QA"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QA" dirty="0">
                          <a:solidFill>
                            <a:srgbClr val="00B0F0"/>
                          </a:solidFill>
                        </a:rPr>
                        <a:t>DR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QA" dirty="0">
                          <a:solidFill>
                            <a:srgbClr val="00B0F0"/>
                          </a:solidFill>
                        </a:rPr>
                        <a:t>No DR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914240"/>
                  </a:ext>
                </a:extLst>
              </a:tr>
              <a:tr h="370840">
                <a:tc>
                  <a:txBody>
                    <a:bodyPr/>
                    <a:lstStyle/>
                    <a:p>
                      <a:r>
                        <a:rPr lang="en-QA" b="1" dirty="0">
                          <a:solidFill>
                            <a:srgbClr val="FF0000"/>
                          </a:solidFill>
                        </a:rPr>
                        <a:t>DR</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QA" b="1" dirty="0">
                          <a:solidFill>
                            <a:schemeClr val="tx1"/>
                          </a:solidFill>
                        </a:rPr>
                        <a:t>True </a:t>
                      </a:r>
                      <a:r>
                        <a:rPr lang="en-QA" b="1" dirty="0"/>
                        <a:t>Positive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QA" b="1" dirty="0">
                          <a:solidFill>
                            <a:schemeClr val="tx1"/>
                          </a:solidFill>
                        </a:rPr>
                        <a:t>False</a:t>
                      </a:r>
                      <a:r>
                        <a:rPr lang="en-QA" b="1" dirty="0">
                          <a:solidFill>
                            <a:schemeClr val="bg1"/>
                          </a:solidFill>
                        </a:rPr>
                        <a:t> </a:t>
                      </a:r>
                      <a:r>
                        <a:rPr lang="en-QA" b="1" dirty="0"/>
                        <a:t>Positive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6764826"/>
                  </a:ext>
                </a:extLst>
              </a:tr>
              <a:tr h="370840">
                <a:tc>
                  <a:txBody>
                    <a:bodyPr/>
                    <a:lstStyle/>
                    <a:p>
                      <a:r>
                        <a:rPr lang="en-QA" b="1" dirty="0">
                          <a:solidFill>
                            <a:srgbClr val="FF0000"/>
                          </a:solidFill>
                        </a:rPr>
                        <a:t>No DR</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QA" b="1" dirty="0"/>
                        <a:t>False Negative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QA" b="1" dirty="0"/>
                        <a:t>True Negative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0164429"/>
                  </a:ext>
                </a:extLst>
              </a:tr>
            </a:tbl>
          </a:graphicData>
        </a:graphic>
      </p:graphicFrame>
      <p:sp>
        <p:nvSpPr>
          <p:cNvPr id="7" name="Left Brace 6">
            <a:extLst>
              <a:ext uri="{FF2B5EF4-FFF2-40B4-BE49-F238E27FC236}">
                <a16:creationId xmlns:a16="http://schemas.microsoft.com/office/drawing/2014/main" id="{A3D7E7A4-4E8C-DC49-A96F-F9362422107A}"/>
              </a:ext>
            </a:extLst>
          </p:cNvPr>
          <p:cNvSpPr/>
          <p:nvPr/>
        </p:nvSpPr>
        <p:spPr>
          <a:xfrm>
            <a:off x="1803400" y="4178300"/>
            <a:ext cx="234552" cy="746324"/>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QA"/>
          </a:p>
        </p:txBody>
      </p:sp>
      <p:sp>
        <p:nvSpPr>
          <p:cNvPr id="8" name="TextBox 7">
            <a:extLst>
              <a:ext uri="{FF2B5EF4-FFF2-40B4-BE49-F238E27FC236}">
                <a16:creationId xmlns:a16="http://schemas.microsoft.com/office/drawing/2014/main" id="{3A386FA8-EE82-C14A-9D7B-DDF322F440B9}"/>
              </a:ext>
            </a:extLst>
          </p:cNvPr>
          <p:cNvSpPr txBox="1"/>
          <p:nvPr/>
        </p:nvSpPr>
        <p:spPr>
          <a:xfrm>
            <a:off x="444499" y="4043630"/>
            <a:ext cx="1199752" cy="1015663"/>
          </a:xfrm>
          <a:prstGeom prst="rect">
            <a:avLst/>
          </a:prstGeom>
          <a:noFill/>
        </p:spPr>
        <p:txBody>
          <a:bodyPr wrap="none" rtlCol="0">
            <a:spAutoFit/>
          </a:bodyPr>
          <a:lstStyle/>
          <a:p>
            <a:r>
              <a:rPr lang="en-QA" sz="2000" b="1" dirty="0">
                <a:solidFill>
                  <a:srgbClr val="FF0000"/>
                </a:solidFill>
              </a:rPr>
              <a:t>Predicted</a:t>
            </a:r>
          </a:p>
          <a:p>
            <a:r>
              <a:rPr lang="en-US" sz="2000" b="1" dirty="0">
                <a:solidFill>
                  <a:srgbClr val="FF0000"/>
                </a:solidFill>
              </a:rPr>
              <a:t>b</a:t>
            </a:r>
            <a:r>
              <a:rPr lang="en-QA" sz="2000" b="1" dirty="0">
                <a:solidFill>
                  <a:srgbClr val="FF0000"/>
                </a:solidFill>
              </a:rPr>
              <a:t>y the </a:t>
            </a:r>
            <a:br>
              <a:rPr lang="en-QA" sz="2000" b="1" dirty="0">
                <a:solidFill>
                  <a:srgbClr val="FF0000"/>
                </a:solidFill>
              </a:rPr>
            </a:br>
            <a:r>
              <a:rPr lang="en-QA" sz="2000" b="1" dirty="0">
                <a:solidFill>
                  <a:srgbClr val="FF0000"/>
                </a:solidFill>
              </a:rPr>
              <a:t>classifier </a:t>
            </a:r>
          </a:p>
        </p:txBody>
      </p:sp>
      <p:sp>
        <p:nvSpPr>
          <p:cNvPr id="9" name="Left Brace 8">
            <a:extLst>
              <a:ext uri="{FF2B5EF4-FFF2-40B4-BE49-F238E27FC236}">
                <a16:creationId xmlns:a16="http://schemas.microsoft.com/office/drawing/2014/main" id="{71C702A8-BD88-E64E-8AA8-C1ECA151958B}"/>
              </a:ext>
            </a:extLst>
          </p:cNvPr>
          <p:cNvSpPr/>
          <p:nvPr/>
        </p:nvSpPr>
        <p:spPr>
          <a:xfrm rot="5400000">
            <a:off x="5805685" y="1113555"/>
            <a:ext cx="136129" cy="4991099"/>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QA"/>
          </a:p>
        </p:txBody>
      </p:sp>
      <p:sp>
        <p:nvSpPr>
          <p:cNvPr id="10" name="TextBox 9">
            <a:extLst>
              <a:ext uri="{FF2B5EF4-FFF2-40B4-BE49-F238E27FC236}">
                <a16:creationId xmlns:a16="http://schemas.microsoft.com/office/drawing/2014/main" id="{DD1E37B5-714F-6A48-BADE-8C1CD0BFE134}"/>
              </a:ext>
            </a:extLst>
          </p:cNvPr>
          <p:cNvSpPr txBox="1"/>
          <p:nvPr/>
        </p:nvSpPr>
        <p:spPr>
          <a:xfrm>
            <a:off x="5033850" y="3116509"/>
            <a:ext cx="1706686" cy="400110"/>
          </a:xfrm>
          <a:prstGeom prst="rect">
            <a:avLst/>
          </a:prstGeom>
          <a:noFill/>
        </p:spPr>
        <p:txBody>
          <a:bodyPr wrap="none" rtlCol="0">
            <a:spAutoFit/>
          </a:bodyPr>
          <a:lstStyle/>
          <a:p>
            <a:r>
              <a:rPr lang="en-QA" sz="2000" b="1" dirty="0">
                <a:solidFill>
                  <a:srgbClr val="00B0F0"/>
                </a:solidFill>
              </a:rPr>
              <a:t>Gold Standard</a:t>
            </a:r>
          </a:p>
        </p:txBody>
      </p:sp>
      <p:sp>
        <p:nvSpPr>
          <p:cNvPr id="12" name="Rounded Rectangle 11">
            <a:extLst>
              <a:ext uri="{FF2B5EF4-FFF2-40B4-BE49-F238E27FC236}">
                <a16:creationId xmlns:a16="http://schemas.microsoft.com/office/drawing/2014/main" id="{CE6A595F-6256-C448-9B13-D2AA62CE350F}"/>
              </a:ext>
            </a:extLst>
          </p:cNvPr>
          <p:cNvSpPr/>
          <p:nvPr/>
        </p:nvSpPr>
        <p:spPr>
          <a:xfrm>
            <a:off x="5461581" y="4188484"/>
            <a:ext cx="2872800" cy="720000"/>
          </a:xfrm>
          <a:prstGeom prst="roundRect">
            <a:avLst/>
          </a:prstGeom>
          <a:noFill/>
          <a:ln w="1905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E50D6C1A-57D4-DF43-8B8D-380746F8A64E}"/>
                  </a:ext>
                </a:extLst>
              </p:cNvPr>
              <p:cNvSpPr txBox="1"/>
              <p:nvPr/>
            </p:nvSpPr>
            <p:spPr>
              <a:xfrm>
                <a:off x="1517411" y="5365691"/>
                <a:ext cx="7865295" cy="1192827"/>
              </a:xfrm>
              <a:prstGeom prst="rect">
                <a:avLst/>
              </a:prstGeom>
              <a:noFill/>
            </p:spPr>
            <p:txBody>
              <a:bodyPr wrap="none" rtlCol="0">
                <a:spAutoFit/>
              </a:bodyPr>
              <a:lstStyle/>
              <a:p>
                <a:r>
                  <a:rPr lang="en-US" sz="2000" dirty="0"/>
                  <a:t>The algorithm’s ability to designate an individual with No DR as negative =</a:t>
                </a:r>
              </a:p>
              <a:p>
                <a:r>
                  <a:rPr lang="en-US" sz="2000" dirty="0"/>
                  <a:t> </a:t>
                </a:r>
                <a:br>
                  <a:rPr lang="en-US" sz="2000" dirty="0"/>
                </a:br>
                <a:r>
                  <a:rPr lang="en-US" sz="2000" b="1" dirty="0">
                    <a:solidFill>
                      <a:srgbClr val="0070C0"/>
                    </a:solidFill>
                  </a:rPr>
                  <a:t>Specificity</a:t>
                </a:r>
                <a:r>
                  <a:rPr lang="en-US" sz="2000" dirty="0"/>
                  <a:t> = </a:t>
                </a:r>
                <a14:m>
                  <m:oMath xmlns:m="http://schemas.openxmlformats.org/officeDocument/2006/math">
                    <m:f>
                      <m:fPr>
                        <m:ctrlPr>
                          <a:rPr lang="en-US" sz="2000" b="1" i="1" smtClean="0">
                            <a:latin typeface="Cambria Math" panose="02040503050406030204" pitchFamily="18" charset="0"/>
                          </a:rPr>
                        </m:ctrlPr>
                      </m:fPr>
                      <m:num>
                        <m:r>
                          <a:rPr lang="en-GB" sz="2000" b="1" i="1" smtClean="0">
                            <a:latin typeface="Cambria Math" panose="02040503050406030204" pitchFamily="18" charset="0"/>
                          </a:rPr>
                          <m:t>𝑻𝒓𝒖𝒆</m:t>
                        </m:r>
                        <m:r>
                          <a:rPr lang="en-GB" sz="2000" b="1" i="1" smtClean="0">
                            <a:latin typeface="Cambria Math" panose="02040503050406030204" pitchFamily="18" charset="0"/>
                          </a:rPr>
                          <m:t> </m:t>
                        </m:r>
                        <m:r>
                          <a:rPr lang="en-GB" sz="2000" b="1" i="1" smtClean="0">
                            <a:latin typeface="Cambria Math" panose="02040503050406030204" pitchFamily="18" charset="0"/>
                          </a:rPr>
                          <m:t>𝑵𝒆𝒈𝒂𝒕𝒊𝒗𝒆</m:t>
                        </m:r>
                      </m:num>
                      <m:den>
                        <m:r>
                          <a:rPr lang="en-GB" sz="2000" b="1" i="1" smtClean="0">
                            <a:latin typeface="Cambria Math" panose="02040503050406030204" pitchFamily="18" charset="0"/>
                          </a:rPr>
                          <m:t>𝑻𝒓𝒖𝒆</m:t>
                        </m:r>
                        <m:r>
                          <a:rPr lang="en-GB" sz="2000" b="1" i="1" smtClean="0">
                            <a:latin typeface="Cambria Math" panose="02040503050406030204" pitchFamily="18" charset="0"/>
                          </a:rPr>
                          <m:t> </m:t>
                        </m:r>
                        <m:r>
                          <a:rPr lang="en-GB" sz="2000" b="1" i="1" smtClean="0">
                            <a:latin typeface="Cambria Math" panose="02040503050406030204" pitchFamily="18" charset="0"/>
                          </a:rPr>
                          <m:t>𝑵𝒆𝒈𝒂𝒕𝒊𝒗𝒆</m:t>
                        </m:r>
                        <m:r>
                          <a:rPr lang="en-GB" sz="2000" b="1" i="1" smtClean="0">
                            <a:latin typeface="Cambria Math" panose="02040503050406030204" pitchFamily="18" charset="0"/>
                          </a:rPr>
                          <m:t> + </m:t>
                        </m:r>
                        <m:r>
                          <a:rPr lang="en-GB" sz="2000" b="1" i="1" smtClean="0">
                            <a:latin typeface="Cambria Math" panose="02040503050406030204" pitchFamily="18" charset="0"/>
                          </a:rPr>
                          <m:t>𝑭𝒂𝒍𝒔𝒆</m:t>
                        </m:r>
                        <m:r>
                          <a:rPr lang="en-GB" sz="2000" b="1" i="1" smtClean="0">
                            <a:latin typeface="Cambria Math" panose="02040503050406030204" pitchFamily="18" charset="0"/>
                          </a:rPr>
                          <m:t> </m:t>
                        </m:r>
                        <m:r>
                          <a:rPr lang="en-GB" sz="2000" b="1" i="1" smtClean="0">
                            <a:latin typeface="Cambria Math" panose="02040503050406030204" pitchFamily="18" charset="0"/>
                          </a:rPr>
                          <m:t>𝑷𝒐𝒔𝒊𝒕𝒊𝒗𝒆</m:t>
                        </m:r>
                      </m:den>
                    </m:f>
                  </m:oMath>
                </a14:m>
                <a:r>
                  <a:rPr lang="en-US" sz="2000" dirty="0"/>
                  <a:t> </a:t>
                </a:r>
              </a:p>
            </p:txBody>
          </p:sp>
        </mc:Choice>
        <mc:Fallback xmlns="">
          <p:sp>
            <p:nvSpPr>
              <p:cNvPr id="18" name="TextBox 17">
                <a:extLst>
                  <a:ext uri="{FF2B5EF4-FFF2-40B4-BE49-F238E27FC236}">
                    <a16:creationId xmlns:a16="http://schemas.microsoft.com/office/drawing/2014/main" id="{E50D6C1A-57D4-DF43-8B8D-380746F8A64E}"/>
                  </a:ext>
                </a:extLst>
              </p:cNvPr>
              <p:cNvSpPr txBox="1">
                <a:spLocks noRot="1" noChangeAspect="1" noMove="1" noResize="1" noEditPoints="1" noAdjustHandles="1" noChangeArrowheads="1" noChangeShapeType="1" noTextEdit="1"/>
              </p:cNvSpPr>
              <p:nvPr/>
            </p:nvSpPr>
            <p:spPr>
              <a:xfrm>
                <a:off x="1517411" y="5365691"/>
                <a:ext cx="7865295" cy="1192827"/>
              </a:xfrm>
              <a:prstGeom prst="rect">
                <a:avLst/>
              </a:prstGeom>
              <a:blipFill>
                <a:blip r:embed="rId2"/>
                <a:stretch>
                  <a:fillRect l="-806" t="-2105" b="-4211"/>
                </a:stretch>
              </a:blipFill>
            </p:spPr>
            <p:txBody>
              <a:bodyPr/>
              <a:lstStyle/>
              <a:p>
                <a:r>
                  <a:rPr lang="en-QA">
                    <a:noFill/>
                  </a:rPr>
                  <a:t> </a:t>
                </a:r>
              </a:p>
            </p:txBody>
          </p:sp>
        </mc:Fallback>
      </mc:AlternateContent>
      <p:cxnSp>
        <p:nvCxnSpPr>
          <p:cNvPr id="13" name="Curved Connector 12">
            <a:extLst>
              <a:ext uri="{FF2B5EF4-FFF2-40B4-BE49-F238E27FC236}">
                <a16:creationId xmlns:a16="http://schemas.microsoft.com/office/drawing/2014/main" id="{0DDA3C80-E1DA-3B4D-85C5-A1DF444946F9}"/>
              </a:ext>
            </a:extLst>
          </p:cNvPr>
          <p:cNvCxnSpPr>
            <a:cxnSpLocks/>
          </p:cNvCxnSpPr>
          <p:nvPr/>
        </p:nvCxnSpPr>
        <p:spPr>
          <a:xfrm rot="5400000">
            <a:off x="5945417" y="4413126"/>
            <a:ext cx="457207" cy="1447922"/>
          </a:xfrm>
          <a:prstGeom prst="curvedConnector3">
            <a:avLst/>
          </a:prstGeom>
          <a:ln w="19050">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4171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CFABC-DC10-0B45-9FEE-297F0DB658BF}"/>
              </a:ext>
            </a:extLst>
          </p:cNvPr>
          <p:cNvSpPr>
            <a:spLocks noGrp="1"/>
          </p:cNvSpPr>
          <p:nvPr>
            <p:ph type="title"/>
          </p:nvPr>
        </p:nvSpPr>
        <p:spPr/>
        <p:txBody>
          <a:bodyPr/>
          <a:lstStyle/>
          <a:p>
            <a:pPr algn="ctr"/>
            <a:r>
              <a:rPr lang="en-QA" dirty="0"/>
              <a:t>Diagnosing Diabetic Eye Disease Using </a:t>
            </a:r>
            <a:br>
              <a:rPr lang="en-QA" dirty="0"/>
            </a:br>
            <a:r>
              <a:rPr lang="en-QA" dirty="0"/>
              <a:t>Deep Learning</a:t>
            </a:r>
          </a:p>
        </p:txBody>
      </p:sp>
      <p:sp>
        <p:nvSpPr>
          <p:cNvPr id="3" name="Content Placeholder 2">
            <a:extLst>
              <a:ext uri="{FF2B5EF4-FFF2-40B4-BE49-F238E27FC236}">
                <a16:creationId xmlns:a16="http://schemas.microsoft.com/office/drawing/2014/main" id="{63AAEFF4-B1CC-CB4F-BA73-794AC9729A28}"/>
              </a:ext>
            </a:extLst>
          </p:cNvPr>
          <p:cNvSpPr>
            <a:spLocks noGrp="1"/>
          </p:cNvSpPr>
          <p:nvPr>
            <p:ph idx="1"/>
          </p:nvPr>
        </p:nvSpPr>
        <p:spPr/>
        <p:txBody>
          <a:bodyPr>
            <a:normAutofit/>
          </a:bodyPr>
          <a:lstStyle/>
          <a:p>
            <a:r>
              <a:rPr lang="en-US" dirty="0"/>
              <a:t>The </a:t>
            </a:r>
            <a:r>
              <a:rPr lang="en-US" b="1" i="1" dirty="0"/>
              <a:t>F-score</a:t>
            </a:r>
            <a:r>
              <a:rPr lang="en-US" dirty="0"/>
              <a:t> (combined </a:t>
            </a:r>
            <a:r>
              <a:rPr lang="en-US" i="1" dirty="0">
                <a:solidFill>
                  <a:srgbClr val="00B050"/>
                </a:solidFill>
              </a:rPr>
              <a:t>sensitivity</a:t>
            </a:r>
            <a:r>
              <a:rPr lang="en-US" dirty="0"/>
              <a:t> and </a:t>
            </a:r>
            <a:r>
              <a:rPr lang="en-US" i="1" dirty="0">
                <a:solidFill>
                  <a:srgbClr val="FFC000"/>
                </a:solidFill>
              </a:rPr>
              <a:t>precision</a:t>
            </a:r>
            <a:r>
              <a:rPr lang="en-US" dirty="0"/>
              <a:t>) of the algorithm was 0.95, which is slightly better than the median F-score of the 8 board-certified ophthalmologists (measured at 0.91)</a:t>
            </a:r>
          </a:p>
          <a:p>
            <a:endParaRPr lang="en-US" dirty="0"/>
          </a:p>
          <a:p>
            <a:r>
              <a:rPr lang="en-US" dirty="0">
                <a:solidFill>
                  <a:srgbClr val="00B0F0"/>
                </a:solidFill>
              </a:rPr>
              <a:t>What does this study entail?</a:t>
            </a:r>
          </a:p>
          <a:p>
            <a:pPr lvl="1"/>
            <a:r>
              <a:rPr lang="en-US" dirty="0"/>
              <a:t>AI can now offer an automated system for DR detection with</a:t>
            </a:r>
          </a:p>
          <a:p>
            <a:pPr lvl="2"/>
            <a:r>
              <a:rPr lang="en-US" sz="2400" dirty="0"/>
              <a:t>A very high accuracy </a:t>
            </a:r>
          </a:p>
          <a:p>
            <a:pPr lvl="2"/>
            <a:r>
              <a:rPr lang="en-US" sz="2400" dirty="0"/>
              <a:t>Near instantaneous reporting of results!</a:t>
            </a:r>
          </a:p>
          <a:p>
            <a:pPr lvl="2"/>
            <a:r>
              <a:rPr lang="en-US" sz="2400" dirty="0"/>
              <a:t>Consistency of interpretation (the algorithm will make the </a:t>
            </a:r>
            <a:r>
              <a:rPr lang="en-US" sz="2400" i="1" dirty="0"/>
              <a:t>same</a:t>
            </a:r>
            <a:r>
              <a:rPr lang="en-US" sz="2400" dirty="0"/>
              <a:t> prediction on the </a:t>
            </a:r>
            <a:r>
              <a:rPr lang="en-US" sz="2400" i="1" dirty="0"/>
              <a:t>same</a:t>
            </a:r>
            <a:r>
              <a:rPr lang="en-US" sz="2400" dirty="0"/>
              <a:t> image every time)</a:t>
            </a:r>
          </a:p>
          <a:p>
            <a:pPr marL="914400" lvl="2" indent="0">
              <a:buNone/>
            </a:pPr>
            <a:endParaRPr lang="en-QA" sz="2400" dirty="0"/>
          </a:p>
        </p:txBody>
      </p:sp>
    </p:spTree>
    <p:extLst>
      <p:ext uri="{BB962C8B-B14F-4D97-AF65-F5344CB8AC3E}">
        <p14:creationId xmlns:p14="http://schemas.microsoft.com/office/powerpoint/2010/main" val="3014616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2A114-515E-A543-A855-9403B4BF1EEF}"/>
              </a:ext>
            </a:extLst>
          </p:cNvPr>
          <p:cNvSpPr>
            <a:spLocks noGrp="1"/>
          </p:cNvSpPr>
          <p:nvPr>
            <p:ph type="title"/>
          </p:nvPr>
        </p:nvSpPr>
        <p:spPr/>
        <p:txBody>
          <a:bodyPr/>
          <a:lstStyle/>
          <a:p>
            <a:pPr algn="ctr"/>
            <a:r>
              <a:rPr lang="en-QA" dirty="0"/>
              <a:t>Diagnosing Diabetic Eye Disease Using </a:t>
            </a:r>
            <a:br>
              <a:rPr lang="en-QA" dirty="0"/>
            </a:br>
            <a:r>
              <a:rPr lang="en-QA" dirty="0"/>
              <a:t>Deep Learning</a:t>
            </a:r>
          </a:p>
        </p:txBody>
      </p:sp>
      <p:sp>
        <p:nvSpPr>
          <p:cNvPr id="3" name="Content Placeholder 2">
            <a:extLst>
              <a:ext uri="{FF2B5EF4-FFF2-40B4-BE49-F238E27FC236}">
                <a16:creationId xmlns:a16="http://schemas.microsoft.com/office/drawing/2014/main" id="{3F4F25C7-A1D9-974F-B9D8-645C782AD55C}"/>
              </a:ext>
            </a:extLst>
          </p:cNvPr>
          <p:cNvSpPr>
            <a:spLocks noGrp="1"/>
          </p:cNvSpPr>
          <p:nvPr>
            <p:ph idx="1"/>
          </p:nvPr>
        </p:nvSpPr>
        <p:spPr/>
        <p:txBody>
          <a:bodyPr/>
          <a:lstStyle/>
          <a:p>
            <a:endParaRPr lang="en-QA"/>
          </a:p>
        </p:txBody>
      </p:sp>
      <p:pic>
        <p:nvPicPr>
          <p:cNvPr id="41986" name="Picture 2" descr="Image">
            <a:extLst>
              <a:ext uri="{FF2B5EF4-FFF2-40B4-BE49-F238E27FC236}">
                <a16:creationId xmlns:a16="http://schemas.microsoft.com/office/drawing/2014/main" id="{EBC5AE8F-36AD-2242-B8F2-738CC7D0CC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662" b="1976"/>
          <a:stretch/>
        </p:blipFill>
        <p:spPr bwMode="auto">
          <a:xfrm>
            <a:off x="838201" y="1825625"/>
            <a:ext cx="10515600" cy="4099688"/>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a:extLst>
              <a:ext uri="{FF2B5EF4-FFF2-40B4-BE49-F238E27FC236}">
                <a16:creationId xmlns:a16="http://schemas.microsoft.com/office/drawing/2014/main" id="{F480DB83-6C3B-DE4E-809F-56D8B4C0877A}"/>
              </a:ext>
            </a:extLst>
          </p:cNvPr>
          <p:cNvSpPr/>
          <p:nvPr/>
        </p:nvSpPr>
        <p:spPr>
          <a:xfrm>
            <a:off x="780288" y="6020118"/>
            <a:ext cx="10631424" cy="780288"/>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QA" dirty="0"/>
              <a:t>A slide from J</a:t>
            </a:r>
            <a:r>
              <a:rPr lang="en-US" dirty="0"/>
              <a:t>eff Dean’s Keynote in 2019 at the “Big Data in Precision Health” conference at Stanford Medicine</a:t>
            </a:r>
            <a:endParaRPr lang="en-QA" dirty="0"/>
          </a:p>
        </p:txBody>
      </p:sp>
    </p:spTree>
    <p:extLst>
      <p:ext uri="{BB962C8B-B14F-4D97-AF65-F5344CB8AC3E}">
        <p14:creationId xmlns:p14="http://schemas.microsoft.com/office/powerpoint/2010/main" val="24816558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DD433-ACB2-A749-AC33-B27DF9D4EEB8}"/>
              </a:ext>
            </a:extLst>
          </p:cNvPr>
          <p:cNvSpPr>
            <a:spLocks noGrp="1"/>
          </p:cNvSpPr>
          <p:nvPr>
            <p:ph type="title"/>
          </p:nvPr>
        </p:nvSpPr>
        <p:spPr/>
        <p:txBody>
          <a:bodyPr/>
          <a:lstStyle/>
          <a:p>
            <a:pPr algn="ctr"/>
            <a:r>
              <a:rPr lang="en-QA" dirty="0"/>
              <a:t>Some Applications of AI in Medicine</a:t>
            </a:r>
          </a:p>
        </p:txBody>
      </p:sp>
      <p:sp>
        <p:nvSpPr>
          <p:cNvPr id="3" name="Content Placeholder 2">
            <a:extLst>
              <a:ext uri="{FF2B5EF4-FFF2-40B4-BE49-F238E27FC236}">
                <a16:creationId xmlns:a16="http://schemas.microsoft.com/office/drawing/2014/main" id="{D27AC97D-F18C-7E40-9636-F2A88287CD0F}"/>
              </a:ext>
            </a:extLst>
          </p:cNvPr>
          <p:cNvSpPr>
            <a:spLocks noGrp="1"/>
          </p:cNvSpPr>
          <p:nvPr>
            <p:ph idx="1"/>
          </p:nvPr>
        </p:nvSpPr>
        <p:spPr>
          <a:xfrm>
            <a:off x="838200" y="1825625"/>
            <a:ext cx="10853928" cy="4351338"/>
          </a:xfrm>
        </p:spPr>
        <p:txBody>
          <a:bodyPr/>
          <a:lstStyle/>
          <a:p>
            <a:pPr marL="514350" indent="-514350">
              <a:buFont typeface="+mj-lt"/>
              <a:buAutoNum type="arabicPeriod"/>
            </a:pPr>
            <a:r>
              <a:rPr lang="en-US" dirty="0"/>
              <a:t>Diagnosing diabetic eye disease using deep learning [1]</a:t>
            </a:r>
          </a:p>
          <a:p>
            <a:pPr marL="514350" indent="-514350">
              <a:buFont typeface="+mj-lt"/>
              <a:buAutoNum type="arabicPeriod"/>
            </a:pPr>
            <a:r>
              <a:rPr lang="en-US" dirty="0"/>
              <a:t>Detecting anemia from retinal fundus images using deep learning [2]</a:t>
            </a:r>
          </a:p>
          <a:p>
            <a:pPr marL="514350" indent="-514350">
              <a:buFont typeface="+mj-lt"/>
              <a:buAutoNum type="arabicPeriod"/>
            </a:pPr>
            <a:r>
              <a:rPr lang="en-US" dirty="0"/>
              <a:t>Predicting cardiovascular risk factors from retinal fundus photographs using deep learning [3]</a:t>
            </a:r>
          </a:p>
          <a:p>
            <a:pPr marL="514350" indent="-514350">
              <a:buFont typeface="+mj-lt"/>
              <a:buAutoNum type="arabicPeriod"/>
            </a:pPr>
            <a:r>
              <a:rPr lang="en-US" dirty="0"/>
              <a:t>Performing differential diagnosis using probabilistic graphical models [4]</a:t>
            </a:r>
          </a:p>
          <a:p>
            <a:pPr marL="514350" indent="-514350">
              <a:buFont typeface="+mj-lt"/>
              <a:buAutoNum type="arabicPeriod"/>
            </a:pPr>
            <a:r>
              <a:rPr lang="en-US" dirty="0"/>
              <a:t>Extracting symptoms and their status from clinical conversations using recurrent neural networks [5]</a:t>
            </a:r>
          </a:p>
          <a:p>
            <a:pPr marL="514350" indent="-514350">
              <a:buFont typeface="+mj-lt"/>
              <a:buAutoNum type="arabicPeriod"/>
            </a:pPr>
            <a:r>
              <a:rPr lang="en-QA" dirty="0"/>
              <a:t>Predicting osteoarthritis using machine learning [6]</a:t>
            </a:r>
            <a:endParaRPr lang="en-US" dirty="0"/>
          </a:p>
          <a:p>
            <a:endParaRPr lang="en-US" dirty="0"/>
          </a:p>
          <a:p>
            <a:endParaRPr lang="en-QA" dirty="0"/>
          </a:p>
        </p:txBody>
      </p:sp>
      <p:sp>
        <p:nvSpPr>
          <p:cNvPr id="4" name="Rectangle 3">
            <a:extLst>
              <a:ext uri="{FF2B5EF4-FFF2-40B4-BE49-F238E27FC236}">
                <a16:creationId xmlns:a16="http://schemas.microsoft.com/office/drawing/2014/main" id="{59C501E7-9297-384F-B3B4-7FE87C004C1A}"/>
              </a:ext>
            </a:extLst>
          </p:cNvPr>
          <p:cNvSpPr/>
          <p:nvPr/>
        </p:nvSpPr>
        <p:spPr>
          <a:xfrm>
            <a:off x="838200" y="1825625"/>
            <a:ext cx="11049000" cy="503047"/>
          </a:xfrm>
          <a:prstGeom prst="rect">
            <a:avLst/>
          </a:prstGeom>
          <a:solidFill>
            <a:srgbClr val="92D050">
              <a:alpha val="32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QA"/>
          </a:p>
        </p:txBody>
      </p:sp>
      <p:sp>
        <p:nvSpPr>
          <p:cNvPr id="5" name="TextBox 4">
            <a:extLst>
              <a:ext uri="{FF2B5EF4-FFF2-40B4-BE49-F238E27FC236}">
                <a16:creationId xmlns:a16="http://schemas.microsoft.com/office/drawing/2014/main" id="{BE43B7B9-F2BC-9046-9CE4-4745A544973D}"/>
              </a:ext>
            </a:extLst>
          </p:cNvPr>
          <p:cNvSpPr txBox="1"/>
          <p:nvPr/>
        </p:nvSpPr>
        <p:spPr>
          <a:xfrm>
            <a:off x="11189820" y="1825625"/>
            <a:ext cx="599844" cy="584775"/>
          </a:xfrm>
          <a:prstGeom prst="rect">
            <a:avLst/>
          </a:prstGeom>
          <a:noFill/>
        </p:spPr>
        <p:txBody>
          <a:bodyPr wrap="none" rtlCol="0">
            <a:spAutoFit/>
          </a:bodyPr>
          <a:lstStyle/>
          <a:p>
            <a:pPr marL="285750" indent="-285750">
              <a:buFont typeface="Wingdings" pitchFamily="2" charset="2"/>
              <a:buChar char="ü"/>
            </a:pPr>
            <a:r>
              <a:rPr lang="en-QA" sz="3200" dirty="0"/>
              <a:t> </a:t>
            </a:r>
          </a:p>
        </p:txBody>
      </p:sp>
      <p:sp>
        <p:nvSpPr>
          <p:cNvPr id="6" name="Rectangle 5">
            <a:extLst>
              <a:ext uri="{FF2B5EF4-FFF2-40B4-BE49-F238E27FC236}">
                <a16:creationId xmlns:a16="http://schemas.microsoft.com/office/drawing/2014/main" id="{D27DBCE3-FA37-F64C-AFC6-A7620C65FD9B}"/>
              </a:ext>
            </a:extLst>
          </p:cNvPr>
          <p:cNvSpPr/>
          <p:nvPr/>
        </p:nvSpPr>
        <p:spPr>
          <a:xfrm>
            <a:off x="838200" y="2410401"/>
            <a:ext cx="11049000" cy="1374200"/>
          </a:xfrm>
          <a:prstGeom prst="rect">
            <a:avLst/>
          </a:prstGeom>
          <a:solidFill>
            <a:srgbClr val="00B0F0">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QA"/>
          </a:p>
        </p:txBody>
      </p:sp>
      <p:sp>
        <p:nvSpPr>
          <p:cNvPr id="7" name="TextBox 6">
            <a:extLst>
              <a:ext uri="{FF2B5EF4-FFF2-40B4-BE49-F238E27FC236}">
                <a16:creationId xmlns:a16="http://schemas.microsoft.com/office/drawing/2014/main" id="{72238DEF-CE0A-1B48-B4D4-95B76EDE634E}"/>
              </a:ext>
            </a:extLst>
          </p:cNvPr>
          <p:cNvSpPr txBox="1"/>
          <p:nvPr/>
        </p:nvSpPr>
        <p:spPr>
          <a:xfrm>
            <a:off x="4576176" y="2659559"/>
            <a:ext cx="3377976" cy="769441"/>
          </a:xfrm>
          <a:prstGeom prst="rect">
            <a:avLst/>
          </a:prstGeom>
          <a:noFill/>
        </p:spPr>
        <p:txBody>
          <a:bodyPr wrap="none" rtlCol="0">
            <a:spAutoFit/>
          </a:bodyPr>
          <a:lstStyle/>
          <a:p>
            <a:r>
              <a:rPr lang="en-QA" sz="4400">
                <a:solidFill>
                  <a:schemeClr val="bg1"/>
                </a:solidFill>
              </a:rPr>
              <a:t>Next</a:t>
            </a:r>
            <a:r>
              <a:rPr lang="en-US" sz="4400" dirty="0">
                <a:solidFill>
                  <a:schemeClr val="bg1"/>
                </a:solidFill>
              </a:rPr>
              <a:t> lecture</a:t>
            </a:r>
            <a:r>
              <a:rPr lang="en-QA" sz="4400">
                <a:solidFill>
                  <a:schemeClr val="bg1"/>
                </a:solidFill>
              </a:rPr>
              <a:t>…</a:t>
            </a:r>
            <a:endParaRPr lang="en-QA" sz="4400" dirty="0">
              <a:solidFill>
                <a:schemeClr val="bg1"/>
              </a:solidFill>
            </a:endParaRPr>
          </a:p>
        </p:txBody>
      </p:sp>
    </p:spTree>
    <p:extLst>
      <p:ext uri="{BB962C8B-B14F-4D97-AF65-F5344CB8AC3E}">
        <p14:creationId xmlns:p14="http://schemas.microsoft.com/office/powerpoint/2010/main" val="1742628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C1885CB-97A0-C343-B3E7-8C6F49079ACF}"/>
              </a:ext>
            </a:extLst>
          </p:cNvPr>
          <p:cNvSpPr txBox="1"/>
          <p:nvPr/>
        </p:nvSpPr>
        <p:spPr>
          <a:xfrm>
            <a:off x="4611876" y="3170297"/>
            <a:ext cx="2968248" cy="830997"/>
          </a:xfrm>
          <a:prstGeom prst="rect">
            <a:avLst/>
          </a:prstGeom>
          <a:noFill/>
        </p:spPr>
        <p:txBody>
          <a:bodyPr wrap="none" rtlCol="0">
            <a:spAutoFit/>
          </a:bodyPr>
          <a:lstStyle/>
          <a:p>
            <a:r>
              <a:rPr lang="en-QA" sz="4800" dirty="0">
                <a:solidFill>
                  <a:srgbClr val="00B0F0"/>
                </a:solidFill>
              </a:rPr>
              <a:t>Thank you!</a:t>
            </a:r>
          </a:p>
        </p:txBody>
      </p:sp>
    </p:spTree>
    <p:extLst>
      <p:ext uri="{BB962C8B-B14F-4D97-AF65-F5344CB8AC3E}">
        <p14:creationId xmlns:p14="http://schemas.microsoft.com/office/powerpoint/2010/main" val="1826028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DD433-ACB2-A749-AC33-B27DF9D4EEB8}"/>
              </a:ext>
            </a:extLst>
          </p:cNvPr>
          <p:cNvSpPr>
            <a:spLocks noGrp="1"/>
          </p:cNvSpPr>
          <p:nvPr>
            <p:ph type="title"/>
          </p:nvPr>
        </p:nvSpPr>
        <p:spPr/>
        <p:txBody>
          <a:bodyPr/>
          <a:lstStyle/>
          <a:p>
            <a:pPr algn="ctr"/>
            <a:r>
              <a:rPr lang="en-QA" dirty="0"/>
              <a:t>References</a:t>
            </a:r>
          </a:p>
        </p:txBody>
      </p:sp>
      <p:sp>
        <p:nvSpPr>
          <p:cNvPr id="3" name="Content Placeholder 2">
            <a:extLst>
              <a:ext uri="{FF2B5EF4-FFF2-40B4-BE49-F238E27FC236}">
                <a16:creationId xmlns:a16="http://schemas.microsoft.com/office/drawing/2014/main" id="{D27AC97D-F18C-7E40-9636-F2A88287CD0F}"/>
              </a:ext>
            </a:extLst>
          </p:cNvPr>
          <p:cNvSpPr>
            <a:spLocks noGrp="1"/>
          </p:cNvSpPr>
          <p:nvPr>
            <p:ph idx="1"/>
          </p:nvPr>
        </p:nvSpPr>
        <p:spPr>
          <a:xfrm>
            <a:off x="838200" y="1825625"/>
            <a:ext cx="10853928" cy="4351338"/>
          </a:xfrm>
        </p:spPr>
        <p:txBody>
          <a:bodyPr>
            <a:normAutofit fontScale="85000" lnSpcReduction="20000"/>
          </a:bodyPr>
          <a:lstStyle/>
          <a:p>
            <a:pPr marL="514350" indent="-514350">
              <a:buFont typeface="+mj-lt"/>
              <a:buAutoNum type="arabicPeriod"/>
            </a:pPr>
            <a:r>
              <a:rPr lang="en-US" dirty="0"/>
              <a:t>Gulshan, Varun, et al. "Development and validation of a deep learning algorithm   for detection of diabetic retinopathy in retinal fundus photographs." </a:t>
            </a:r>
            <a:r>
              <a:rPr lang="en-US" i="1" dirty="0"/>
              <a:t>Jama</a:t>
            </a:r>
            <a:r>
              <a:rPr lang="en-US" dirty="0"/>
              <a:t> 316.22 (2016): 2402-2410.</a:t>
            </a:r>
          </a:p>
          <a:p>
            <a:pPr marL="514350" indent="-514350">
              <a:buFont typeface="+mj-lt"/>
              <a:buAutoNum type="arabicPeriod"/>
            </a:pPr>
            <a:r>
              <a:rPr lang="en-US" dirty="0" err="1"/>
              <a:t>Mitani</a:t>
            </a:r>
            <a:r>
              <a:rPr lang="en-US" dirty="0"/>
              <a:t>, </a:t>
            </a:r>
            <a:r>
              <a:rPr lang="en-US" dirty="0" err="1"/>
              <a:t>Akinori</a:t>
            </a:r>
            <a:r>
              <a:rPr lang="en-US" dirty="0"/>
              <a:t>, et al. "Detection of </a:t>
            </a:r>
            <a:r>
              <a:rPr lang="en-US" dirty="0" err="1"/>
              <a:t>anaemia</a:t>
            </a:r>
            <a:r>
              <a:rPr lang="en-US" dirty="0"/>
              <a:t> from retinal fundus images via deep learning." </a:t>
            </a:r>
            <a:r>
              <a:rPr lang="en-US" i="1" dirty="0"/>
              <a:t>Nature Biomedical Engineering</a:t>
            </a:r>
            <a:r>
              <a:rPr lang="en-US" dirty="0"/>
              <a:t> 4.1 (2020): 18-27. </a:t>
            </a:r>
          </a:p>
          <a:p>
            <a:pPr marL="514350" indent="-514350">
              <a:buFont typeface="+mj-lt"/>
              <a:buAutoNum type="arabicPeriod"/>
            </a:pPr>
            <a:r>
              <a:rPr lang="en-US" dirty="0"/>
              <a:t>Poplin, R., et al. "Predicting cardiovascular risk factors from retinal fundus photographs using deep learning.” </a:t>
            </a:r>
            <a:r>
              <a:rPr lang="en-US" i="1" dirty="0" err="1"/>
              <a:t>arXiv</a:t>
            </a:r>
            <a:r>
              <a:rPr lang="en-US" i="1" dirty="0"/>
              <a:t> preprint arXiv:1708.09843</a:t>
            </a:r>
            <a:r>
              <a:rPr lang="en-US" dirty="0"/>
              <a:t>. </a:t>
            </a:r>
          </a:p>
          <a:p>
            <a:pPr marL="514350" indent="-514350">
              <a:buFont typeface="+mj-lt"/>
              <a:buAutoNum type="arabicPeriod"/>
            </a:pPr>
            <a:r>
              <a:rPr lang="en-US" dirty="0"/>
              <a:t>Hammoud, M., et al. “</a:t>
            </a:r>
            <a:r>
              <a:rPr lang="en-US" dirty="0" err="1"/>
              <a:t>Avey</a:t>
            </a:r>
            <a:r>
              <a:rPr lang="en-US" dirty="0"/>
              <a:t>: An Accurate AI Algorithm for Self-Diagnosis.” </a:t>
            </a:r>
            <a:r>
              <a:rPr lang="en-US" dirty="0" err="1"/>
              <a:t>medRxiv</a:t>
            </a:r>
            <a:r>
              <a:rPr lang="en-US" dirty="0"/>
              <a:t> 2022</a:t>
            </a:r>
          </a:p>
          <a:p>
            <a:pPr marL="514350" indent="-514350">
              <a:buFont typeface="+mj-lt"/>
              <a:buAutoNum type="arabicPeriod"/>
            </a:pPr>
            <a:r>
              <a:rPr lang="en-US" dirty="0"/>
              <a:t>Du, Nan, et al. "Extracting symptoms and their status from clinical conversations." </a:t>
            </a:r>
            <a:r>
              <a:rPr lang="en-US" i="1" dirty="0" err="1"/>
              <a:t>arXiv</a:t>
            </a:r>
            <a:r>
              <a:rPr lang="en-US" i="1" dirty="0"/>
              <a:t> preprint arXiv:1906.02239</a:t>
            </a:r>
            <a:r>
              <a:rPr lang="en-US" dirty="0"/>
              <a:t> (2019). </a:t>
            </a:r>
          </a:p>
          <a:p>
            <a:pPr marL="514350" indent="-514350">
              <a:buFont typeface="+mj-lt"/>
              <a:buAutoNum type="arabicPeriod"/>
            </a:pPr>
            <a:r>
              <a:rPr lang="en-US" dirty="0"/>
              <a:t>Kundu, </a:t>
            </a:r>
            <a:r>
              <a:rPr lang="en-US" dirty="0" err="1"/>
              <a:t>Shinjini</a:t>
            </a:r>
            <a:r>
              <a:rPr lang="en-US" dirty="0"/>
              <a:t>, et al. "Discovery and visualization of structural biomarkers from MRI using transport-based morphometry." </a:t>
            </a:r>
            <a:r>
              <a:rPr lang="en-US" i="1" dirty="0" err="1"/>
              <a:t>NeuroImage</a:t>
            </a:r>
            <a:r>
              <a:rPr lang="en-US" dirty="0"/>
              <a:t> 167 (2018): 256-275.</a:t>
            </a:r>
          </a:p>
          <a:p>
            <a:endParaRPr lang="en-QA" dirty="0"/>
          </a:p>
        </p:txBody>
      </p:sp>
    </p:spTree>
    <p:extLst>
      <p:ext uri="{BB962C8B-B14F-4D97-AF65-F5344CB8AC3E}">
        <p14:creationId xmlns:p14="http://schemas.microsoft.com/office/powerpoint/2010/main" val="185856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DD433-ACB2-A749-AC33-B27DF9D4EEB8}"/>
              </a:ext>
            </a:extLst>
          </p:cNvPr>
          <p:cNvSpPr>
            <a:spLocks noGrp="1"/>
          </p:cNvSpPr>
          <p:nvPr>
            <p:ph type="title"/>
          </p:nvPr>
        </p:nvSpPr>
        <p:spPr/>
        <p:txBody>
          <a:bodyPr/>
          <a:lstStyle/>
          <a:p>
            <a:pPr algn="ctr"/>
            <a:r>
              <a:rPr lang="en-QA" dirty="0"/>
              <a:t>But, What is AI?</a:t>
            </a:r>
          </a:p>
        </p:txBody>
      </p:sp>
      <p:sp>
        <p:nvSpPr>
          <p:cNvPr id="3" name="Content Placeholder 2">
            <a:extLst>
              <a:ext uri="{FF2B5EF4-FFF2-40B4-BE49-F238E27FC236}">
                <a16:creationId xmlns:a16="http://schemas.microsoft.com/office/drawing/2014/main" id="{D27AC97D-F18C-7E40-9636-F2A88287CD0F}"/>
              </a:ext>
            </a:extLst>
          </p:cNvPr>
          <p:cNvSpPr>
            <a:spLocks noGrp="1"/>
          </p:cNvSpPr>
          <p:nvPr>
            <p:ph idx="1"/>
          </p:nvPr>
        </p:nvSpPr>
        <p:spPr/>
        <p:txBody>
          <a:bodyPr/>
          <a:lstStyle/>
          <a:p>
            <a:r>
              <a:rPr lang="en-US" dirty="0"/>
              <a:t>AI can be broadly defined as technology that can </a:t>
            </a:r>
            <a:r>
              <a:rPr lang="en-US" i="1" dirty="0"/>
              <a:t>learn</a:t>
            </a:r>
            <a:r>
              <a:rPr lang="en-US" dirty="0"/>
              <a:t> and produce intelligent behavior</a:t>
            </a:r>
          </a:p>
          <a:p>
            <a:endParaRPr lang="en-US" dirty="0"/>
          </a:p>
          <a:p>
            <a:endParaRPr lang="en-QA" dirty="0"/>
          </a:p>
        </p:txBody>
      </p:sp>
      <p:sp>
        <p:nvSpPr>
          <p:cNvPr id="5" name="TextBox 4">
            <a:extLst>
              <a:ext uri="{FF2B5EF4-FFF2-40B4-BE49-F238E27FC236}">
                <a16:creationId xmlns:a16="http://schemas.microsoft.com/office/drawing/2014/main" id="{839B7C91-64D2-E642-992B-FC1112C28A70}"/>
              </a:ext>
            </a:extLst>
          </p:cNvPr>
          <p:cNvSpPr txBox="1"/>
          <p:nvPr/>
        </p:nvSpPr>
        <p:spPr>
          <a:xfrm>
            <a:off x="1958471" y="2676826"/>
            <a:ext cx="1095172" cy="584775"/>
          </a:xfrm>
          <a:prstGeom prst="rect">
            <a:avLst/>
          </a:prstGeom>
          <a:noFill/>
        </p:spPr>
        <p:txBody>
          <a:bodyPr wrap="none" rtlCol="0">
            <a:spAutoFit/>
          </a:bodyPr>
          <a:lstStyle/>
          <a:p>
            <a:r>
              <a:rPr lang="en-QA" sz="3200" b="1" dirty="0">
                <a:solidFill>
                  <a:srgbClr val="92D050"/>
                </a:solidFill>
              </a:rPr>
              <a:t>Input</a:t>
            </a:r>
          </a:p>
        </p:txBody>
      </p:sp>
      <p:sp>
        <p:nvSpPr>
          <p:cNvPr id="6" name="TextBox 5">
            <a:extLst>
              <a:ext uri="{FF2B5EF4-FFF2-40B4-BE49-F238E27FC236}">
                <a16:creationId xmlns:a16="http://schemas.microsoft.com/office/drawing/2014/main" id="{8952AD98-1B06-234E-A63E-941C4A26FF54}"/>
              </a:ext>
            </a:extLst>
          </p:cNvPr>
          <p:cNvSpPr txBox="1"/>
          <p:nvPr/>
        </p:nvSpPr>
        <p:spPr>
          <a:xfrm>
            <a:off x="8645612" y="2676825"/>
            <a:ext cx="1406154" cy="584775"/>
          </a:xfrm>
          <a:prstGeom prst="rect">
            <a:avLst/>
          </a:prstGeom>
          <a:noFill/>
        </p:spPr>
        <p:txBody>
          <a:bodyPr wrap="none" rtlCol="0">
            <a:spAutoFit/>
          </a:bodyPr>
          <a:lstStyle/>
          <a:p>
            <a:r>
              <a:rPr lang="en-QA" sz="3200" b="1" dirty="0">
                <a:solidFill>
                  <a:srgbClr val="92D050"/>
                </a:solidFill>
              </a:rPr>
              <a:t>Output</a:t>
            </a:r>
          </a:p>
        </p:txBody>
      </p:sp>
      <p:sp>
        <p:nvSpPr>
          <p:cNvPr id="7" name="TextBox 6">
            <a:extLst>
              <a:ext uri="{FF2B5EF4-FFF2-40B4-BE49-F238E27FC236}">
                <a16:creationId xmlns:a16="http://schemas.microsoft.com/office/drawing/2014/main" id="{6C5425A2-0AF4-0946-9322-AFF23623F320}"/>
              </a:ext>
            </a:extLst>
          </p:cNvPr>
          <p:cNvSpPr txBox="1"/>
          <p:nvPr/>
        </p:nvSpPr>
        <p:spPr>
          <a:xfrm>
            <a:off x="134499" y="3977641"/>
            <a:ext cx="965201" cy="461665"/>
          </a:xfrm>
          <a:prstGeom prst="rect">
            <a:avLst/>
          </a:prstGeom>
          <a:noFill/>
        </p:spPr>
        <p:txBody>
          <a:bodyPr wrap="none" rtlCol="0">
            <a:spAutoFit/>
          </a:bodyPr>
          <a:lstStyle/>
          <a:p>
            <a:r>
              <a:rPr lang="en-QA" sz="2400" dirty="0"/>
              <a:t>Pixels:</a:t>
            </a:r>
          </a:p>
        </p:txBody>
      </p:sp>
      <p:sp>
        <p:nvSpPr>
          <p:cNvPr id="8" name="TextBox 7">
            <a:extLst>
              <a:ext uri="{FF2B5EF4-FFF2-40B4-BE49-F238E27FC236}">
                <a16:creationId xmlns:a16="http://schemas.microsoft.com/office/drawing/2014/main" id="{674FD622-CD7D-FB4C-B31B-5B67D972340F}"/>
              </a:ext>
            </a:extLst>
          </p:cNvPr>
          <p:cNvSpPr txBox="1"/>
          <p:nvPr/>
        </p:nvSpPr>
        <p:spPr>
          <a:xfrm>
            <a:off x="7840905" y="3697064"/>
            <a:ext cx="3015569" cy="830997"/>
          </a:xfrm>
          <a:prstGeom prst="rect">
            <a:avLst/>
          </a:prstGeom>
          <a:noFill/>
        </p:spPr>
        <p:txBody>
          <a:bodyPr wrap="none" rtlCol="0">
            <a:spAutoFit/>
          </a:bodyPr>
          <a:lstStyle/>
          <a:p>
            <a:r>
              <a:rPr lang="en-QA" sz="2400" b="1" dirty="0"/>
              <a:t>“Four kids are playing </a:t>
            </a:r>
            <a:br>
              <a:rPr lang="en-QA" sz="2400" b="1" dirty="0"/>
            </a:br>
            <a:r>
              <a:rPr lang="en-QA" sz="2400" b="1" dirty="0"/>
              <a:t>with a ball”</a:t>
            </a:r>
          </a:p>
        </p:txBody>
      </p:sp>
      <p:sp>
        <p:nvSpPr>
          <p:cNvPr id="9" name="Oval 8">
            <a:extLst>
              <a:ext uri="{FF2B5EF4-FFF2-40B4-BE49-F238E27FC236}">
                <a16:creationId xmlns:a16="http://schemas.microsoft.com/office/drawing/2014/main" id="{DF944596-E453-7548-ABFC-BD7D85B9A3D9}"/>
              </a:ext>
            </a:extLst>
          </p:cNvPr>
          <p:cNvSpPr/>
          <p:nvPr/>
        </p:nvSpPr>
        <p:spPr>
          <a:xfrm>
            <a:off x="4300835" y="3361061"/>
            <a:ext cx="3042745" cy="150300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QA" sz="2400" b="1" dirty="0"/>
              <a:t>An AI Process</a:t>
            </a:r>
          </a:p>
        </p:txBody>
      </p:sp>
      <p:cxnSp>
        <p:nvCxnSpPr>
          <p:cNvPr id="11" name="Straight Arrow Connector 10">
            <a:extLst>
              <a:ext uri="{FF2B5EF4-FFF2-40B4-BE49-F238E27FC236}">
                <a16:creationId xmlns:a16="http://schemas.microsoft.com/office/drawing/2014/main" id="{8DC064F8-3F44-E445-A910-BB8469768E2D}"/>
              </a:ext>
            </a:extLst>
          </p:cNvPr>
          <p:cNvCxnSpPr>
            <a:endCxn id="9" idx="2"/>
          </p:cNvCxnSpPr>
          <p:nvPr/>
        </p:nvCxnSpPr>
        <p:spPr>
          <a:xfrm>
            <a:off x="3906581" y="4112564"/>
            <a:ext cx="39425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153A2B6-9F25-B042-BC61-0A0260C9D90E}"/>
              </a:ext>
            </a:extLst>
          </p:cNvPr>
          <p:cNvCxnSpPr>
            <a:stCxn id="9" idx="6"/>
          </p:cNvCxnSpPr>
          <p:nvPr/>
        </p:nvCxnSpPr>
        <p:spPr>
          <a:xfrm flipV="1">
            <a:off x="7343580" y="4112563"/>
            <a:ext cx="394254"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4CAC332-7D14-CB4F-8B42-508D82DB8BEC}"/>
              </a:ext>
            </a:extLst>
          </p:cNvPr>
          <p:cNvSpPr txBox="1"/>
          <p:nvPr/>
        </p:nvSpPr>
        <p:spPr>
          <a:xfrm>
            <a:off x="4337473" y="5323180"/>
            <a:ext cx="2969467" cy="584775"/>
          </a:xfrm>
          <a:prstGeom prst="rect">
            <a:avLst/>
          </a:prstGeom>
          <a:noFill/>
        </p:spPr>
        <p:txBody>
          <a:bodyPr wrap="none" rtlCol="0">
            <a:spAutoFit/>
          </a:bodyPr>
          <a:lstStyle/>
          <a:p>
            <a:r>
              <a:rPr lang="en-QA" sz="3200" dirty="0">
                <a:solidFill>
                  <a:srgbClr val="00B0F0"/>
                </a:solidFill>
              </a:rPr>
              <a:t>Computer Vision</a:t>
            </a:r>
          </a:p>
        </p:txBody>
      </p:sp>
      <p:pic>
        <p:nvPicPr>
          <p:cNvPr id="22530" name="Picture 2" descr="Seven Benefits of Ball Play for Children - Fitness Factor Blog">
            <a:extLst>
              <a:ext uri="{FF2B5EF4-FFF2-40B4-BE49-F238E27FC236}">
                <a16:creationId xmlns:a16="http://schemas.microsoft.com/office/drawing/2014/main" id="{CC1E4C16-0538-164B-B81B-7664ADAB06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1550" y="3261602"/>
            <a:ext cx="2609015" cy="160246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9491830-AC4C-0647-8AB4-2F92AC90D1F3}"/>
              </a:ext>
            </a:extLst>
          </p:cNvPr>
          <p:cNvSpPr txBox="1"/>
          <p:nvPr/>
        </p:nvSpPr>
        <p:spPr>
          <a:xfrm>
            <a:off x="8179556" y="5036316"/>
            <a:ext cx="3465116" cy="830997"/>
          </a:xfrm>
          <a:prstGeom prst="rect">
            <a:avLst/>
          </a:prstGeom>
          <a:noFill/>
        </p:spPr>
        <p:txBody>
          <a:bodyPr wrap="none" rtlCol="0">
            <a:spAutoFit/>
          </a:bodyPr>
          <a:lstStyle/>
          <a:p>
            <a:r>
              <a:rPr lang="en-QA" sz="2400" dirty="0">
                <a:solidFill>
                  <a:srgbClr val="FF0000"/>
                </a:solidFill>
              </a:rPr>
              <a:t>More than just a category </a:t>
            </a:r>
            <a:br>
              <a:rPr lang="en-QA" sz="2400" dirty="0">
                <a:solidFill>
                  <a:srgbClr val="FF0000"/>
                </a:solidFill>
              </a:rPr>
            </a:br>
            <a:r>
              <a:rPr lang="en-QA" sz="2400" dirty="0">
                <a:solidFill>
                  <a:srgbClr val="FF0000"/>
                </a:solidFill>
              </a:rPr>
              <a:t>about </a:t>
            </a:r>
            <a:r>
              <a:rPr lang="en-US" sz="2400" dirty="0" err="1">
                <a:solidFill>
                  <a:srgbClr val="FF0000"/>
                </a:solidFill>
              </a:rPr>
              <a:t>th</a:t>
            </a:r>
            <a:r>
              <a:rPr lang="en-QA" sz="2400" dirty="0">
                <a:solidFill>
                  <a:srgbClr val="FF0000"/>
                </a:solidFill>
              </a:rPr>
              <a:t>e image!</a:t>
            </a:r>
          </a:p>
        </p:txBody>
      </p:sp>
      <p:cxnSp>
        <p:nvCxnSpPr>
          <p:cNvPr id="14" name="Curved Connector 13">
            <a:extLst>
              <a:ext uri="{FF2B5EF4-FFF2-40B4-BE49-F238E27FC236}">
                <a16:creationId xmlns:a16="http://schemas.microsoft.com/office/drawing/2014/main" id="{687AC8C5-9797-7A49-A067-07E5FB512EBB}"/>
              </a:ext>
            </a:extLst>
          </p:cNvPr>
          <p:cNvCxnSpPr>
            <a:cxnSpLocks/>
          </p:cNvCxnSpPr>
          <p:nvPr/>
        </p:nvCxnSpPr>
        <p:spPr>
          <a:xfrm>
            <a:off x="8534440" y="4528061"/>
            <a:ext cx="560923" cy="491105"/>
          </a:xfrm>
          <a:prstGeom prst="curvedConnector3">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383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22530"/>
                                        </p:tgtEl>
                                        <p:attrNameLst>
                                          <p:attrName>style.visibility</p:attrName>
                                        </p:attrNameLst>
                                      </p:cBhvr>
                                      <p:to>
                                        <p:strVal val="visible"/>
                                      </p:to>
                                    </p:set>
                                    <p:animEffect transition="in" filter="wipe(left)">
                                      <p:cBhvr>
                                        <p:cTn id="10" dur="500"/>
                                        <p:tgtEl>
                                          <p:spTgt spid="22530"/>
                                        </p:tgtEl>
                                      </p:cBhvr>
                                    </p:animEffect>
                                  </p:childTnLst>
                                </p:cTn>
                              </p:par>
                              <p:par>
                                <p:cTn id="11" presetID="22" presetClass="entr" presetSubtype="8"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up)">
                                      <p:cBhvr>
                                        <p:cTn id="26" dur="500"/>
                                        <p:tgtEl>
                                          <p:spTgt spid="14"/>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6" descr="What does the graph of audio signal tells? what are negative samples? -  Signal Processing Stack Exchange">
            <a:extLst>
              <a:ext uri="{FF2B5EF4-FFF2-40B4-BE49-F238E27FC236}">
                <a16:creationId xmlns:a16="http://schemas.microsoft.com/office/drawing/2014/main" id="{57AC3E1E-581D-504D-ABFD-B81FF324C9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3743" y="3510444"/>
            <a:ext cx="1702837" cy="12042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07DD433-ACB2-A749-AC33-B27DF9D4EEB8}"/>
              </a:ext>
            </a:extLst>
          </p:cNvPr>
          <p:cNvSpPr>
            <a:spLocks noGrp="1"/>
          </p:cNvSpPr>
          <p:nvPr>
            <p:ph type="title"/>
          </p:nvPr>
        </p:nvSpPr>
        <p:spPr/>
        <p:txBody>
          <a:bodyPr/>
          <a:lstStyle/>
          <a:p>
            <a:pPr algn="ctr"/>
            <a:r>
              <a:rPr lang="en-QA" dirty="0"/>
              <a:t>But, What is AI?</a:t>
            </a:r>
          </a:p>
        </p:txBody>
      </p:sp>
      <p:sp>
        <p:nvSpPr>
          <p:cNvPr id="3" name="Content Placeholder 2">
            <a:extLst>
              <a:ext uri="{FF2B5EF4-FFF2-40B4-BE49-F238E27FC236}">
                <a16:creationId xmlns:a16="http://schemas.microsoft.com/office/drawing/2014/main" id="{D27AC97D-F18C-7E40-9636-F2A88287CD0F}"/>
              </a:ext>
            </a:extLst>
          </p:cNvPr>
          <p:cNvSpPr>
            <a:spLocks noGrp="1"/>
          </p:cNvSpPr>
          <p:nvPr>
            <p:ph idx="1"/>
          </p:nvPr>
        </p:nvSpPr>
        <p:spPr/>
        <p:txBody>
          <a:bodyPr/>
          <a:lstStyle/>
          <a:p>
            <a:r>
              <a:rPr lang="en-US" dirty="0"/>
              <a:t>AI can be broadly defined as technology that can </a:t>
            </a:r>
            <a:r>
              <a:rPr lang="en-US" i="1" dirty="0"/>
              <a:t>learn</a:t>
            </a:r>
            <a:r>
              <a:rPr lang="en-US" dirty="0"/>
              <a:t> and produce intelligent behavior</a:t>
            </a:r>
          </a:p>
          <a:p>
            <a:endParaRPr lang="en-US" dirty="0"/>
          </a:p>
          <a:p>
            <a:endParaRPr lang="en-QA" dirty="0"/>
          </a:p>
        </p:txBody>
      </p:sp>
      <p:sp>
        <p:nvSpPr>
          <p:cNvPr id="5" name="TextBox 4">
            <a:extLst>
              <a:ext uri="{FF2B5EF4-FFF2-40B4-BE49-F238E27FC236}">
                <a16:creationId xmlns:a16="http://schemas.microsoft.com/office/drawing/2014/main" id="{839B7C91-64D2-E642-992B-FC1112C28A70}"/>
              </a:ext>
            </a:extLst>
          </p:cNvPr>
          <p:cNvSpPr txBox="1"/>
          <p:nvPr/>
        </p:nvSpPr>
        <p:spPr>
          <a:xfrm>
            <a:off x="2507576" y="2676827"/>
            <a:ext cx="1095172" cy="584775"/>
          </a:xfrm>
          <a:prstGeom prst="rect">
            <a:avLst/>
          </a:prstGeom>
          <a:noFill/>
        </p:spPr>
        <p:txBody>
          <a:bodyPr wrap="none" rtlCol="0">
            <a:spAutoFit/>
          </a:bodyPr>
          <a:lstStyle/>
          <a:p>
            <a:r>
              <a:rPr lang="en-QA" sz="3200" b="1" dirty="0">
                <a:solidFill>
                  <a:srgbClr val="92D050"/>
                </a:solidFill>
              </a:rPr>
              <a:t>Input</a:t>
            </a:r>
          </a:p>
        </p:txBody>
      </p:sp>
      <p:sp>
        <p:nvSpPr>
          <p:cNvPr id="6" name="TextBox 5">
            <a:extLst>
              <a:ext uri="{FF2B5EF4-FFF2-40B4-BE49-F238E27FC236}">
                <a16:creationId xmlns:a16="http://schemas.microsoft.com/office/drawing/2014/main" id="{8952AD98-1B06-234E-A63E-941C4A26FF54}"/>
              </a:ext>
            </a:extLst>
          </p:cNvPr>
          <p:cNvSpPr txBox="1"/>
          <p:nvPr/>
        </p:nvSpPr>
        <p:spPr>
          <a:xfrm>
            <a:off x="8278270" y="2674967"/>
            <a:ext cx="1406154" cy="584775"/>
          </a:xfrm>
          <a:prstGeom prst="rect">
            <a:avLst/>
          </a:prstGeom>
          <a:noFill/>
        </p:spPr>
        <p:txBody>
          <a:bodyPr wrap="none" rtlCol="0">
            <a:spAutoFit/>
          </a:bodyPr>
          <a:lstStyle/>
          <a:p>
            <a:r>
              <a:rPr lang="en-QA" sz="3200" b="1" dirty="0">
                <a:solidFill>
                  <a:srgbClr val="92D050"/>
                </a:solidFill>
              </a:rPr>
              <a:t>Output</a:t>
            </a:r>
          </a:p>
        </p:txBody>
      </p:sp>
      <p:sp>
        <p:nvSpPr>
          <p:cNvPr id="7" name="TextBox 6">
            <a:extLst>
              <a:ext uri="{FF2B5EF4-FFF2-40B4-BE49-F238E27FC236}">
                <a16:creationId xmlns:a16="http://schemas.microsoft.com/office/drawing/2014/main" id="{6C5425A2-0AF4-0946-9322-AFF23623F320}"/>
              </a:ext>
            </a:extLst>
          </p:cNvPr>
          <p:cNvSpPr txBox="1"/>
          <p:nvPr/>
        </p:nvSpPr>
        <p:spPr>
          <a:xfrm>
            <a:off x="565895" y="3881730"/>
            <a:ext cx="1535998" cy="461665"/>
          </a:xfrm>
          <a:prstGeom prst="rect">
            <a:avLst/>
          </a:prstGeom>
          <a:noFill/>
        </p:spPr>
        <p:txBody>
          <a:bodyPr wrap="none" rtlCol="0">
            <a:spAutoFit/>
          </a:bodyPr>
          <a:lstStyle/>
          <a:p>
            <a:r>
              <a:rPr lang="en-QA" sz="2400" dirty="0"/>
              <a:t>Audio Clip:</a:t>
            </a:r>
          </a:p>
        </p:txBody>
      </p:sp>
      <p:sp>
        <p:nvSpPr>
          <p:cNvPr id="8" name="TextBox 7">
            <a:extLst>
              <a:ext uri="{FF2B5EF4-FFF2-40B4-BE49-F238E27FC236}">
                <a16:creationId xmlns:a16="http://schemas.microsoft.com/office/drawing/2014/main" id="{674FD622-CD7D-FB4C-B31B-5B67D972340F}"/>
              </a:ext>
            </a:extLst>
          </p:cNvPr>
          <p:cNvSpPr txBox="1"/>
          <p:nvPr/>
        </p:nvSpPr>
        <p:spPr>
          <a:xfrm>
            <a:off x="7839684" y="3881730"/>
            <a:ext cx="2992614" cy="461665"/>
          </a:xfrm>
          <a:prstGeom prst="rect">
            <a:avLst/>
          </a:prstGeom>
          <a:noFill/>
        </p:spPr>
        <p:txBody>
          <a:bodyPr wrap="none" rtlCol="0">
            <a:spAutoFit/>
          </a:bodyPr>
          <a:lstStyle/>
          <a:p>
            <a:r>
              <a:rPr lang="en-QA" sz="2400" b="1" dirty="0"/>
              <a:t>“I feel some eye pain”</a:t>
            </a:r>
          </a:p>
        </p:txBody>
      </p:sp>
      <p:sp>
        <p:nvSpPr>
          <p:cNvPr id="9" name="Oval 8">
            <a:extLst>
              <a:ext uri="{FF2B5EF4-FFF2-40B4-BE49-F238E27FC236}">
                <a16:creationId xmlns:a16="http://schemas.microsoft.com/office/drawing/2014/main" id="{DF944596-E453-7548-ABFC-BD7D85B9A3D9}"/>
              </a:ext>
            </a:extLst>
          </p:cNvPr>
          <p:cNvSpPr/>
          <p:nvPr/>
        </p:nvSpPr>
        <p:spPr>
          <a:xfrm>
            <a:off x="4300835" y="3361061"/>
            <a:ext cx="3042745" cy="150300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QA" sz="2400" b="1" dirty="0"/>
              <a:t>An AI Process</a:t>
            </a:r>
          </a:p>
        </p:txBody>
      </p:sp>
      <p:cxnSp>
        <p:nvCxnSpPr>
          <p:cNvPr id="11" name="Straight Arrow Connector 10">
            <a:extLst>
              <a:ext uri="{FF2B5EF4-FFF2-40B4-BE49-F238E27FC236}">
                <a16:creationId xmlns:a16="http://schemas.microsoft.com/office/drawing/2014/main" id="{8DC064F8-3F44-E445-A910-BB8469768E2D}"/>
              </a:ext>
            </a:extLst>
          </p:cNvPr>
          <p:cNvCxnSpPr>
            <a:endCxn id="9" idx="2"/>
          </p:cNvCxnSpPr>
          <p:nvPr/>
        </p:nvCxnSpPr>
        <p:spPr>
          <a:xfrm>
            <a:off x="3906581" y="4112564"/>
            <a:ext cx="39425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153A2B6-9F25-B042-BC61-0A0260C9D90E}"/>
              </a:ext>
            </a:extLst>
          </p:cNvPr>
          <p:cNvCxnSpPr>
            <a:stCxn id="9" idx="6"/>
          </p:cNvCxnSpPr>
          <p:nvPr/>
        </p:nvCxnSpPr>
        <p:spPr>
          <a:xfrm flipV="1">
            <a:off x="7343580" y="4112563"/>
            <a:ext cx="394254"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1D2E7D2-CA4C-7B4D-A9E5-F128A1261C60}"/>
              </a:ext>
            </a:extLst>
          </p:cNvPr>
          <p:cNvSpPr txBox="1"/>
          <p:nvPr/>
        </p:nvSpPr>
        <p:spPr>
          <a:xfrm>
            <a:off x="4282464" y="5323180"/>
            <a:ext cx="3455370" cy="584775"/>
          </a:xfrm>
          <a:prstGeom prst="rect">
            <a:avLst/>
          </a:prstGeom>
          <a:noFill/>
        </p:spPr>
        <p:txBody>
          <a:bodyPr wrap="none" rtlCol="0">
            <a:spAutoFit/>
          </a:bodyPr>
          <a:lstStyle/>
          <a:p>
            <a:r>
              <a:rPr lang="en-QA" sz="3200" dirty="0">
                <a:solidFill>
                  <a:srgbClr val="00B0F0"/>
                </a:solidFill>
              </a:rPr>
              <a:t>Speech Recognition</a:t>
            </a:r>
          </a:p>
        </p:txBody>
      </p:sp>
    </p:spTree>
    <p:extLst>
      <p:ext uri="{BB962C8B-B14F-4D97-AF65-F5344CB8AC3E}">
        <p14:creationId xmlns:p14="http://schemas.microsoft.com/office/powerpoint/2010/main" val="1251722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9462"/>
                                        </p:tgtEl>
                                        <p:attrNameLst>
                                          <p:attrName>style.visibility</p:attrName>
                                        </p:attrNameLst>
                                      </p:cBhvr>
                                      <p:to>
                                        <p:strVal val="visible"/>
                                      </p:to>
                                    </p:set>
                                    <p:animEffect transition="in" filter="wipe(left)">
                                      <p:cBhvr>
                                        <p:cTn id="10" dur="500"/>
                                        <p:tgtEl>
                                          <p:spTgt spid="19462"/>
                                        </p:tgtEl>
                                      </p:cBhvr>
                                    </p:animEffect>
                                  </p:childTnLst>
                                </p:cTn>
                              </p:par>
                              <p:par>
                                <p:cTn id="11" presetID="22" presetClass="entr" presetSubtype="8"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DD433-ACB2-A749-AC33-B27DF9D4EEB8}"/>
              </a:ext>
            </a:extLst>
          </p:cNvPr>
          <p:cNvSpPr>
            <a:spLocks noGrp="1"/>
          </p:cNvSpPr>
          <p:nvPr>
            <p:ph type="title"/>
          </p:nvPr>
        </p:nvSpPr>
        <p:spPr/>
        <p:txBody>
          <a:bodyPr/>
          <a:lstStyle/>
          <a:p>
            <a:pPr algn="ctr"/>
            <a:r>
              <a:rPr lang="en-QA" dirty="0"/>
              <a:t>But, What is AI?</a:t>
            </a:r>
          </a:p>
        </p:txBody>
      </p:sp>
      <p:sp>
        <p:nvSpPr>
          <p:cNvPr id="3" name="Content Placeholder 2">
            <a:extLst>
              <a:ext uri="{FF2B5EF4-FFF2-40B4-BE49-F238E27FC236}">
                <a16:creationId xmlns:a16="http://schemas.microsoft.com/office/drawing/2014/main" id="{D27AC97D-F18C-7E40-9636-F2A88287CD0F}"/>
              </a:ext>
            </a:extLst>
          </p:cNvPr>
          <p:cNvSpPr>
            <a:spLocks noGrp="1"/>
          </p:cNvSpPr>
          <p:nvPr>
            <p:ph idx="1"/>
          </p:nvPr>
        </p:nvSpPr>
        <p:spPr/>
        <p:txBody>
          <a:bodyPr/>
          <a:lstStyle/>
          <a:p>
            <a:r>
              <a:rPr lang="en-US" dirty="0"/>
              <a:t>AI can be broadly defined as technology that can </a:t>
            </a:r>
            <a:r>
              <a:rPr lang="en-US" i="1" dirty="0"/>
              <a:t>learn</a:t>
            </a:r>
            <a:r>
              <a:rPr lang="en-US" dirty="0"/>
              <a:t> and produce intelligent behavior</a:t>
            </a:r>
          </a:p>
          <a:p>
            <a:endParaRPr lang="en-US" dirty="0"/>
          </a:p>
          <a:p>
            <a:endParaRPr lang="en-QA" dirty="0"/>
          </a:p>
        </p:txBody>
      </p:sp>
      <p:sp>
        <p:nvSpPr>
          <p:cNvPr id="5" name="TextBox 4">
            <a:extLst>
              <a:ext uri="{FF2B5EF4-FFF2-40B4-BE49-F238E27FC236}">
                <a16:creationId xmlns:a16="http://schemas.microsoft.com/office/drawing/2014/main" id="{839B7C91-64D2-E642-992B-FC1112C28A70}"/>
              </a:ext>
            </a:extLst>
          </p:cNvPr>
          <p:cNvSpPr txBox="1"/>
          <p:nvPr/>
        </p:nvSpPr>
        <p:spPr>
          <a:xfrm>
            <a:off x="1824804" y="2676827"/>
            <a:ext cx="1095172" cy="584775"/>
          </a:xfrm>
          <a:prstGeom prst="rect">
            <a:avLst/>
          </a:prstGeom>
          <a:noFill/>
        </p:spPr>
        <p:txBody>
          <a:bodyPr wrap="none" rtlCol="0">
            <a:spAutoFit/>
          </a:bodyPr>
          <a:lstStyle/>
          <a:p>
            <a:r>
              <a:rPr lang="en-QA" sz="3200" b="1" dirty="0">
                <a:solidFill>
                  <a:srgbClr val="92D050"/>
                </a:solidFill>
              </a:rPr>
              <a:t>Input</a:t>
            </a:r>
          </a:p>
        </p:txBody>
      </p:sp>
      <p:sp>
        <p:nvSpPr>
          <p:cNvPr id="6" name="TextBox 5">
            <a:extLst>
              <a:ext uri="{FF2B5EF4-FFF2-40B4-BE49-F238E27FC236}">
                <a16:creationId xmlns:a16="http://schemas.microsoft.com/office/drawing/2014/main" id="{8952AD98-1B06-234E-A63E-941C4A26FF54}"/>
              </a:ext>
            </a:extLst>
          </p:cNvPr>
          <p:cNvSpPr txBox="1"/>
          <p:nvPr/>
        </p:nvSpPr>
        <p:spPr>
          <a:xfrm>
            <a:off x="9213554" y="2674967"/>
            <a:ext cx="1406154" cy="584775"/>
          </a:xfrm>
          <a:prstGeom prst="rect">
            <a:avLst/>
          </a:prstGeom>
          <a:noFill/>
        </p:spPr>
        <p:txBody>
          <a:bodyPr wrap="none" rtlCol="0">
            <a:spAutoFit/>
          </a:bodyPr>
          <a:lstStyle/>
          <a:p>
            <a:r>
              <a:rPr lang="en-QA" sz="3200" b="1" dirty="0">
                <a:solidFill>
                  <a:srgbClr val="92D050"/>
                </a:solidFill>
              </a:rPr>
              <a:t>Output</a:t>
            </a:r>
          </a:p>
        </p:txBody>
      </p:sp>
      <p:sp>
        <p:nvSpPr>
          <p:cNvPr id="7" name="TextBox 6">
            <a:extLst>
              <a:ext uri="{FF2B5EF4-FFF2-40B4-BE49-F238E27FC236}">
                <a16:creationId xmlns:a16="http://schemas.microsoft.com/office/drawing/2014/main" id="{6C5425A2-0AF4-0946-9322-AFF23623F320}"/>
              </a:ext>
            </a:extLst>
          </p:cNvPr>
          <p:cNvSpPr txBox="1"/>
          <p:nvPr/>
        </p:nvSpPr>
        <p:spPr>
          <a:xfrm>
            <a:off x="915902" y="3881729"/>
            <a:ext cx="2912977" cy="461665"/>
          </a:xfrm>
          <a:prstGeom prst="rect">
            <a:avLst/>
          </a:prstGeom>
          <a:noFill/>
        </p:spPr>
        <p:txBody>
          <a:bodyPr wrap="none" rtlCol="0">
            <a:spAutoFit/>
          </a:bodyPr>
          <a:lstStyle/>
          <a:p>
            <a:r>
              <a:rPr lang="en-QA" sz="2400" dirty="0"/>
              <a:t>“Hello, how are you?”</a:t>
            </a:r>
          </a:p>
        </p:txBody>
      </p:sp>
      <p:sp>
        <p:nvSpPr>
          <p:cNvPr id="8" name="TextBox 7">
            <a:extLst>
              <a:ext uri="{FF2B5EF4-FFF2-40B4-BE49-F238E27FC236}">
                <a16:creationId xmlns:a16="http://schemas.microsoft.com/office/drawing/2014/main" id="{674FD622-CD7D-FB4C-B31B-5B67D972340F}"/>
              </a:ext>
            </a:extLst>
          </p:cNvPr>
          <p:cNvSpPr txBox="1"/>
          <p:nvPr/>
        </p:nvSpPr>
        <p:spPr>
          <a:xfrm>
            <a:off x="7839684" y="3881730"/>
            <a:ext cx="4153894" cy="461665"/>
          </a:xfrm>
          <a:prstGeom prst="rect">
            <a:avLst/>
          </a:prstGeom>
          <a:noFill/>
        </p:spPr>
        <p:txBody>
          <a:bodyPr wrap="none" rtlCol="0">
            <a:spAutoFit/>
          </a:bodyPr>
          <a:lstStyle/>
          <a:p>
            <a:r>
              <a:rPr lang="en-QA" sz="2400" b="1" dirty="0"/>
              <a:t>“Bonjour, comment allez-vous”</a:t>
            </a:r>
          </a:p>
        </p:txBody>
      </p:sp>
      <p:sp>
        <p:nvSpPr>
          <p:cNvPr id="9" name="Oval 8">
            <a:extLst>
              <a:ext uri="{FF2B5EF4-FFF2-40B4-BE49-F238E27FC236}">
                <a16:creationId xmlns:a16="http://schemas.microsoft.com/office/drawing/2014/main" id="{DF944596-E453-7548-ABFC-BD7D85B9A3D9}"/>
              </a:ext>
            </a:extLst>
          </p:cNvPr>
          <p:cNvSpPr/>
          <p:nvPr/>
        </p:nvSpPr>
        <p:spPr>
          <a:xfrm>
            <a:off x="4300835" y="3361061"/>
            <a:ext cx="3042745" cy="150300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QA" sz="2400" b="1" dirty="0"/>
              <a:t>An AI Process</a:t>
            </a:r>
          </a:p>
        </p:txBody>
      </p:sp>
      <p:cxnSp>
        <p:nvCxnSpPr>
          <p:cNvPr id="11" name="Straight Arrow Connector 10">
            <a:extLst>
              <a:ext uri="{FF2B5EF4-FFF2-40B4-BE49-F238E27FC236}">
                <a16:creationId xmlns:a16="http://schemas.microsoft.com/office/drawing/2014/main" id="{8DC064F8-3F44-E445-A910-BB8469768E2D}"/>
              </a:ext>
            </a:extLst>
          </p:cNvPr>
          <p:cNvCxnSpPr>
            <a:endCxn id="9" idx="2"/>
          </p:cNvCxnSpPr>
          <p:nvPr/>
        </p:nvCxnSpPr>
        <p:spPr>
          <a:xfrm>
            <a:off x="3906581" y="4112564"/>
            <a:ext cx="39425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153A2B6-9F25-B042-BC61-0A0260C9D90E}"/>
              </a:ext>
            </a:extLst>
          </p:cNvPr>
          <p:cNvCxnSpPr>
            <a:stCxn id="9" idx="6"/>
          </p:cNvCxnSpPr>
          <p:nvPr/>
        </p:nvCxnSpPr>
        <p:spPr>
          <a:xfrm flipV="1">
            <a:off x="7343580" y="4112563"/>
            <a:ext cx="394254"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1D2E7D2-CA4C-7B4D-A9E5-F128A1261C60}"/>
              </a:ext>
            </a:extLst>
          </p:cNvPr>
          <p:cNvSpPr txBox="1"/>
          <p:nvPr/>
        </p:nvSpPr>
        <p:spPr>
          <a:xfrm>
            <a:off x="4171601" y="5323180"/>
            <a:ext cx="3566233" cy="584775"/>
          </a:xfrm>
          <a:prstGeom prst="rect">
            <a:avLst/>
          </a:prstGeom>
          <a:noFill/>
        </p:spPr>
        <p:txBody>
          <a:bodyPr wrap="none" rtlCol="0">
            <a:spAutoFit/>
          </a:bodyPr>
          <a:lstStyle/>
          <a:p>
            <a:r>
              <a:rPr lang="en-QA" sz="3200" dirty="0">
                <a:solidFill>
                  <a:srgbClr val="00B0F0"/>
                </a:solidFill>
              </a:rPr>
              <a:t>Machine Translation</a:t>
            </a:r>
          </a:p>
        </p:txBody>
      </p:sp>
      <p:sp>
        <p:nvSpPr>
          <p:cNvPr id="4" name="TextBox 3">
            <a:extLst>
              <a:ext uri="{FF2B5EF4-FFF2-40B4-BE49-F238E27FC236}">
                <a16:creationId xmlns:a16="http://schemas.microsoft.com/office/drawing/2014/main" id="{8F15E9ED-B0AE-D947-8D4D-388FE16092D6}"/>
              </a:ext>
            </a:extLst>
          </p:cNvPr>
          <p:cNvSpPr txBox="1"/>
          <p:nvPr/>
        </p:nvSpPr>
        <p:spPr>
          <a:xfrm>
            <a:off x="198422" y="3881729"/>
            <a:ext cx="775469" cy="461665"/>
          </a:xfrm>
          <a:prstGeom prst="rect">
            <a:avLst/>
          </a:prstGeom>
          <a:noFill/>
        </p:spPr>
        <p:txBody>
          <a:bodyPr wrap="none" rtlCol="0">
            <a:spAutoFit/>
          </a:bodyPr>
          <a:lstStyle/>
          <a:p>
            <a:r>
              <a:rPr lang="en-QA" sz="2400" dirty="0"/>
              <a:t>Text:</a:t>
            </a:r>
          </a:p>
        </p:txBody>
      </p:sp>
    </p:spTree>
    <p:extLst>
      <p:ext uri="{BB962C8B-B14F-4D97-AF65-F5344CB8AC3E}">
        <p14:creationId xmlns:p14="http://schemas.microsoft.com/office/powerpoint/2010/main" val="2795460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22" presetClass="entr" presetSubtype="8"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5"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DD433-ACB2-A749-AC33-B27DF9D4EEB8}"/>
              </a:ext>
            </a:extLst>
          </p:cNvPr>
          <p:cNvSpPr>
            <a:spLocks noGrp="1"/>
          </p:cNvSpPr>
          <p:nvPr>
            <p:ph type="title"/>
          </p:nvPr>
        </p:nvSpPr>
        <p:spPr/>
        <p:txBody>
          <a:bodyPr/>
          <a:lstStyle/>
          <a:p>
            <a:pPr algn="ctr"/>
            <a:r>
              <a:rPr lang="en-QA" dirty="0"/>
              <a:t>But, What is AI?</a:t>
            </a:r>
          </a:p>
        </p:txBody>
      </p:sp>
      <p:sp>
        <p:nvSpPr>
          <p:cNvPr id="31" name="TextBox 30">
            <a:extLst>
              <a:ext uri="{FF2B5EF4-FFF2-40B4-BE49-F238E27FC236}">
                <a16:creationId xmlns:a16="http://schemas.microsoft.com/office/drawing/2014/main" id="{0D65E811-5641-8A4A-BBFB-0CB759D32BA2}"/>
              </a:ext>
            </a:extLst>
          </p:cNvPr>
          <p:cNvSpPr txBox="1"/>
          <p:nvPr/>
        </p:nvSpPr>
        <p:spPr>
          <a:xfrm>
            <a:off x="5918906" y="4153570"/>
            <a:ext cx="1103187" cy="461665"/>
          </a:xfrm>
          <a:prstGeom prst="rect">
            <a:avLst/>
          </a:prstGeom>
          <a:noFill/>
        </p:spPr>
        <p:txBody>
          <a:bodyPr wrap="none" rtlCol="0">
            <a:spAutoFit/>
          </a:bodyPr>
          <a:lstStyle/>
          <a:p>
            <a:r>
              <a:rPr lang="en-QA" sz="2400" b="1" dirty="0">
                <a:solidFill>
                  <a:srgbClr val="92D050"/>
                </a:solidFill>
              </a:rPr>
              <a:t>Output</a:t>
            </a:r>
          </a:p>
        </p:txBody>
      </p:sp>
      <p:sp>
        <p:nvSpPr>
          <p:cNvPr id="4" name="TextBox 3">
            <a:extLst>
              <a:ext uri="{FF2B5EF4-FFF2-40B4-BE49-F238E27FC236}">
                <a16:creationId xmlns:a16="http://schemas.microsoft.com/office/drawing/2014/main" id="{02AC518B-7C80-B545-9228-74733CC2E608}"/>
              </a:ext>
            </a:extLst>
          </p:cNvPr>
          <p:cNvSpPr txBox="1"/>
          <p:nvPr/>
        </p:nvSpPr>
        <p:spPr>
          <a:xfrm>
            <a:off x="2195727" y="4153571"/>
            <a:ext cx="869149" cy="461665"/>
          </a:xfrm>
          <a:prstGeom prst="rect">
            <a:avLst/>
          </a:prstGeom>
          <a:noFill/>
        </p:spPr>
        <p:txBody>
          <a:bodyPr wrap="none" rtlCol="0">
            <a:spAutoFit/>
          </a:bodyPr>
          <a:lstStyle/>
          <a:p>
            <a:r>
              <a:rPr lang="en-QA" sz="2400" b="1" dirty="0">
                <a:solidFill>
                  <a:srgbClr val="92D050"/>
                </a:solidFill>
              </a:rPr>
              <a:t>Input</a:t>
            </a:r>
          </a:p>
        </p:txBody>
      </p:sp>
      <p:sp>
        <p:nvSpPr>
          <p:cNvPr id="5" name="Left Bracket 4">
            <a:extLst>
              <a:ext uri="{FF2B5EF4-FFF2-40B4-BE49-F238E27FC236}">
                <a16:creationId xmlns:a16="http://schemas.microsoft.com/office/drawing/2014/main" id="{8E8CAA81-0E3A-BC42-88D4-F7BDB520BBC0}"/>
              </a:ext>
            </a:extLst>
          </p:cNvPr>
          <p:cNvSpPr/>
          <p:nvPr/>
        </p:nvSpPr>
        <p:spPr>
          <a:xfrm>
            <a:off x="3193914" y="3563513"/>
            <a:ext cx="144842" cy="1641782"/>
          </a:xfrm>
          <a:prstGeom prst="leftBracket">
            <a:avLst/>
          </a:prstGeom>
          <a:ln>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QA"/>
          </a:p>
        </p:txBody>
      </p:sp>
      <p:sp>
        <p:nvSpPr>
          <p:cNvPr id="33" name="Content Placeholder 2">
            <a:extLst>
              <a:ext uri="{FF2B5EF4-FFF2-40B4-BE49-F238E27FC236}">
                <a16:creationId xmlns:a16="http://schemas.microsoft.com/office/drawing/2014/main" id="{5AD3A4DF-3FBC-6C4A-8249-78FFC2292C7D}"/>
              </a:ext>
            </a:extLst>
          </p:cNvPr>
          <p:cNvSpPr>
            <a:spLocks noGrp="1"/>
          </p:cNvSpPr>
          <p:nvPr>
            <p:ph idx="1"/>
          </p:nvPr>
        </p:nvSpPr>
        <p:spPr>
          <a:xfrm>
            <a:off x="838200" y="1825625"/>
            <a:ext cx="10654862" cy="1136710"/>
          </a:xfrm>
        </p:spPr>
        <p:txBody>
          <a:bodyPr/>
          <a:lstStyle/>
          <a:p>
            <a:r>
              <a:rPr lang="en-US" dirty="0"/>
              <a:t>Think of this as incoming impulses (</a:t>
            </a:r>
            <a:r>
              <a:rPr lang="en-US" dirty="0">
                <a:solidFill>
                  <a:srgbClr val="92D050"/>
                </a:solidFill>
              </a:rPr>
              <a:t>input</a:t>
            </a:r>
            <a:r>
              <a:rPr lang="en-US" dirty="0"/>
              <a:t>) passed from one </a:t>
            </a:r>
            <a:r>
              <a:rPr lang="en-US" i="1" dirty="0"/>
              <a:t>neuron</a:t>
            </a:r>
            <a:r>
              <a:rPr lang="en-US" dirty="0"/>
              <a:t> (AI process) to the next, if any, and finally generating an </a:t>
            </a:r>
            <a:r>
              <a:rPr lang="en-US" dirty="0">
                <a:solidFill>
                  <a:srgbClr val="92D050"/>
                </a:solidFill>
              </a:rPr>
              <a:t>output</a:t>
            </a:r>
            <a:r>
              <a:rPr lang="en-US" dirty="0"/>
              <a:t> </a:t>
            </a:r>
          </a:p>
          <a:p>
            <a:endParaRPr lang="en-US" dirty="0"/>
          </a:p>
          <a:p>
            <a:endParaRPr lang="en-QA" dirty="0"/>
          </a:p>
        </p:txBody>
      </p:sp>
      <p:sp>
        <p:nvSpPr>
          <p:cNvPr id="6" name="TextBox 5">
            <a:extLst>
              <a:ext uri="{FF2B5EF4-FFF2-40B4-BE49-F238E27FC236}">
                <a16:creationId xmlns:a16="http://schemas.microsoft.com/office/drawing/2014/main" id="{E964DF62-7EA8-A04D-8FBB-4BB1F5486855}"/>
              </a:ext>
            </a:extLst>
          </p:cNvPr>
          <p:cNvSpPr txBox="1"/>
          <p:nvPr/>
        </p:nvSpPr>
        <p:spPr>
          <a:xfrm>
            <a:off x="4087348" y="5211889"/>
            <a:ext cx="6268767" cy="830997"/>
          </a:xfrm>
          <a:prstGeom prst="rect">
            <a:avLst/>
          </a:prstGeom>
          <a:noFill/>
        </p:spPr>
        <p:txBody>
          <a:bodyPr wrap="none" rtlCol="0">
            <a:spAutoFit/>
          </a:bodyPr>
          <a:lstStyle/>
          <a:p>
            <a:r>
              <a:rPr lang="en-QA" sz="2400" dirty="0">
                <a:solidFill>
                  <a:srgbClr val="FF0000"/>
                </a:solidFill>
              </a:rPr>
              <a:t>AI process, which is essentially a </a:t>
            </a:r>
            <a:br>
              <a:rPr lang="en-QA" sz="2400" dirty="0">
                <a:solidFill>
                  <a:srgbClr val="FF0000"/>
                </a:solidFill>
              </a:rPr>
            </a:br>
            <a:r>
              <a:rPr lang="en-QA" sz="2400" i="1" dirty="0">
                <a:solidFill>
                  <a:srgbClr val="FF0000"/>
                </a:solidFill>
              </a:rPr>
              <a:t>mathematical function-- more on this next week</a:t>
            </a:r>
            <a:endParaRPr lang="en-QA" sz="2400" dirty="0">
              <a:solidFill>
                <a:srgbClr val="FF0000"/>
              </a:solidFill>
            </a:endParaRPr>
          </a:p>
        </p:txBody>
      </p:sp>
      <p:cxnSp>
        <p:nvCxnSpPr>
          <p:cNvPr id="8" name="Curved Connector 7">
            <a:extLst>
              <a:ext uri="{FF2B5EF4-FFF2-40B4-BE49-F238E27FC236}">
                <a16:creationId xmlns:a16="http://schemas.microsoft.com/office/drawing/2014/main" id="{E1FFB6F1-B5B6-E743-A0C2-22FCFDD07AF5}"/>
              </a:ext>
            </a:extLst>
          </p:cNvPr>
          <p:cNvCxnSpPr/>
          <p:nvPr/>
        </p:nvCxnSpPr>
        <p:spPr>
          <a:xfrm rot="16200000" flipH="1">
            <a:off x="4782768" y="4703945"/>
            <a:ext cx="447539" cy="297574"/>
          </a:xfrm>
          <a:prstGeom prst="curvedConnector3">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87E10C9F-40D3-2D43-B983-C6A0C5B9E636}"/>
              </a:ext>
            </a:extLst>
          </p:cNvPr>
          <p:cNvGrpSpPr/>
          <p:nvPr/>
        </p:nvGrpSpPr>
        <p:grpSpPr>
          <a:xfrm>
            <a:off x="3634740" y="3658599"/>
            <a:ext cx="2114550" cy="1451610"/>
            <a:chOff x="2411730" y="2697480"/>
            <a:chExt cx="2114550" cy="1451610"/>
          </a:xfrm>
        </p:grpSpPr>
        <p:sp>
          <p:nvSpPr>
            <p:cNvPr id="44" name="Oval 43">
              <a:extLst>
                <a:ext uri="{FF2B5EF4-FFF2-40B4-BE49-F238E27FC236}">
                  <a16:creationId xmlns:a16="http://schemas.microsoft.com/office/drawing/2014/main" id="{953E9C2E-3B1A-B54F-B6BD-A33C9F204919}"/>
                </a:ext>
              </a:extLst>
            </p:cNvPr>
            <p:cNvSpPr/>
            <p:nvPr/>
          </p:nvSpPr>
          <p:spPr>
            <a:xfrm>
              <a:off x="3303270" y="3257550"/>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cxnSp>
          <p:nvCxnSpPr>
            <p:cNvPr id="45" name="Straight Connector 44">
              <a:extLst>
                <a:ext uri="{FF2B5EF4-FFF2-40B4-BE49-F238E27FC236}">
                  <a16:creationId xmlns:a16="http://schemas.microsoft.com/office/drawing/2014/main" id="{6FC2C7AB-8C2F-B944-8958-76E7122AC27B}"/>
                </a:ext>
              </a:extLst>
            </p:cNvPr>
            <p:cNvCxnSpPr>
              <a:cxnSpLocks/>
              <a:endCxn id="44" idx="2"/>
            </p:cNvCxnSpPr>
            <p:nvPr/>
          </p:nvCxnSpPr>
          <p:spPr>
            <a:xfrm>
              <a:off x="2411730" y="2697480"/>
              <a:ext cx="891540" cy="72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0737419-4914-C740-8677-C361802F4BD3}"/>
                </a:ext>
              </a:extLst>
            </p:cNvPr>
            <p:cNvCxnSpPr>
              <a:cxnSpLocks/>
              <a:endCxn id="44" idx="2"/>
            </p:cNvCxnSpPr>
            <p:nvPr/>
          </p:nvCxnSpPr>
          <p:spPr>
            <a:xfrm>
              <a:off x="241173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7462C8F-B8E8-EC42-A6DC-2C586145A18D}"/>
                </a:ext>
              </a:extLst>
            </p:cNvPr>
            <p:cNvCxnSpPr>
              <a:cxnSpLocks/>
              <a:stCxn id="44" idx="2"/>
            </p:cNvCxnSpPr>
            <p:nvPr/>
          </p:nvCxnSpPr>
          <p:spPr>
            <a:xfrm flipH="1">
              <a:off x="2411730" y="3423285"/>
              <a:ext cx="891540" cy="72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70D0904-74F8-4949-8CB7-36779C2D03E1}"/>
                </a:ext>
              </a:extLst>
            </p:cNvPr>
            <p:cNvCxnSpPr>
              <a:cxnSpLocks/>
            </p:cNvCxnSpPr>
            <p:nvPr/>
          </p:nvCxnSpPr>
          <p:spPr>
            <a:xfrm>
              <a:off x="363474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46952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500"/>
                                        <p:tgtEl>
                                          <p:spTgt spid="8"/>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up)">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 grpId="0"/>
      <p:bldP spid="5"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DD433-ACB2-A749-AC33-B27DF9D4EEB8}"/>
              </a:ext>
            </a:extLst>
          </p:cNvPr>
          <p:cNvSpPr>
            <a:spLocks noGrp="1"/>
          </p:cNvSpPr>
          <p:nvPr>
            <p:ph type="title"/>
          </p:nvPr>
        </p:nvSpPr>
        <p:spPr/>
        <p:txBody>
          <a:bodyPr/>
          <a:lstStyle/>
          <a:p>
            <a:pPr algn="ctr"/>
            <a:r>
              <a:rPr lang="en-QA" dirty="0"/>
              <a:t>But, What is AI?</a:t>
            </a:r>
          </a:p>
        </p:txBody>
      </p:sp>
      <p:grpSp>
        <p:nvGrpSpPr>
          <p:cNvPr id="23" name="Group 22">
            <a:extLst>
              <a:ext uri="{FF2B5EF4-FFF2-40B4-BE49-F238E27FC236}">
                <a16:creationId xmlns:a16="http://schemas.microsoft.com/office/drawing/2014/main" id="{B55FB94F-3A0E-9348-AFA3-AA3C02631A00}"/>
              </a:ext>
            </a:extLst>
          </p:cNvPr>
          <p:cNvGrpSpPr/>
          <p:nvPr/>
        </p:nvGrpSpPr>
        <p:grpSpPr>
          <a:xfrm>
            <a:off x="3634740" y="3658599"/>
            <a:ext cx="2114550" cy="1451610"/>
            <a:chOff x="2411730" y="2697480"/>
            <a:chExt cx="2114550" cy="1451610"/>
          </a:xfrm>
        </p:grpSpPr>
        <p:sp>
          <p:nvSpPr>
            <p:cNvPr id="24" name="Oval 23">
              <a:extLst>
                <a:ext uri="{FF2B5EF4-FFF2-40B4-BE49-F238E27FC236}">
                  <a16:creationId xmlns:a16="http://schemas.microsoft.com/office/drawing/2014/main" id="{B8E8F522-0C64-E846-8124-19720AA57D73}"/>
                </a:ext>
              </a:extLst>
            </p:cNvPr>
            <p:cNvSpPr/>
            <p:nvPr/>
          </p:nvSpPr>
          <p:spPr>
            <a:xfrm>
              <a:off x="3303270" y="3257550"/>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cxnSp>
          <p:nvCxnSpPr>
            <p:cNvPr id="25" name="Straight Connector 24">
              <a:extLst>
                <a:ext uri="{FF2B5EF4-FFF2-40B4-BE49-F238E27FC236}">
                  <a16:creationId xmlns:a16="http://schemas.microsoft.com/office/drawing/2014/main" id="{697960F8-AA2D-E945-96C7-7BFEF1F8A0B6}"/>
                </a:ext>
              </a:extLst>
            </p:cNvPr>
            <p:cNvCxnSpPr>
              <a:cxnSpLocks/>
              <a:endCxn id="24" idx="2"/>
            </p:cNvCxnSpPr>
            <p:nvPr/>
          </p:nvCxnSpPr>
          <p:spPr>
            <a:xfrm>
              <a:off x="2411730" y="2697480"/>
              <a:ext cx="891540" cy="72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A69BEE1-25EA-CC47-B502-FCCF1F53C3EE}"/>
                </a:ext>
              </a:extLst>
            </p:cNvPr>
            <p:cNvCxnSpPr>
              <a:cxnSpLocks/>
              <a:endCxn id="24" idx="2"/>
            </p:cNvCxnSpPr>
            <p:nvPr/>
          </p:nvCxnSpPr>
          <p:spPr>
            <a:xfrm>
              <a:off x="241173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78E5AD6-CF40-0843-BF02-4533157DA9B8}"/>
                </a:ext>
              </a:extLst>
            </p:cNvPr>
            <p:cNvCxnSpPr>
              <a:cxnSpLocks/>
              <a:stCxn id="24" idx="2"/>
            </p:cNvCxnSpPr>
            <p:nvPr/>
          </p:nvCxnSpPr>
          <p:spPr>
            <a:xfrm flipH="1">
              <a:off x="2411730" y="3423285"/>
              <a:ext cx="891540" cy="72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2519728-EAB4-DD48-824A-CDD16FBBE11B}"/>
                </a:ext>
              </a:extLst>
            </p:cNvPr>
            <p:cNvCxnSpPr>
              <a:cxnSpLocks/>
            </p:cNvCxnSpPr>
            <p:nvPr/>
          </p:nvCxnSpPr>
          <p:spPr>
            <a:xfrm>
              <a:off x="363474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8" name="Group 227">
            <a:extLst>
              <a:ext uri="{FF2B5EF4-FFF2-40B4-BE49-F238E27FC236}">
                <a16:creationId xmlns:a16="http://schemas.microsoft.com/office/drawing/2014/main" id="{22A4914F-D944-6B4D-907C-92B562902986}"/>
              </a:ext>
            </a:extLst>
          </p:cNvPr>
          <p:cNvGrpSpPr/>
          <p:nvPr/>
        </p:nvGrpSpPr>
        <p:grpSpPr>
          <a:xfrm>
            <a:off x="4857750" y="2932793"/>
            <a:ext cx="2114550" cy="1451611"/>
            <a:chOff x="2411730" y="2697479"/>
            <a:chExt cx="2114550" cy="1451611"/>
          </a:xfrm>
        </p:grpSpPr>
        <p:sp>
          <p:nvSpPr>
            <p:cNvPr id="229" name="Oval 228">
              <a:extLst>
                <a:ext uri="{FF2B5EF4-FFF2-40B4-BE49-F238E27FC236}">
                  <a16:creationId xmlns:a16="http://schemas.microsoft.com/office/drawing/2014/main" id="{ADF5BB5A-76E9-4744-8034-7D08399D3710}"/>
                </a:ext>
              </a:extLst>
            </p:cNvPr>
            <p:cNvSpPr/>
            <p:nvPr/>
          </p:nvSpPr>
          <p:spPr>
            <a:xfrm>
              <a:off x="3303270" y="3257550"/>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cxnSp>
          <p:nvCxnSpPr>
            <p:cNvPr id="231" name="Straight Connector 230">
              <a:extLst>
                <a:ext uri="{FF2B5EF4-FFF2-40B4-BE49-F238E27FC236}">
                  <a16:creationId xmlns:a16="http://schemas.microsoft.com/office/drawing/2014/main" id="{8DE11B8C-6EDD-D848-9889-A87B45F3AE22}"/>
                </a:ext>
              </a:extLst>
            </p:cNvPr>
            <p:cNvCxnSpPr>
              <a:cxnSpLocks/>
              <a:endCxn id="229" idx="2"/>
            </p:cNvCxnSpPr>
            <p:nvPr/>
          </p:nvCxnSpPr>
          <p:spPr>
            <a:xfrm>
              <a:off x="2417445" y="2697479"/>
              <a:ext cx="885825" cy="7258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C5717EFF-207A-344E-8C37-B975F04E40A6}"/>
                </a:ext>
              </a:extLst>
            </p:cNvPr>
            <p:cNvCxnSpPr>
              <a:cxnSpLocks/>
              <a:endCxn id="229" idx="2"/>
            </p:cNvCxnSpPr>
            <p:nvPr/>
          </p:nvCxnSpPr>
          <p:spPr>
            <a:xfrm>
              <a:off x="241173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7DA6EDF9-237C-FC44-B8CE-3093964E72EE}"/>
                </a:ext>
              </a:extLst>
            </p:cNvPr>
            <p:cNvCxnSpPr>
              <a:cxnSpLocks/>
              <a:stCxn id="229" idx="2"/>
            </p:cNvCxnSpPr>
            <p:nvPr/>
          </p:nvCxnSpPr>
          <p:spPr>
            <a:xfrm flipH="1">
              <a:off x="2411730" y="3423285"/>
              <a:ext cx="891540" cy="72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F60BD8A6-0E87-0A40-ADE6-F489AA0C63D9}"/>
                </a:ext>
              </a:extLst>
            </p:cNvPr>
            <p:cNvCxnSpPr>
              <a:cxnSpLocks/>
            </p:cNvCxnSpPr>
            <p:nvPr/>
          </p:nvCxnSpPr>
          <p:spPr>
            <a:xfrm>
              <a:off x="363474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6" name="Group 235">
            <a:extLst>
              <a:ext uri="{FF2B5EF4-FFF2-40B4-BE49-F238E27FC236}">
                <a16:creationId xmlns:a16="http://schemas.microsoft.com/office/drawing/2014/main" id="{A8E092C8-038D-0A4F-885C-3C3EBC8FA4B1}"/>
              </a:ext>
            </a:extLst>
          </p:cNvPr>
          <p:cNvGrpSpPr/>
          <p:nvPr/>
        </p:nvGrpSpPr>
        <p:grpSpPr>
          <a:xfrm>
            <a:off x="4857750" y="4384403"/>
            <a:ext cx="2114550" cy="1451611"/>
            <a:chOff x="2411730" y="2697479"/>
            <a:chExt cx="2114550" cy="1451611"/>
          </a:xfrm>
        </p:grpSpPr>
        <p:sp>
          <p:nvSpPr>
            <p:cNvPr id="237" name="Oval 236">
              <a:extLst>
                <a:ext uri="{FF2B5EF4-FFF2-40B4-BE49-F238E27FC236}">
                  <a16:creationId xmlns:a16="http://schemas.microsoft.com/office/drawing/2014/main" id="{3C58C024-F65D-714B-9E1C-52EE45830A6E}"/>
                </a:ext>
              </a:extLst>
            </p:cNvPr>
            <p:cNvSpPr/>
            <p:nvPr/>
          </p:nvSpPr>
          <p:spPr>
            <a:xfrm>
              <a:off x="3303270" y="3257550"/>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cxnSp>
          <p:nvCxnSpPr>
            <p:cNvPr id="238" name="Straight Connector 237">
              <a:extLst>
                <a:ext uri="{FF2B5EF4-FFF2-40B4-BE49-F238E27FC236}">
                  <a16:creationId xmlns:a16="http://schemas.microsoft.com/office/drawing/2014/main" id="{B6375457-3FAE-C04C-8CB3-8C0826CA1142}"/>
                </a:ext>
              </a:extLst>
            </p:cNvPr>
            <p:cNvCxnSpPr>
              <a:cxnSpLocks/>
              <a:endCxn id="237" idx="2"/>
            </p:cNvCxnSpPr>
            <p:nvPr/>
          </p:nvCxnSpPr>
          <p:spPr>
            <a:xfrm>
              <a:off x="2417445" y="2697479"/>
              <a:ext cx="885825" cy="7258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9630F5E7-A19B-0042-9581-DAE6DF365C49}"/>
                </a:ext>
              </a:extLst>
            </p:cNvPr>
            <p:cNvCxnSpPr>
              <a:cxnSpLocks/>
              <a:endCxn id="237" idx="2"/>
            </p:cNvCxnSpPr>
            <p:nvPr/>
          </p:nvCxnSpPr>
          <p:spPr>
            <a:xfrm>
              <a:off x="241173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D97BD256-8142-8A49-BAD6-8D1C69DD4DF0}"/>
                </a:ext>
              </a:extLst>
            </p:cNvPr>
            <p:cNvCxnSpPr>
              <a:cxnSpLocks/>
              <a:stCxn id="237" idx="2"/>
            </p:cNvCxnSpPr>
            <p:nvPr/>
          </p:nvCxnSpPr>
          <p:spPr>
            <a:xfrm flipH="1">
              <a:off x="2411730" y="3423285"/>
              <a:ext cx="891540" cy="72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D2CCA987-26BB-8A4B-B2FE-47CB456DDCB0}"/>
                </a:ext>
              </a:extLst>
            </p:cNvPr>
            <p:cNvCxnSpPr>
              <a:cxnSpLocks/>
            </p:cNvCxnSpPr>
            <p:nvPr/>
          </p:nvCxnSpPr>
          <p:spPr>
            <a:xfrm>
              <a:off x="363474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4" name="Group 243">
            <a:extLst>
              <a:ext uri="{FF2B5EF4-FFF2-40B4-BE49-F238E27FC236}">
                <a16:creationId xmlns:a16="http://schemas.microsoft.com/office/drawing/2014/main" id="{68F99C87-98EA-2A4F-B41A-826C5BDA68FF}"/>
              </a:ext>
            </a:extLst>
          </p:cNvPr>
          <p:cNvGrpSpPr/>
          <p:nvPr/>
        </p:nvGrpSpPr>
        <p:grpSpPr>
          <a:xfrm>
            <a:off x="4853018" y="3658597"/>
            <a:ext cx="2114550" cy="1451611"/>
            <a:chOff x="2411730" y="2697479"/>
            <a:chExt cx="2114550" cy="1451611"/>
          </a:xfrm>
        </p:grpSpPr>
        <p:sp>
          <p:nvSpPr>
            <p:cNvPr id="246" name="Oval 245">
              <a:extLst>
                <a:ext uri="{FF2B5EF4-FFF2-40B4-BE49-F238E27FC236}">
                  <a16:creationId xmlns:a16="http://schemas.microsoft.com/office/drawing/2014/main" id="{FC16FF07-EC09-8F42-A734-66D0157227B3}"/>
                </a:ext>
              </a:extLst>
            </p:cNvPr>
            <p:cNvSpPr/>
            <p:nvPr/>
          </p:nvSpPr>
          <p:spPr>
            <a:xfrm>
              <a:off x="3303270" y="3257550"/>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cxnSp>
          <p:nvCxnSpPr>
            <p:cNvPr id="247" name="Straight Connector 246">
              <a:extLst>
                <a:ext uri="{FF2B5EF4-FFF2-40B4-BE49-F238E27FC236}">
                  <a16:creationId xmlns:a16="http://schemas.microsoft.com/office/drawing/2014/main" id="{555F1C11-A2EF-384D-97C9-0A7319F01D00}"/>
                </a:ext>
              </a:extLst>
            </p:cNvPr>
            <p:cNvCxnSpPr>
              <a:cxnSpLocks/>
              <a:endCxn id="246" idx="2"/>
            </p:cNvCxnSpPr>
            <p:nvPr/>
          </p:nvCxnSpPr>
          <p:spPr>
            <a:xfrm>
              <a:off x="2417445" y="2697479"/>
              <a:ext cx="885825" cy="7258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F50CDEAB-ACAD-B94C-A11D-715485168ED8}"/>
                </a:ext>
              </a:extLst>
            </p:cNvPr>
            <p:cNvCxnSpPr>
              <a:cxnSpLocks/>
              <a:endCxn id="246" idx="2"/>
            </p:cNvCxnSpPr>
            <p:nvPr/>
          </p:nvCxnSpPr>
          <p:spPr>
            <a:xfrm>
              <a:off x="241173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1D296CE1-3A22-084E-BF7B-1F1CE85341AD}"/>
                </a:ext>
              </a:extLst>
            </p:cNvPr>
            <p:cNvCxnSpPr>
              <a:cxnSpLocks/>
              <a:stCxn id="246" idx="2"/>
            </p:cNvCxnSpPr>
            <p:nvPr/>
          </p:nvCxnSpPr>
          <p:spPr>
            <a:xfrm flipH="1">
              <a:off x="2411730" y="3423285"/>
              <a:ext cx="891540" cy="72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EEEE2ADE-7DF0-794C-98CE-407732D4DC3F}"/>
                </a:ext>
              </a:extLst>
            </p:cNvPr>
            <p:cNvCxnSpPr>
              <a:cxnSpLocks/>
            </p:cNvCxnSpPr>
            <p:nvPr/>
          </p:nvCxnSpPr>
          <p:spPr>
            <a:xfrm>
              <a:off x="363474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Content Placeholder 2">
            <a:extLst>
              <a:ext uri="{FF2B5EF4-FFF2-40B4-BE49-F238E27FC236}">
                <a16:creationId xmlns:a16="http://schemas.microsoft.com/office/drawing/2014/main" id="{5419F37F-79D1-B245-A311-0C7DC82F9108}"/>
              </a:ext>
            </a:extLst>
          </p:cNvPr>
          <p:cNvSpPr>
            <a:spLocks noGrp="1"/>
          </p:cNvSpPr>
          <p:nvPr>
            <p:ph idx="1"/>
          </p:nvPr>
        </p:nvSpPr>
        <p:spPr>
          <a:xfrm>
            <a:off x="838200" y="1825625"/>
            <a:ext cx="10654862" cy="1136710"/>
          </a:xfrm>
        </p:spPr>
        <p:txBody>
          <a:bodyPr/>
          <a:lstStyle/>
          <a:p>
            <a:r>
              <a:rPr lang="en-US" dirty="0"/>
              <a:t>You can connect as many of these neurons as needed, resulting in what is called a </a:t>
            </a:r>
            <a:r>
              <a:rPr lang="en-US" i="1" dirty="0"/>
              <a:t>neural network </a:t>
            </a:r>
            <a:r>
              <a:rPr lang="en-US" dirty="0"/>
              <a:t>(a branch of AI)</a:t>
            </a:r>
          </a:p>
          <a:p>
            <a:endParaRPr lang="en-US" dirty="0"/>
          </a:p>
          <a:p>
            <a:endParaRPr lang="en-QA" dirty="0"/>
          </a:p>
        </p:txBody>
      </p:sp>
      <p:grpSp>
        <p:nvGrpSpPr>
          <p:cNvPr id="45" name="Group 44">
            <a:extLst>
              <a:ext uri="{FF2B5EF4-FFF2-40B4-BE49-F238E27FC236}">
                <a16:creationId xmlns:a16="http://schemas.microsoft.com/office/drawing/2014/main" id="{2813163A-DD41-6E48-968D-CF9EBD9F2DE9}"/>
              </a:ext>
            </a:extLst>
          </p:cNvPr>
          <p:cNvGrpSpPr/>
          <p:nvPr/>
        </p:nvGrpSpPr>
        <p:grpSpPr>
          <a:xfrm>
            <a:off x="6111242" y="3658597"/>
            <a:ext cx="2114550" cy="1451611"/>
            <a:chOff x="2411730" y="2697479"/>
            <a:chExt cx="2114550" cy="1451611"/>
          </a:xfrm>
        </p:grpSpPr>
        <p:sp>
          <p:nvSpPr>
            <p:cNvPr id="46" name="Oval 45">
              <a:extLst>
                <a:ext uri="{FF2B5EF4-FFF2-40B4-BE49-F238E27FC236}">
                  <a16:creationId xmlns:a16="http://schemas.microsoft.com/office/drawing/2014/main" id="{FAA28AB7-C0BA-B94A-9D46-E2327E54E120}"/>
                </a:ext>
              </a:extLst>
            </p:cNvPr>
            <p:cNvSpPr/>
            <p:nvPr/>
          </p:nvSpPr>
          <p:spPr>
            <a:xfrm>
              <a:off x="3303270" y="3257550"/>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cxnSp>
          <p:nvCxnSpPr>
            <p:cNvPr id="47" name="Straight Connector 46">
              <a:extLst>
                <a:ext uri="{FF2B5EF4-FFF2-40B4-BE49-F238E27FC236}">
                  <a16:creationId xmlns:a16="http://schemas.microsoft.com/office/drawing/2014/main" id="{80EDC4DB-1D34-F74F-B486-472CF15FFA47}"/>
                </a:ext>
              </a:extLst>
            </p:cNvPr>
            <p:cNvCxnSpPr>
              <a:cxnSpLocks/>
              <a:endCxn id="46" idx="2"/>
            </p:cNvCxnSpPr>
            <p:nvPr/>
          </p:nvCxnSpPr>
          <p:spPr>
            <a:xfrm>
              <a:off x="2417445" y="2697479"/>
              <a:ext cx="885825" cy="7258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CD83203-4B82-8A4E-99EF-D65D6B060972}"/>
                </a:ext>
              </a:extLst>
            </p:cNvPr>
            <p:cNvCxnSpPr>
              <a:cxnSpLocks/>
              <a:endCxn id="46" idx="2"/>
            </p:cNvCxnSpPr>
            <p:nvPr/>
          </p:nvCxnSpPr>
          <p:spPr>
            <a:xfrm>
              <a:off x="241173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1C1DDB5-0E97-B043-B1D5-7F2992AA327A}"/>
                </a:ext>
              </a:extLst>
            </p:cNvPr>
            <p:cNvCxnSpPr>
              <a:cxnSpLocks/>
              <a:stCxn id="46" idx="2"/>
            </p:cNvCxnSpPr>
            <p:nvPr/>
          </p:nvCxnSpPr>
          <p:spPr>
            <a:xfrm flipH="1">
              <a:off x="2411730" y="3423285"/>
              <a:ext cx="891540" cy="72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E9B1314-0A87-B74A-A0C5-3DD2EC571816}"/>
                </a:ext>
              </a:extLst>
            </p:cNvPr>
            <p:cNvCxnSpPr>
              <a:cxnSpLocks/>
            </p:cNvCxnSpPr>
            <p:nvPr/>
          </p:nvCxnSpPr>
          <p:spPr>
            <a:xfrm>
              <a:off x="363474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1" name="Group 50">
            <a:extLst>
              <a:ext uri="{FF2B5EF4-FFF2-40B4-BE49-F238E27FC236}">
                <a16:creationId xmlns:a16="http://schemas.microsoft.com/office/drawing/2014/main" id="{2C913C68-B424-6744-8F4E-1B4536BBEA17}"/>
              </a:ext>
            </a:extLst>
          </p:cNvPr>
          <p:cNvGrpSpPr/>
          <p:nvPr/>
        </p:nvGrpSpPr>
        <p:grpSpPr>
          <a:xfrm>
            <a:off x="6080759" y="2932791"/>
            <a:ext cx="2114550" cy="1451611"/>
            <a:chOff x="2411730" y="2697479"/>
            <a:chExt cx="2114550" cy="1451611"/>
          </a:xfrm>
        </p:grpSpPr>
        <p:sp>
          <p:nvSpPr>
            <p:cNvPr id="52" name="Oval 51">
              <a:extLst>
                <a:ext uri="{FF2B5EF4-FFF2-40B4-BE49-F238E27FC236}">
                  <a16:creationId xmlns:a16="http://schemas.microsoft.com/office/drawing/2014/main" id="{A0CFAE00-57C0-034D-A042-D0B373B835B5}"/>
                </a:ext>
              </a:extLst>
            </p:cNvPr>
            <p:cNvSpPr/>
            <p:nvPr/>
          </p:nvSpPr>
          <p:spPr>
            <a:xfrm>
              <a:off x="3303270" y="3257550"/>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cxnSp>
          <p:nvCxnSpPr>
            <p:cNvPr id="53" name="Straight Connector 52">
              <a:extLst>
                <a:ext uri="{FF2B5EF4-FFF2-40B4-BE49-F238E27FC236}">
                  <a16:creationId xmlns:a16="http://schemas.microsoft.com/office/drawing/2014/main" id="{0B082D15-71DA-3041-A28F-632DD2749DC9}"/>
                </a:ext>
              </a:extLst>
            </p:cNvPr>
            <p:cNvCxnSpPr>
              <a:cxnSpLocks/>
              <a:endCxn id="52" idx="2"/>
            </p:cNvCxnSpPr>
            <p:nvPr/>
          </p:nvCxnSpPr>
          <p:spPr>
            <a:xfrm>
              <a:off x="2417445" y="2697479"/>
              <a:ext cx="885825" cy="7258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B0D1E86-D225-614E-9136-FB742FC1ED20}"/>
                </a:ext>
              </a:extLst>
            </p:cNvPr>
            <p:cNvCxnSpPr>
              <a:cxnSpLocks/>
              <a:endCxn id="52" idx="2"/>
            </p:cNvCxnSpPr>
            <p:nvPr/>
          </p:nvCxnSpPr>
          <p:spPr>
            <a:xfrm>
              <a:off x="241173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068005D-311F-6C44-9F6E-D80F1F97722C}"/>
                </a:ext>
              </a:extLst>
            </p:cNvPr>
            <p:cNvCxnSpPr>
              <a:cxnSpLocks/>
              <a:stCxn id="52" idx="2"/>
            </p:cNvCxnSpPr>
            <p:nvPr/>
          </p:nvCxnSpPr>
          <p:spPr>
            <a:xfrm flipH="1">
              <a:off x="2411730" y="3423285"/>
              <a:ext cx="891540" cy="72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5F1EC46D-A48F-C24B-9A1B-B88F24356711}"/>
                </a:ext>
              </a:extLst>
            </p:cNvPr>
            <p:cNvCxnSpPr>
              <a:cxnSpLocks/>
            </p:cNvCxnSpPr>
            <p:nvPr/>
          </p:nvCxnSpPr>
          <p:spPr>
            <a:xfrm>
              <a:off x="363474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AAB6FDAC-E807-1E46-A4B1-8E9512897816}"/>
              </a:ext>
            </a:extLst>
          </p:cNvPr>
          <p:cNvGrpSpPr/>
          <p:nvPr/>
        </p:nvGrpSpPr>
        <p:grpSpPr>
          <a:xfrm>
            <a:off x="6092395" y="4384401"/>
            <a:ext cx="2114550" cy="1451611"/>
            <a:chOff x="2411730" y="2697479"/>
            <a:chExt cx="2114550" cy="1451611"/>
          </a:xfrm>
        </p:grpSpPr>
        <p:sp>
          <p:nvSpPr>
            <p:cNvPr id="58" name="Oval 57">
              <a:extLst>
                <a:ext uri="{FF2B5EF4-FFF2-40B4-BE49-F238E27FC236}">
                  <a16:creationId xmlns:a16="http://schemas.microsoft.com/office/drawing/2014/main" id="{5C20674F-63D3-7944-9C9C-F71BA2AF1595}"/>
                </a:ext>
              </a:extLst>
            </p:cNvPr>
            <p:cNvSpPr/>
            <p:nvPr/>
          </p:nvSpPr>
          <p:spPr>
            <a:xfrm>
              <a:off x="3303270" y="3257550"/>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cxnSp>
          <p:nvCxnSpPr>
            <p:cNvPr id="59" name="Straight Connector 58">
              <a:extLst>
                <a:ext uri="{FF2B5EF4-FFF2-40B4-BE49-F238E27FC236}">
                  <a16:creationId xmlns:a16="http://schemas.microsoft.com/office/drawing/2014/main" id="{CA9DAF4A-EAC5-5B42-8DDB-97BCC17FA2A0}"/>
                </a:ext>
              </a:extLst>
            </p:cNvPr>
            <p:cNvCxnSpPr>
              <a:cxnSpLocks/>
              <a:endCxn id="58" idx="2"/>
            </p:cNvCxnSpPr>
            <p:nvPr/>
          </p:nvCxnSpPr>
          <p:spPr>
            <a:xfrm>
              <a:off x="2417445" y="2697479"/>
              <a:ext cx="885825" cy="7258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94EA416-8B66-6A46-9CFC-3AC6F2BEFD2C}"/>
                </a:ext>
              </a:extLst>
            </p:cNvPr>
            <p:cNvCxnSpPr>
              <a:cxnSpLocks/>
              <a:endCxn id="58" idx="2"/>
            </p:cNvCxnSpPr>
            <p:nvPr/>
          </p:nvCxnSpPr>
          <p:spPr>
            <a:xfrm>
              <a:off x="241173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39F37609-F707-F04F-AEA5-E64CFB46B8A9}"/>
                </a:ext>
              </a:extLst>
            </p:cNvPr>
            <p:cNvCxnSpPr>
              <a:cxnSpLocks/>
              <a:stCxn id="58" idx="2"/>
            </p:cNvCxnSpPr>
            <p:nvPr/>
          </p:nvCxnSpPr>
          <p:spPr>
            <a:xfrm flipH="1">
              <a:off x="2411730" y="3423285"/>
              <a:ext cx="891540" cy="72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9FBF85F-2DEC-654D-99D1-B164311D9B1E}"/>
                </a:ext>
              </a:extLst>
            </p:cNvPr>
            <p:cNvCxnSpPr>
              <a:cxnSpLocks/>
            </p:cNvCxnSpPr>
            <p:nvPr/>
          </p:nvCxnSpPr>
          <p:spPr>
            <a:xfrm>
              <a:off x="363474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2BEE0B9-2BE4-4B44-8E34-E01EEED06EC0}"/>
              </a:ext>
            </a:extLst>
          </p:cNvPr>
          <p:cNvGrpSpPr/>
          <p:nvPr/>
        </p:nvGrpSpPr>
        <p:grpSpPr>
          <a:xfrm>
            <a:off x="7364735" y="3658595"/>
            <a:ext cx="2114550" cy="1451611"/>
            <a:chOff x="2411730" y="2697479"/>
            <a:chExt cx="2114550" cy="1451611"/>
          </a:xfrm>
        </p:grpSpPr>
        <p:sp>
          <p:nvSpPr>
            <p:cNvPr id="64" name="Oval 63">
              <a:extLst>
                <a:ext uri="{FF2B5EF4-FFF2-40B4-BE49-F238E27FC236}">
                  <a16:creationId xmlns:a16="http://schemas.microsoft.com/office/drawing/2014/main" id="{C1A0F056-421E-8542-B7C7-8D09CB19396D}"/>
                </a:ext>
              </a:extLst>
            </p:cNvPr>
            <p:cNvSpPr/>
            <p:nvPr/>
          </p:nvSpPr>
          <p:spPr>
            <a:xfrm>
              <a:off x="3303270" y="3257550"/>
              <a:ext cx="331470" cy="33147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cxnSp>
          <p:nvCxnSpPr>
            <p:cNvPr id="65" name="Straight Connector 64">
              <a:extLst>
                <a:ext uri="{FF2B5EF4-FFF2-40B4-BE49-F238E27FC236}">
                  <a16:creationId xmlns:a16="http://schemas.microsoft.com/office/drawing/2014/main" id="{A5B71596-C59B-2748-967F-58DDDBB3E8EE}"/>
                </a:ext>
              </a:extLst>
            </p:cNvPr>
            <p:cNvCxnSpPr>
              <a:cxnSpLocks/>
              <a:endCxn id="64" idx="2"/>
            </p:cNvCxnSpPr>
            <p:nvPr/>
          </p:nvCxnSpPr>
          <p:spPr>
            <a:xfrm>
              <a:off x="2417445" y="2697479"/>
              <a:ext cx="885825" cy="7258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4D6232E-B9F8-6642-8E7A-4744C0B87D2F}"/>
                </a:ext>
              </a:extLst>
            </p:cNvPr>
            <p:cNvCxnSpPr>
              <a:cxnSpLocks/>
              <a:endCxn id="64" idx="2"/>
            </p:cNvCxnSpPr>
            <p:nvPr/>
          </p:nvCxnSpPr>
          <p:spPr>
            <a:xfrm>
              <a:off x="241173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AE2C7A7-9272-7E42-B596-D5E9E52392A7}"/>
                </a:ext>
              </a:extLst>
            </p:cNvPr>
            <p:cNvCxnSpPr>
              <a:cxnSpLocks/>
              <a:stCxn id="64" idx="2"/>
            </p:cNvCxnSpPr>
            <p:nvPr/>
          </p:nvCxnSpPr>
          <p:spPr>
            <a:xfrm flipH="1">
              <a:off x="2411730" y="3423285"/>
              <a:ext cx="891540" cy="72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E5E280D-1F21-B948-9BE8-9E483F646A1A}"/>
                </a:ext>
              </a:extLst>
            </p:cNvPr>
            <p:cNvCxnSpPr>
              <a:cxnSpLocks/>
            </p:cNvCxnSpPr>
            <p:nvPr/>
          </p:nvCxnSpPr>
          <p:spPr>
            <a:xfrm>
              <a:off x="3634740" y="3423285"/>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 name="Rounded Rectangle 4">
            <a:extLst>
              <a:ext uri="{FF2B5EF4-FFF2-40B4-BE49-F238E27FC236}">
                <a16:creationId xmlns:a16="http://schemas.microsoft.com/office/drawing/2014/main" id="{D51F82F6-D50E-5E4C-B86C-9D7F09E8CD38}"/>
              </a:ext>
            </a:extLst>
          </p:cNvPr>
          <p:cNvSpPr/>
          <p:nvPr/>
        </p:nvSpPr>
        <p:spPr>
          <a:xfrm>
            <a:off x="720470" y="5978933"/>
            <a:ext cx="10732008" cy="725806"/>
          </a:xfrm>
          <a:prstGeom prst="roundRect">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QA" sz="2400" dirty="0">
                <a:solidFill>
                  <a:schemeClr val="tx1"/>
                </a:solidFill>
              </a:rPr>
              <a:t>The more layers you add, the deeper it becomes. Deep ones are referred to as </a:t>
            </a:r>
            <a:r>
              <a:rPr lang="en-QA" sz="2400" b="1" i="1" dirty="0">
                <a:solidFill>
                  <a:schemeClr val="tx1"/>
                </a:solidFill>
              </a:rPr>
              <a:t>deep neural networks </a:t>
            </a:r>
            <a:r>
              <a:rPr lang="en-QA" sz="2400" dirty="0">
                <a:solidFill>
                  <a:schemeClr val="tx1"/>
                </a:solidFill>
              </a:rPr>
              <a:t>or </a:t>
            </a:r>
            <a:r>
              <a:rPr lang="en-QA" sz="2400" b="1" i="1" dirty="0">
                <a:solidFill>
                  <a:schemeClr val="tx1"/>
                </a:solidFill>
              </a:rPr>
              <a:t>deep learning (DL</a:t>
            </a:r>
            <a:r>
              <a:rPr lang="en-QA" sz="2400" dirty="0">
                <a:solidFill>
                  <a:schemeClr val="tx1"/>
                </a:solidFill>
              </a:rPr>
              <a:t>) </a:t>
            </a:r>
            <a:r>
              <a:rPr lang="en-QA" sz="2400" b="1" i="1" dirty="0">
                <a:solidFill>
                  <a:schemeClr val="tx1"/>
                </a:solidFill>
              </a:rPr>
              <a:t>models</a:t>
            </a:r>
          </a:p>
        </p:txBody>
      </p:sp>
    </p:spTree>
    <p:extLst>
      <p:ext uri="{BB962C8B-B14F-4D97-AF65-F5344CB8AC3E}">
        <p14:creationId xmlns:p14="http://schemas.microsoft.com/office/powerpoint/2010/main" val="694539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12065</TotalTime>
  <Words>3831</Words>
  <Application>Microsoft Macintosh PowerPoint</Application>
  <PresentationFormat>Widescreen</PresentationFormat>
  <Paragraphs>594</Paragraphs>
  <Slides>49</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Arial</vt:lpstr>
      <vt:lpstr>Calibri</vt:lpstr>
      <vt:lpstr>Calibri Light</vt:lpstr>
      <vt:lpstr>Cambria Math</vt:lpstr>
      <vt:lpstr>Helvetica</vt:lpstr>
      <vt:lpstr>Wingdings</vt:lpstr>
      <vt:lpstr>Office Theme</vt:lpstr>
      <vt:lpstr>AI for Medicine </vt:lpstr>
      <vt:lpstr>Outline</vt:lpstr>
      <vt:lpstr>On the Verge of Major Breakthroughs</vt:lpstr>
      <vt:lpstr>But, What is AI?</vt:lpstr>
      <vt:lpstr>But, What is AI?</vt:lpstr>
      <vt:lpstr>But, What is AI?</vt:lpstr>
      <vt:lpstr>But, What is AI?</vt:lpstr>
      <vt:lpstr>But, What is AI?</vt:lpstr>
      <vt:lpstr>But, What is AI?</vt:lpstr>
      <vt:lpstr>But, What is AI?</vt:lpstr>
      <vt:lpstr>But, What is AI?</vt:lpstr>
      <vt:lpstr>But, What is AI?</vt:lpstr>
      <vt:lpstr>But, What is AI?</vt:lpstr>
      <vt:lpstr>But, What is AI?</vt:lpstr>
      <vt:lpstr>Outline</vt:lpstr>
      <vt:lpstr>Objectives</vt:lpstr>
      <vt:lpstr>Learning Outcomes</vt:lpstr>
      <vt:lpstr>Structure</vt:lpstr>
      <vt:lpstr>Assessment Methods</vt:lpstr>
      <vt:lpstr>Outline</vt:lpstr>
      <vt:lpstr>Some Applications of AI in Medicine</vt:lpstr>
      <vt:lpstr>Some Applications of AI in Medicine</vt:lpstr>
      <vt:lpstr>Diagnosing Diabetic Eye Disease Using  Deep Learning</vt:lpstr>
      <vt:lpstr>Diagnosing Diabetic Eye Disease Using  Deep Learning</vt:lpstr>
      <vt:lpstr>Diagnosing Diabetic Eye Disease Using  Deep Learning</vt:lpstr>
      <vt:lpstr>Diagnosing Diabetic Eye Disease Using  Deep Learning</vt:lpstr>
      <vt:lpstr>Diagnosing Diabetic Eye Disease Using  Deep Learning</vt:lpstr>
      <vt:lpstr>Diagnosing Diabetic Eye Disease Using  Deep Learning</vt:lpstr>
      <vt:lpstr>Diagnosing Diabetic Eye Disease Using  Deep Learning</vt:lpstr>
      <vt:lpstr>Diagnosing Diabetic Eye Disease Using  Deep Learning</vt:lpstr>
      <vt:lpstr>Diagnosing Diabetic Eye Disease Using  Deep Learning</vt:lpstr>
      <vt:lpstr>Diagnosing Diabetic Eye Disease Using  Deep Learning</vt:lpstr>
      <vt:lpstr>Diagnosing Diabetic Eye Disease Using  Deep Learning</vt:lpstr>
      <vt:lpstr>Diagnosing Diabetic Eye Disease Using  Deep Learning</vt:lpstr>
      <vt:lpstr>Diagnosing Diabetic Eye Disease Using  Deep Learning</vt:lpstr>
      <vt:lpstr>Diagnosing Diabetic Eye Disease Using  Deep Learning</vt:lpstr>
      <vt:lpstr>Diagnosing Diabetic Eye Disease Using  Deep Learning</vt:lpstr>
      <vt:lpstr>Diagnosing Diabetic Eye Disease Using  Deep Learning</vt:lpstr>
      <vt:lpstr>Diagnosing Diabetic Eye Disease Using  Deep Learning</vt:lpstr>
      <vt:lpstr>Diagnosing Diabetic Eye Disease Using  Deep Learning</vt:lpstr>
      <vt:lpstr>Diagnosing Diabetic Eye Disease Using  Deep Learning</vt:lpstr>
      <vt:lpstr>Diagnosing Diabetic Eye Disease Using  Deep Learning</vt:lpstr>
      <vt:lpstr>Diagnosing Diabetic Eye Disease Using  Deep Learning</vt:lpstr>
      <vt:lpstr>Diagnosing Diabetic Eye Disease Using  Deep Learning</vt:lpstr>
      <vt:lpstr>Diagnosing Diabetic Eye Disease Using  Deep Learning</vt:lpstr>
      <vt:lpstr>Diagnosing Diabetic Eye Disease Using  Deep Learning</vt:lpstr>
      <vt:lpstr>Some Applications of AI in Medicine</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Mohammad Hammoud</cp:lastModifiedBy>
  <cp:revision>200</cp:revision>
  <dcterms:created xsi:type="dcterms:W3CDTF">2021-01-10T14:59:52Z</dcterms:created>
  <dcterms:modified xsi:type="dcterms:W3CDTF">2023-01-09T11:25:20Z</dcterms:modified>
</cp:coreProperties>
</file>